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57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8D86C9-087B-7378-A1F5-F8605047BE73}" name="Jennifer Nelligan" initials="JN" userId="S::jen-nelligan@nacdnet.org::e8c526be-4afa-41f4-96d1-9d4b806a22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C50"/>
    <a:srgbClr val="6A7D84"/>
    <a:srgbClr val="745324"/>
    <a:srgbClr val="1B570D"/>
    <a:srgbClr val="424D0D"/>
    <a:srgbClr val="3E1918"/>
    <a:srgbClr val="763C26"/>
    <a:srgbClr val="156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2" autoAdjust="0"/>
    <p:restoredTop sz="94660"/>
  </p:normalViewPr>
  <p:slideViewPr>
    <p:cSldViewPr>
      <p:cViewPr varScale="1">
        <p:scale>
          <a:sx n="82" d="100"/>
          <a:sy n="82" d="100"/>
        </p:scale>
        <p:origin x="5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1F73-28C2-4693-8D2F-FFF5601F12D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AC9BB-3696-41C9-BD9D-F78E9C53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AE3E-1676-9765-12DE-280119516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3A12B-77E1-1E62-4B6F-F42202388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D563-62AF-1C41-1186-677CEC46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DA5F-0867-1D44-93FC-F790717CFE4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1EF7F-ADFE-18E8-D392-853673D6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55BE-B1B0-A413-8D57-95987DBB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6FB2-0F5D-36CD-391E-2A1AA733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03338-E10F-7830-ABBA-785BB8B84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48719-CD96-C939-7AC7-72C8507F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0387-76B6-6942-8F05-DB0CF622995B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FE86-7218-6D80-B265-7DCBF83F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1949A-1BE4-A5CB-A994-3D624D1C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F267B-F3B5-3458-A208-99D58450C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32658-108D-FF1E-B3C7-D84119075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95B58-B2F9-427F-66C0-26590A27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862B-F30D-724B-8C93-DE407489FD4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46848-BBC9-E16C-FF65-4470F458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1984-E96B-9EF2-A913-8A3249AA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B702-A6A3-C659-64F7-8CC1B8B4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202BD-2762-2F43-0327-716216103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423B3-C1F0-38A4-63DB-57796D34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7AB-C09C-6C48-9E35-3A9438B74CE9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FD077-09D7-C709-446F-22F29493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B3DD6-B21A-D0F9-9327-4B353A4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0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F245-534E-0A0E-9C49-77F20AC5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73012-7268-58E8-4AFF-213E14F6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10CA4-8D6D-AB82-2169-F37C3ADE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BA8A-43DB-004B-ACBA-A6605F96668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8A790-6DA8-BA28-75E7-0B1AB477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2E4A-D16C-9420-0C31-205E08D1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81FC-B6E4-E56C-EE0D-7CD37061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305DA-4920-5149-C689-9C07945B2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12CFD-5ABC-0C55-0600-DF1E64162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8F6B2-2DA4-1917-040A-7751374C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CB59-A075-0D49-87DC-89B69235D7D8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766AD-7E9A-7998-304D-503B5023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213D8-62CE-C04C-87BB-796C8195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A21A-3171-53BC-D1FF-5F8182C1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16016-26F7-1254-793D-88696769E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1D5D5-44A5-6299-30F1-DD0A393F5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57C3B-18F0-0645-4F4B-38C197A4B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2B154-2E9E-7805-C15E-2103F0A0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995F1-6530-5C38-2733-E22FEE67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E922-91E0-AB4A-BEE1-428F41C79923}" type="datetime1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0F74F-CD73-6A19-268A-F2A931A3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14654-E8B1-01CF-B707-16A99BA5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BE4C-905F-7E2A-70FB-7A402528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9B480-4246-CE8F-4282-B32944AF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26AA-7E3D-2E43-A1E8-A034B954DE2D}" type="datetime1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32541-E7BB-AD3D-FC6F-9AD488D0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9A94-09FA-D6BE-1D70-063961C5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67B0-EE11-1BE7-506E-D09D9D99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1E6D-D36C-6146-A2A9-8F4F901966D4}" type="datetime1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C8A2A-96F5-55D1-2229-B5B7AB76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02A1C-3F19-5AFE-0106-EE566BC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5888-BCBB-08D2-FCAA-6C9923F0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2E31-EFD3-99E3-12E2-AA03A0D8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A27A-AD8E-97F6-9101-B50A716F3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8E7-2924-9A39-253D-EA1BC458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0070-2281-AE4B-9944-A31E7EBE631D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2D47C-22A5-10E5-A2A5-94F6A89B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D40F5-6E73-DEB6-6110-1C9DA8CC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2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EFC6-8553-8E7C-D5B0-DCB6A6B4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C038B-1D08-EEF9-8CED-4AE28E92C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D1FA7-95C4-922E-F080-96EBCE1BB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FEE46-240A-9A26-A04A-20F30A7A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D2E-853F-C748-A55F-F17600C44C77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40304-833A-904E-3025-68BDC304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BDF72-7D88-50DA-FD28-AA151B9D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39927-9189-3CC3-8175-27F1E6F2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DF17-734D-B720-C53E-27CB44E6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BB35-56B5-2BAA-DFF6-8B007E623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EFDB-64AC-6B40-A8F3-3FFB539162C9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FF8AA-B943-8700-7097-398F5F970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568A7-C2E1-E1D5-6C0B-51E36B0F2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arketplace, fresh&#10;&#10;Description automatically generated">
            <a:extLst>
              <a:ext uri="{FF2B5EF4-FFF2-40B4-BE49-F238E27FC236}">
                <a16:creationId xmlns:a16="http://schemas.microsoft.com/office/drawing/2014/main" id="{64BF25BA-D22D-E704-A421-687C1AB9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977CE1-EFCC-6B99-101D-F235B264BC35}"/>
              </a:ext>
            </a:extLst>
          </p:cNvPr>
          <p:cNvSpPr/>
          <p:nvPr/>
        </p:nvSpPr>
        <p:spPr>
          <a:xfrm>
            <a:off x="457200" y="685800"/>
            <a:ext cx="11277600" cy="5715000"/>
          </a:xfrm>
          <a:prstGeom prst="rect">
            <a:avLst/>
          </a:prstGeom>
          <a:solidFill>
            <a:schemeClr val="bg1">
              <a:alpha val="8549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57109"/>
            <a:ext cx="9144000" cy="1543291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USDA Partnerships for Climate Smart Commodities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11277600" cy="1536664"/>
          </a:xfrm>
        </p:spPr>
        <p:txBody>
          <a:bodyPr>
            <a:noAutofit/>
          </a:bodyPr>
          <a:lstStyle/>
          <a:p>
            <a:r>
              <a:rPr lang="en-US" sz="2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NACD Project: “Strengthening Grassroots Leadership &amp; Capacity to Scale Climate Smart Systems and Facilitate Historically Underserved Producers’ Access to Markets”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D6969-F8F9-CCC6-EEE1-9EDD3DBF4B5D}"/>
              </a:ext>
            </a:extLst>
          </p:cNvPr>
          <p:cNvSpPr txBox="1"/>
          <p:nvPr/>
        </p:nvSpPr>
        <p:spPr>
          <a:xfrm>
            <a:off x="5029200" y="584866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B57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418675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nature, reef&#10;&#10;Description automatically generated">
            <a:extLst>
              <a:ext uri="{FF2B5EF4-FFF2-40B4-BE49-F238E27FC236}">
                <a16:creationId xmlns:a16="http://schemas.microsoft.com/office/drawing/2014/main" id="{F3B452B8-82BB-0D71-EFA6-C8DB791DF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9224" r="-27" b="2132"/>
          <a:stretch/>
        </p:blipFill>
        <p:spPr>
          <a:xfrm>
            <a:off x="3313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5B89E6-7CA1-1E3E-23DA-AAEE5668FD7A}"/>
              </a:ext>
            </a:extLst>
          </p:cNvPr>
          <p:cNvSpPr/>
          <p:nvPr/>
        </p:nvSpPr>
        <p:spPr>
          <a:xfrm>
            <a:off x="-19878" y="13252"/>
            <a:ext cx="7106478" cy="6858000"/>
          </a:xfrm>
          <a:prstGeom prst="rect">
            <a:avLst/>
          </a:prstGeom>
          <a:gradFill>
            <a:gsLst>
              <a:gs pos="0">
                <a:schemeClr val="bg1">
                  <a:alpha val="20000"/>
                </a:schemeClr>
              </a:gs>
              <a:gs pos="10000">
                <a:schemeClr val="bg1">
                  <a:alpha val="75000"/>
                </a:schemeClr>
              </a:gs>
              <a:gs pos="90000">
                <a:schemeClr val="bg1">
                  <a:alpha val="7500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C2DC9-D860-446E-B765-65036EBEE998}"/>
              </a:ext>
            </a:extLst>
          </p:cNvPr>
          <p:cNvSpPr txBox="1"/>
          <p:nvPr/>
        </p:nvSpPr>
        <p:spPr>
          <a:xfrm flipH="1">
            <a:off x="771939" y="1967949"/>
            <a:ext cx="5638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USDA announced 70 awards for up to $2.8 billion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NACD’s funding ceiling is up to $90 million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Negotiations with USDA are scheduled for October 20; programming and funding are therefore subject to change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Awardees are not authorized to incur pre-award costs</a:t>
            </a:r>
            <a:endParaRPr lang="en-US" sz="2400" strike="sngStrik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42DC2-D0CD-4194-AB07-1B1B4774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327819"/>
            <a:ext cx="6324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049A8-27D4-5DBC-08AD-1FEE49FE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46098"/>
            <a:ext cx="2743200" cy="365125"/>
          </a:xfrm>
        </p:spPr>
        <p:txBody>
          <a:bodyPr/>
          <a:lstStyle/>
          <a:p>
            <a:fld id="{09CB7EF0-E1B8-5C44-989E-4224F1782A4F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9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outdoor, greenhouse&#10;&#10;Description automatically generated">
            <a:extLst>
              <a:ext uri="{FF2B5EF4-FFF2-40B4-BE49-F238E27FC236}">
                <a16:creationId xmlns:a16="http://schemas.microsoft.com/office/drawing/2014/main" id="{40C2F196-093B-45B6-A049-1F7520B28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342DC2-D0CD-4194-AB07-1B1B4774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USDA Objectives 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2E76F-40F8-2F87-7DDE-EE096ED35827}"/>
              </a:ext>
            </a:extLst>
          </p:cNvPr>
          <p:cNvSpPr txBox="1"/>
          <p:nvPr/>
        </p:nvSpPr>
        <p:spPr>
          <a:xfrm>
            <a:off x="815009" y="2325917"/>
            <a:ext cx="10515600" cy="41768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production and marketing of climate-smart commodities through a set of pilot projects that provide voluntary incentives to producers and landowners, including early adopters to: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implementation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climate-smart production practices, activities, and systems working lands on a large-scale, including meaningful involvement of small and historically underserved producers,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Measure/quantify, monitor and verify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and GHG benefits associated with these practices, and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promote the resulting climate-smart commodities.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136476-DC41-954F-C4E5-EC8E1E6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126" y="6446717"/>
            <a:ext cx="2743200" cy="365125"/>
          </a:xfrm>
        </p:spPr>
        <p:txBody>
          <a:bodyPr/>
          <a:lstStyle/>
          <a:p>
            <a:fld id="{09CB7EF0-E1B8-5C44-989E-4224F1782A4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05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mammal, standing&#10;&#10;Description automatically generated">
            <a:extLst>
              <a:ext uri="{FF2B5EF4-FFF2-40B4-BE49-F238E27FC236}">
                <a16:creationId xmlns:a16="http://schemas.microsoft.com/office/drawing/2014/main" id="{8B29BD51-9F51-E0E8-0E2A-E462DBAC5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9"/>
          <a:stretch/>
        </p:blipFill>
        <p:spPr>
          <a:xfrm>
            <a:off x="7450644" y="0"/>
            <a:ext cx="47512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6A45CB-4054-B74D-D046-C861A238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325"/>
            <a:ext cx="744070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E19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NACD 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FEF71-FF03-D400-BC88-1A4DC0FB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93" y="1319973"/>
            <a:ext cx="6929522" cy="5472112"/>
          </a:xfrm>
        </p:spPr>
        <p:txBody>
          <a:bodyPr>
            <a:normAutofit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E19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USDA’s historic investment in the production of climate-smart commodities will spur demand; however, markets must be developed and sustained over time. NACD, through its project partners and network of 3,000 conservation districts, will advance </a:t>
            </a:r>
            <a:r>
              <a:rPr lang="en-US" sz="1800" b="1" dirty="0">
                <a:solidFill>
                  <a:srgbClr val="3E19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grassroots efforts that ensure producers and local communities are prepared to meet growing demand and have access to climate-smart commodity markets.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3E191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24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goal is to leave no producer behind. </a:t>
            </a:r>
            <a:endParaRPr lang="en-US" sz="2400" dirty="0">
              <a:solidFill>
                <a:srgbClr val="424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endParaRPr lang="en-US" sz="1800" u="sng" dirty="0">
              <a:solidFill>
                <a:srgbClr val="3E191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3E19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Generate interest and momentum within individual communities across the nation.</a:t>
            </a:r>
            <a:endParaRPr lang="en-US" sz="1800" dirty="0">
              <a:solidFill>
                <a:srgbClr val="3E19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1800" dirty="0">
              <a:solidFill>
                <a:srgbClr val="3E191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3E19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Spur individual action via technical assistance, conservation planning, and financial assistance incentives.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1800" dirty="0">
              <a:solidFill>
                <a:srgbClr val="3E191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3E19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sound data to inform producers’ decision-making processes. </a:t>
            </a:r>
            <a:endParaRPr lang="en-US" sz="1800" dirty="0">
              <a:solidFill>
                <a:srgbClr val="3E19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3E191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3E19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Cultivate trust building in and growth of conservation systems, implementation, and markets.</a:t>
            </a:r>
            <a:endParaRPr lang="en-US" sz="1800" dirty="0">
              <a:solidFill>
                <a:srgbClr val="3E19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3E191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1D45-C417-CAD6-7C50-2188605F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26960"/>
            <a:ext cx="2743200" cy="365125"/>
          </a:xfrm>
        </p:spPr>
        <p:txBody>
          <a:bodyPr/>
          <a:lstStyle/>
          <a:p>
            <a:fld id="{09CB7EF0-E1B8-5C44-989E-4224F1782A4F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4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arge open field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4785F37D-1789-8BA9-8070-650F9FE6D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7808" r="-82" b="7808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9AC20-9647-282A-133A-0DFD46AC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16" y="160350"/>
            <a:ext cx="1120139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NACD Programming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6C5C83A-4FE7-213C-9C83-71A9DCFCC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96725"/>
              </p:ext>
            </p:extLst>
          </p:nvPr>
        </p:nvGraphicFramePr>
        <p:xfrm>
          <a:off x="495300" y="1646263"/>
          <a:ext cx="11201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636109009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624063856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982620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 Pilots to Scale Climate-Smart Practices</a:t>
                      </a:r>
                    </a:p>
                  </a:txBody>
                  <a:tcPr>
                    <a:solidFill>
                      <a:srgbClr val="404C50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and GHG Quantification &amp; MMRV</a:t>
                      </a:r>
                    </a:p>
                  </a:txBody>
                  <a:tcPr>
                    <a:solidFill>
                      <a:srgbClr val="404C50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Facilitation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Access </a:t>
                      </a:r>
                    </a:p>
                  </a:txBody>
                  <a:tcPr>
                    <a:solidFill>
                      <a:srgbClr val="404C50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0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NACD Pass-Through Grant Program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Emphasis on innovative pilots and projects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for technical and financial assistance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Includes local, state, or regional market facilitation and access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quantification and MRV plans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equity and access components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Technical Assistance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A7D84">
                        <a:alpha val="6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democratization initiative with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HabiTerre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(Farm Carbon reports)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HabiTerre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Quantification Modeling and comparison to COMET (producers may also utilize another model or ecosystem service)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sensing to support monitoring and verification of practices </a:t>
                      </a:r>
                    </a:p>
                  </a:txBody>
                  <a:tcPr>
                    <a:solidFill>
                      <a:srgbClr val="6A7D84">
                        <a:alpha val="6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programming and educational opportunities to keep associations and districts informed of evolving trends, standards, and market opportunities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roundtables with the goal of advancing equity, access, and inclusions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information sharing hub for grant and project opportunities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Expanded outreach to market players </a:t>
                      </a:r>
                    </a:p>
                  </a:txBody>
                  <a:tcPr>
                    <a:solidFill>
                      <a:srgbClr val="6A7D84">
                        <a:alpha val="672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5082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EF1D-757C-03CB-5FF7-E66422E1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92875"/>
            <a:ext cx="2743200" cy="365125"/>
          </a:xfrm>
        </p:spPr>
        <p:txBody>
          <a:bodyPr/>
          <a:lstStyle/>
          <a:p>
            <a:fld id="{09CB7EF0-E1B8-5C44-989E-4224F1782A4F}" type="slidenum">
              <a:rPr lang="en-US" b="1" smtClean="0">
                <a:solidFill>
                  <a:schemeClr val="bg1"/>
                </a:solidFill>
              </a:rPr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0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432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NACD Project: “Strengthening Grassroots Leadership &amp; Capacity to Scale Climate Smart Systems and Facilitate Historically Underserved Producers’ Access to Markets”</vt:lpstr>
      <vt:lpstr>Current Status</vt:lpstr>
      <vt:lpstr>USDA Objectives </vt:lpstr>
      <vt:lpstr>NACD Project Objectives</vt:lpstr>
      <vt:lpstr>NACD Programming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Leader</dc:creator>
  <cp:lastModifiedBy>Thomas Wehri</cp:lastModifiedBy>
  <cp:revision>12</cp:revision>
  <dcterms:created xsi:type="dcterms:W3CDTF">2022-10-02T16:46:02Z</dcterms:created>
  <dcterms:modified xsi:type="dcterms:W3CDTF">2022-10-31T23:13:12Z</dcterms:modified>
</cp:coreProperties>
</file>