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60" r:id="rId5"/>
    <p:sldId id="285" r:id="rId6"/>
    <p:sldId id="277" r:id="rId7"/>
    <p:sldId id="279" r:id="rId8"/>
    <p:sldId id="282" r:id="rId9"/>
    <p:sldId id="284" r:id="rId10"/>
    <p:sldId id="281" r:id="rId11"/>
    <p:sldId id="278" r:id="rId12"/>
    <p:sldId id="276" r:id="rId13"/>
    <p:sldId id="283" r:id="rId1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>
          <p15:clr>
            <a:srgbClr val="A4A3A4"/>
          </p15:clr>
        </p15:guide>
        <p15:guide id="2" orient="horz" pos="3490">
          <p15:clr>
            <a:srgbClr val="A4A3A4"/>
          </p15:clr>
        </p15:guide>
        <p15:guide id="3" orient="horz" pos="3379">
          <p15:clr>
            <a:srgbClr val="A4A3A4"/>
          </p15:clr>
        </p15:guide>
        <p15:guide id="4" orient="horz" pos="1964">
          <p15:clr>
            <a:srgbClr val="A4A3A4"/>
          </p15:clr>
        </p15:guide>
        <p15:guide id="5" orient="horz" pos="2099">
          <p15:clr>
            <a:srgbClr val="A4A3A4"/>
          </p15:clr>
        </p15:guide>
        <p15:guide id="6" orient="horz" pos="795">
          <p15:clr>
            <a:srgbClr val="A4A3A4"/>
          </p15:clr>
        </p15:guide>
        <p15:guide id="7" orient="horz" pos="666">
          <p15:clr>
            <a:srgbClr val="A4A3A4"/>
          </p15:clr>
        </p15:guide>
        <p15:guide id="8" pos="3403">
          <p15:clr>
            <a:srgbClr val="A4A3A4"/>
          </p15:clr>
        </p15:guide>
        <p15:guide id="9" pos="35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AB2"/>
    <a:srgbClr val="FEC20D"/>
    <a:srgbClr val="053773"/>
    <a:srgbClr val="89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1186" autoAdjust="0"/>
  </p:normalViewPr>
  <p:slideViewPr>
    <p:cSldViewPr snapToGrid="0" snapToObjects="1">
      <p:cViewPr varScale="1">
        <p:scale>
          <a:sx n="78" d="100"/>
          <a:sy n="78" d="100"/>
        </p:scale>
        <p:origin x="2600" y="168"/>
      </p:cViewPr>
      <p:guideLst>
        <p:guide orient="horz" pos="3378"/>
        <p:guide orient="horz" pos="3490"/>
        <p:guide orient="horz" pos="3379"/>
        <p:guide orient="horz" pos="1964"/>
        <p:guide orient="horz" pos="2099"/>
        <p:guide orient="horz" pos="795"/>
        <p:guide orient="horz" pos="666"/>
        <p:guide pos="3403"/>
        <p:guide pos="35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VIEW &gt; MASTER</a:t>
            </a:r>
            <a:r>
              <a:rPr lang="en-US" baseline="0" dirty="0"/>
              <a:t> &gt; SLIDE MASTER TO EDIT THE IMAGES ON THE TITLE AND DIVIDER SLIDES</a:t>
            </a:r>
          </a:p>
          <a:p>
            <a:r>
              <a:rPr lang="en-US" baseline="0" dirty="0"/>
              <a:t>RIGHT CLICK ON THE INDIVIDUAL IMAGES TO CHANGE THE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2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1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9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6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3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91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44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9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6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4" t="19536" r="7602" b="19021"/>
          <a:stretch/>
        </p:blipFill>
        <p:spPr>
          <a:xfrm>
            <a:off x="5581898" y="3341077"/>
            <a:ext cx="3063874" cy="202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638"/>
            <a:ext cx="5402385" cy="4136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77" y="5600674"/>
            <a:ext cx="7070969" cy="649681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877" y="6250355"/>
            <a:ext cx="3143738" cy="412261"/>
          </a:xfrm>
        </p:spPr>
        <p:txBody>
          <a:bodyPr>
            <a:normAutofit/>
          </a:bodyPr>
          <a:lstStyle>
            <a:lvl1pPr marL="0" indent="0" algn="l">
              <a:buNone/>
              <a:defRPr sz="15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Date | Presenter</a:t>
            </a:r>
          </a:p>
        </p:txBody>
      </p:sp>
      <p:pic>
        <p:nvPicPr>
          <p:cNvPr id="16" name="Picture 15" descr="NRCS_Title-Raindrop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9" t="16381" b="21472"/>
          <a:stretch/>
        </p:blipFill>
        <p:spPr>
          <a:xfrm>
            <a:off x="6770076" y="1133231"/>
            <a:ext cx="2373924" cy="4261977"/>
          </a:xfrm>
          <a:prstGeom prst="rect">
            <a:avLst/>
          </a:prstGeom>
        </p:spPr>
      </p:pic>
      <p:pic>
        <p:nvPicPr>
          <p:cNvPr id="19" name="Picture 18" descr="NRCS_Title-Raindrop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5" t="48718" r="34080" b="44444"/>
          <a:stretch/>
        </p:blipFill>
        <p:spPr>
          <a:xfrm>
            <a:off x="5581898" y="3341076"/>
            <a:ext cx="445717" cy="468923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10" hasCustomPrompt="1"/>
          </p:nvPr>
        </p:nvSpPr>
        <p:spPr>
          <a:xfrm>
            <a:off x="5616943" y="1249851"/>
            <a:ext cx="2266950" cy="342900"/>
          </a:xfrm>
        </p:spPr>
        <p:txBody>
          <a:bodyPr anchor="ctr">
            <a:normAutofit/>
          </a:bodyPr>
          <a:lstStyle>
            <a:lvl1pPr>
              <a:defRPr sz="1000" b="0" spc="300" baseline="0">
                <a:solidFill>
                  <a:srgbClr val="FEC20D"/>
                </a:solidFill>
              </a:defRPr>
            </a:lvl1pPr>
          </a:lstStyle>
          <a:p>
            <a:pPr lvl="0"/>
            <a:r>
              <a:rPr lang="en-US" dirty="0"/>
              <a:t>State Name</a:t>
            </a:r>
          </a:p>
        </p:txBody>
      </p:sp>
    </p:spTree>
    <p:extLst>
      <p:ext uri="{BB962C8B-B14F-4D97-AF65-F5344CB8AC3E}">
        <p14:creationId xmlns:p14="http://schemas.microsoft.com/office/powerpoint/2010/main" val="27147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6731" r="27577"/>
          <a:stretch/>
        </p:blipFill>
        <p:spPr>
          <a:xfrm>
            <a:off x="5581897" y="3341077"/>
            <a:ext cx="3562103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51" r="13724" b="14227"/>
          <a:stretch/>
        </p:blipFill>
        <p:spPr>
          <a:xfrm>
            <a:off x="5581899" y="1260232"/>
            <a:ext cx="3562102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4" y="2433516"/>
            <a:ext cx="4367456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4" y="1504462"/>
            <a:ext cx="3761764" cy="929054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3"/>
          <a:stretch/>
        </p:blipFill>
        <p:spPr>
          <a:xfrm>
            <a:off x="7895119" y="203199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763172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59616" y="1609726"/>
            <a:ext cx="949203" cy="37926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68111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51077" y="1609969"/>
            <a:ext cx="1867875" cy="3978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09694" y="2413000"/>
            <a:ext cx="1760413" cy="3067050"/>
          </a:xfrm>
        </p:spPr>
        <p:txBody>
          <a:bodyPr>
            <a:norm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208624" y="1709738"/>
            <a:ext cx="1762218" cy="615339"/>
          </a:xfrm>
        </p:spPr>
        <p:txBody>
          <a:bodyPr>
            <a:noAutofit/>
          </a:bodyPr>
          <a:lstStyle>
            <a:lvl1pPr>
              <a:defRPr sz="1200">
                <a:solidFill>
                  <a:srgbClr val="139AB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4" y="566615"/>
            <a:ext cx="8229600" cy="94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89C32D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rgbClr val="0537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YmQTAUwkF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NRCS Oregon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Jay Gibbs | October 2023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OREGON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3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92AD-0D6A-3978-3E39-70B845DE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6" name="Content Placeholder 5">
            <a:hlinkClick r:id="rId3"/>
            <a:extLst>
              <a:ext uri="{FF2B5EF4-FFF2-40B4-BE49-F238E27FC236}">
                <a16:creationId xmlns:a16="http://schemas.microsoft.com/office/drawing/2014/main" id="{132F3E8B-64A4-D47C-83D2-E2F07EE7D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1938" y="1743428"/>
            <a:ext cx="7631112" cy="4239506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FFE402-606D-DF20-8C6D-704248F8FA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BFDA2-300D-B68C-DA9E-44AABA346DD8}"/>
              </a:ext>
            </a:extLst>
          </p:cNvPr>
          <p:cNvSpPr txBox="1"/>
          <p:nvPr/>
        </p:nvSpPr>
        <p:spPr>
          <a:xfrm>
            <a:off x="1922319" y="606911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https://www.youtube.com/watch?v=xYmQTAUwkFk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8526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59DFF-513D-5F16-D847-69D0A4C3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3" y="2536370"/>
            <a:ext cx="4925975" cy="2299399"/>
          </a:xfrm>
        </p:spPr>
        <p:txBody>
          <a:bodyPr/>
          <a:lstStyle/>
          <a:p>
            <a:r>
              <a:rPr lang="en-US" dirty="0"/>
              <a:t>$246,301 / day</a:t>
            </a:r>
            <a:br>
              <a:rPr lang="en-US" dirty="0"/>
            </a:br>
            <a:r>
              <a:rPr lang="en-US" sz="2400" b="0" dirty="0"/>
              <a:t>(EQIP, CSP, RCPP, JC)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3957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6118-E4AC-3C0C-FA22-4DE6466F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27" y="635000"/>
            <a:ext cx="8592925" cy="806938"/>
          </a:xfrm>
        </p:spPr>
        <p:txBody>
          <a:bodyPr/>
          <a:lstStyle/>
          <a:p>
            <a:r>
              <a:rPr lang="en-US" dirty="0"/>
              <a:t>Oregon’s Strategic Approach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5340288-8E5F-AC17-C9A6-83462EC0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70" y="1441938"/>
            <a:ext cx="6991040" cy="51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4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6118-E4AC-3C0C-FA22-4DE6466F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FY23 Farm Bill Program Highlights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60F28A-D3AE-702C-4EE7-C6C24D1E0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4193" y="3728273"/>
            <a:ext cx="3757172" cy="2778795"/>
          </a:xfr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86BD85-0D82-2596-296F-3445F26534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380194-02B3-7F6E-3277-8238048C475B}"/>
              </a:ext>
            </a:extLst>
          </p:cNvPr>
          <p:cNvSpPr txBox="1">
            <a:spLocks/>
          </p:cNvSpPr>
          <p:nvPr/>
        </p:nvSpPr>
        <p:spPr>
          <a:xfrm>
            <a:off x="719901" y="1681758"/>
            <a:ext cx="290727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</a:rPr>
              <a:t>EQIP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578 contracts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$32M obligated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216,983 acres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81BB67-E916-F110-45D8-8745C26C439E}"/>
              </a:ext>
            </a:extLst>
          </p:cNvPr>
          <p:cNvSpPr txBox="1">
            <a:spLocks/>
          </p:cNvSpPr>
          <p:nvPr/>
        </p:nvSpPr>
        <p:spPr>
          <a:xfrm>
            <a:off x="4147730" y="1681758"/>
            <a:ext cx="290727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</a:rPr>
              <a:t>CSP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167 contracts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$25M obligated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586,636 acres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17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8CE05-8471-8513-5C74-1AD33D18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Inflation Reduction Act (IRA)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083E-96B0-C2F5-31B2-D4ECA468C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FY23 was the first year for IRA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FY24, we anticipate approximately $31M in financial assistance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About $20M for IRA EQIP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About $11M for IRA CSP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obligate IRA funding in Oregon, we have 6 active </a:t>
            </a:r>
            <a:br>
              <a:rPr lang="en-US" dirty="0"/>
            </a:br>
            <a:r>
              <a:rPr lang="en-US" dirty="0"/>
              <a:t>IRA- EQIP fund pools: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Forestland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Cropland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Energy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Animal Feeding Operations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Rangeland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Pastureland</a:t>
            </a:r>
          </a:p>
        </p:txBody>
      </p:sp>
      <p:pic>
        <p:nvPicPr>
          <p:cNvPr id="6" name="Picture Placeholder 5" descr="A group of cows in a barn&#10;&#10;Description automatically generated with medium confidence">
            <a:extLst>
              <a:ext uri="{FF2B5EF4-FFF2-40B4-BE49-F238E27FC236}">
                <a16:creationId xmlns:a16="http://schemas.microsoft.com/office/drawing/2014/main" id="{BEA5D561-7DD7-C8C6-CB49-BF0F6CC455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1657" r="41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167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9137-3CCF-14D7-B275-835F124F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FY23 Most Popular EQIP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BE21-49D6-4D2A-78B5-D972B90CA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Brush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Forest Stand Improvement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Woody Residue Treatment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Watering Facility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Livestock Pipeline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Irrigation Pipeline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Irrigation Water Conveyance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High Tunnel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Herbaceous Weed Treatment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3CC798-BD4F-8F3E-C611-91C25E4584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1660" r="41660"/>
          <a:stretch/>
        </p:blipFill>
        <p:spPr/>
      </p:pic>
    </p:spTree>
    <p:extLst>
      <p:ext uri="{BB962C8B-B14F-4D97-AF65-F5344CB8AC3E}">
        <p14:creationId xmlns:p14="http://schemas.microsoft.com/office/powerpoint/2010/main" val="245437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CBDE-AE5C-81EA-F0BF-3B8B0D441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FY23 Collaborative Projects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579F8E-CF34-731A-BB92-19C6500B01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2CD7C-405A-92CD-CA25-7216797C5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47" y="3506056"/>
            <a:ext cx="3710759" cy="306497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CF8AA7-6652-B730-90F3-D714E62787D8}"/>
              </a:ext>
            </a:extLst>
          </p:cNvPr>
          <p:cNvSpPr txBox="1">
            <a:spLocks/>
          </p:cNvSpPr>
          <p:nvPr/>
        </p:nvSpPr>
        <p:spPr>
          <a:xfrm>
            <a:off x="4033430" y="1674462"/>
            <a:ext cx="3468095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</a:rPr>
              <a:t>RCPP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 active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$5.4M obligated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70 landowner contracts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6C323E-60A3-9A65-797B-D2B1476385E0}"/>
              </a:ext>
            </a:extLst>
          </p:cNvPr>
          <p:cNvSpPr txBox="1">
            <a:spLocks/>
          </p:cNvSpPr>
          <p:nvPr/>
        </p:nvSpPr>
        <p:spPr>
          <a:xfrm>
            <a:off x="605601" y="1674462"/>
            <a:ext cx="290727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/>
                </a:solidFill>
              </a:rPr>
              <a:t>Joint Chiefs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$3.5M obligated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27 contracts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5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6118-E4AC-3C0C-FA22-4DE6466F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FY23 Watershed Program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756A-3741-E52F-AB3E-02FE0C20A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Oregon has the most active watershed program in the nation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 FY17, NRCS Oregon has commit $160M in FA and TA through the watershed program (PL566) to 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different planning efforts with 28 Sponsoring Local Organizations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FY23, NRCS Oregon secured and allocated $23.8M in watershed program funding</a:t>
            </a:r>
            <a:endParaRPr lang="en-US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277A842-48F2-B283-F131-DC8A85A5DF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0615" r="40615"/>
          <a:stretch/>
        </p:blipFill>
        <p:spPr/>
      </p:pic>
    </p:spTree>
    <p:extLst>
      <p:ext uri="{BB962C8B-B14F-4D97-AF65-F5344CB8AC3E}">
        <p14:creationId xmlns:p14="http://schemas.microsoft.com/office/powerpoint/2010/main" val="134897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6118-E4AC-3C0C-FA22-4DE6466F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15" y="635000"/>
            <a:ext cx="8757137" cy="806938"/>
          </a:xfrm>
        </p:spPr>
        <p:txBody>
          <a:bodyPr/>
          <a:lstStyle/>
          <a:p>
            <a:r>
              <a:rPr lang="en-US" dirty="0"/>
              <a:t>FY23 Agreements &amp;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756A-3741-E52F-AB3E-02FE0C20A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99 active agreements worth $197M (Fed $’s plus Partner $’s)</a:t>
            </a:r>
          </a:p>
          <a:p>
            <a:pPr marL="1085850" lvl="1" indent="-342900"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Federal $’s : $153M</a:t>
            </a:r>
          </a:p>
          <a:p>
            <a:pPr marL="1085850" lvl="1" indent="-342900"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Partner $’s : $43.5M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Oregon has about 75 partner positions funded through agreements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800" dirty="0"/>
          </a:p>
        </p:txBody>
      </p:sp>
      <p:pic>
        <p:nvPicPr>
          <p:cNvPr id="6" name="Picture Placeholder 5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8C6BC514-8CC9-6319-4436-64AA86F831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1656" r="41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3624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2e83443-259d-421f-9313-a64ace30e3eb">
      <UserInfo>
        <DisplayName>Mahon, Lisa - NRCS-CD, Enterprise, OR</DisplayName>
        <AccountId>422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03464D491C4E4785A17646EC2B754C" ma:contentTypeVersion="9" ma:contentTypeDescription="Create a new document." ma:contentTypeScope="" ma:versionID="5738ba9ad3de625ca008ec0929b0765f">
  <xsd:schema xmlns:xsd="http://www.w3.org/2001/XMLSchema" xmlns:xs="http://www.w3.org/2001/XMLSchema" xmlns:p="http://schemas.microsoft.com/office/2006/metadata/properties" xmlns:ns2="5eb79afa-a83e-4871-aaca-ac6c50202008" xmlns:ns3="32e83443-259d-421f-9313-a64ace30e3eb" targetNamespace="http://schemas.microsoft.com/office/2006/metadata/properties" ma:root="true" ma:fieldsID="488257523e613745315ec7d088c13c57" ns2:_="" ns3:_="">
    <xsd:import namespace="5eb79afa-a83e-4871-aaca-ac6c50202008"/>
    <xsd:import namespace="32e83443-259d-421f-9313-a64ace30e3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79afa-a83e-4871-aaca-ac6c502020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83443-259d-421f-9313-a64ace30e3e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25A3DB-0602-4A73-8E42-FEDC65C50F7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5eb79afa-a83e-4871-aaca-ac6c50202008"/>
    <ds:schemaRef ds:uri="http://schemas.microsoft.com/office/infopath/2007/PartnerControls"/>
    <ds:schemaRef ds:uri="http://purl.org/dc/elements/1.1/"/>
    <ds:schemaRef ds:uri="32e83443-259d-421f-9313-a64ace30e3e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A99EF0-EE16-4044-9F3B-EDB9C484B4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FDB95C-4DFE-460F-B47F-802150F036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b79afa-a83e-4871-aaca-ac6c50202008"/>
    <ds:schemaRef ds:uri="32e83443-259d-421f-9313-a64ace30e3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4425</TotalTime>
  <Words>309</Words>
  <Application>Microsoft Office PowerPoint</Application>
  <PresentationFormat>On-screen Show (4:3)</PresentationFormat>
  <Paragraphs>70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NRCS Oregon Updates</vt:lpstr>
      <vt:lpstr>$246,301 / day (EQIP, CSP, RCPP, JC)</vt:lpstr>
      <vt:lpstr>Oregon’s Strategic Approach</vt:lpstr>
      <vt:lpstr>FY23 Farm Bill Program Highlights</vt:lpstr>
      <vt:lpstr>Inflation Reduction Act (IRA)</vt:lpstr>
      <vt:lpstr>FY23 Most Popular EQIP Practices</vt:lpstr>
      <vt:lpstr>FY23 Collaborative Projects</vt:lpstr>
      <vt:lpstr>FY23 Watershed Program Highlights</vt:lpstr>
      <vt:lpstr>FY23 Agreements &amp; Partnerships</vt:lpstr>
      <vt:lpstr>Video</vt:lpstr>
    </vt:vector>
  </TitlesOfParts>
  <Company>ketchum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Rachna Patel</dc:creator>
  <cp:lastModifiedBy>Andrea Kreiner</cp:lastModifiedBy>
  <cp:revision>94</cp:revision>
  <cp:lastPrinted>2023-10-06T15:34:41Z</cp:lastPrinted>
  <dcterms:created xsi:type="dcterms:W3CDTF">2016-02-17T21:52:56Z</dcterms:created>
  <dcterms:modified xsi:type="dcterms:W3CDTF">2023-11-01T15:52:00Z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0x010100A303464D491C4E4785A17646EC2B754C</vt:lpwstr>
  </property>
  <property fmtid="{D5CDD505-2E9C-101B-9397-08002B2CF9AE}" pid="3" name="Order">
    <vt:r8>200</vt:r8>
  </property>
</Properties>
</file>