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73" r:id="rId1"/>
  </p:sldMasterIdLst>
  <p:notesMasterIdLst>
    <p:notesMasterId r:id="rId26"/>
  </p:notesMasterIdLst>
  <p:sldIdLst>
    <p:sldId id="257" r:id="rId2"/>
    <p:sldId id="264" r:id="rId3"/>
    <p:sldId id="308" r:id="rId4"/>
    <p:sldId id="323" r:id="rId5"/>
    <p:sldId id="313" r:id="rId6"/>
    <p:sldId id="324" r:id="rId7"/>
    <p:sldId id="325" r:id="rId8"/>
    <p:sldId id="340" r:id="rId9"/>
    <p:sldId id="326" r:id="rId10"/>
    <p:sldId id="327" r:id="rId11"/>
    <p:sldId id="341" r:id="rId12"/>
    <p:sldId id="328" r:id="rId13"/>
    <p:sldId id="329" r:id="rId14"/>
    <p:sldId id="342" r:id="rId15"/>
    <p:sldId id="330" r:id="rId16"/>
    <p:sldId id="331" r:id="rId17"/>
    <p:sldId id="332" r:id="rId18"/>
    <p:sldId id="333" r:id="rId19"/>
    <p:sldId id="334" r:id="rId20"/>
    <p:sldId id="335" r:id="rId21"/>
    <p:sldId id="337" r:id="rId22"/>
    <p:sldId id="338" r:id="rId23"/>
    <p:sldId id="336" r:id="rId24"/>
    <p:sldId id="304"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26886"/>
    <a:srgbClr val="E98B56"/>
    <a:srgbClr val="4BB962"/>
    <a:srgbClr val="2F1616"/>
    <a:srgbClr val="2F1716"/>
    <a:srgbClr val="58ACD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313"/>
    <p:restoredTop sz="94626"/>
  </p:normalViewPr>
  <p:slideViewPr>
    <p:cSldViewPr snapToGrid="0" snapToObjects="1">
      <p:cViewPr varScale="1">
        <p:scale>
          <a:sx n="121" d="100"/>
          <a:sy n="121" d="100"/>
        </p:scale>
        <p:origin x="440"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6FCD555-F4EC-D64C-BEFC-29E18F1C0193}" type="datetimeFigureOut">
              <a:rPr lang="en-US" smtClean="0"/>
              <a:t>10/21/21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683F51-A8F1-8D4B-A32B-E055847A8F6A}" type="slidenum">
              <a:rPr lang="en-US" smtClean="0"/>
              <a:t>‹#›</a:t>
            </a:fld>
            <a:endParaRPr lang="en-US"/>
          </a:p>
        </p:txBody>
      </p:sp>
    </p:spTree>
    <p:extLst>
      <p:ext uri="{BB962C8B-B14F-4D97-AF65-F5344CB8AC3E}">
        <p14:creationId xmlns:p14="http://schemas.microsoft.com/office/powerpoint/2010/main" val="14633749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A683F51-A8F1-8D4B-A32B-E055847A8F6A}" type="slidenum">
              <a:rPr lang="en-US" smtClean="0"/>
              <a:t>2</a:t>
            </a:fld>
            <a:endParaRPr lang="en-US"/>
          </a:p>
        </p:txBody>
      </p:sp>
    </p:spTree>
    <p:extLst>
      <p:ext uri="{BB962C8B-B14F-4D97-AF65-F5344CB8AC3E}">
        <p14:creationId xmlns:p14="http://schemas.microsoft.com/office/powerpoint/2010/main" val="2820639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A683F51-A8F1-8D4B-A32B-E055847A8F6A}" type="slidenum">
              <a:rPr lang="en-US" smtClean="0"/>
              <a:t>5</a:t>
            </a:fld>
            <a:endParaRPr lang="en-US"/>
          </a:p>
        </p:txBody>
      </p:sp>
    </p:spTree>
    <p:extLst>
      <p:ext uri="{BB962C8B-B14F-4D97-AF65-F5344CB8AC3E}">
        <p14:creationId xmlns:p14="http://schemas.microsoft.com/office/powerpoint/2010/main" val="36452149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0BBE46-F8F9-A84C-A0A8-FEDDB7A1454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CFD250C-CCE7-B04B-ADBC-213463EC1A5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C299095-439F-EF45-AB57-E39F4B22EECF}"/>
              </a:ext>
            </a:extLst>
          </p:cNvPr>
          <p:cNvSpPr>
            <a:spLocks noGrp="1"/>
          </p:cNvSpPr>
          <p:nvPr>
            <p:ph type="dt" sz="half" idx="10"/>
          </p:nvPr>
        </p:nvSpPr>
        <p:spPr/>
        <p:txBody>
          <a:bodyPr/>
          <a:lstStyle/>
          <a:p>
            <a:fld id="{D4913616-86D0-ED4E-9DD8-5D79D789AD62}" type="datetimeFigureOut">
              <a:rPr lang="en-US" smtClean="0"/>
              <a:t>10/21/21</a:t>
            </a:fld>
            <a:endParaRPr lang="en-US"/>
          </a:p>
        </p:txBody>
      </p:sp>
      <p:sp>
        <p:nvSpPr>
          <p:cNvPr id="5" name="Footer Placeholder 4">
            <a:extLst>
              <a:ext uri="{FF2B5EF4-FFF2-40B4-BE49-F238E27FC236}">
                <a16:creationId xmlns:a16="http://schemas.microsoft.com/office/drawing/2014/main" id="{FCA32CAC-6101-7544-BBA2-0830138C37C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6965751-BC69-5144-8C3B-04754045696D}"/>
              </a:ext>
            </a:extLst>
          </p:cNvPr>
          <p:cNvSpPr>
            <a:spLocks noGrp="1"/>
          </p:cNvSpPr>
          <p:nvPr>
            <p:ph type="sldNum" sz="quarter" idx="12"/>
          </p:nvPr>
        </p:nvSpPr>
        <p:spPr/>
        <p:txBody>
          <a:bodyPr/>
          <a:lstStyle/>
          <a:p>
            <a:fld id="{07B34E50-0B9E-E54C-91CF-F8DE84C26601}" type="slidenum">
              <a:rPr lang="en-US" smtClean="0"/>
              <a:t>‹#›</a:t>
            </a:fld>
            <a:endParaRPr lang="en-US"/>
          </a:p>
        </p:txBody>
      </p:sp>
    </p:spTree>
    <p:extLst>
      <p:ext uri="{BB962C8B-B14F-4D97-AF65-F5344CB8AC3E}">
        <p14:creationId xmlns:p14="http://schemas.microsoft.com/office/powerpoint/2010/main" val="18680709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91824-DD6B-334D-BF97-21E9D38BC5B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4B8F8AE-596C-1B42-942D-8BC685ED894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3407538-C9E2-B342-A1F6-D2992E4167AF}"/>
              </a:ext>
            </a:extLst>
          </p:cNvPr>
          <p:cNvSpPr>
            <a:spLocks noGrp="1"/>
          </p:cNvSpPr>
          <p:nvPr>
            <p:ph type="dt" sz="half" idx="10"/>
          </p:nvPr>
        </p:nvSpPr>
        <p:spPr/>
        <p:txBody>
          <a:bodyPr/>
          <a:lstStyle/>
          <a:p>
            <a:fld id="{D4913616-86D0-ED4E-9DD8-5D79D789AD62}" type="datetimeFigureOut">
              <a:rPr lang="en-US" smtClean="0"/>
              <a:t>10/21/21</a:t>
            </a:fld>
            <a:endParaRPr lang="en-US"/>
          </a:p>
        </p:txBody>
      </p:sp>
      <p:sp>
        <p:nvSpPr>
          <p:cNvPr id="5" name="Footer Placeholder 4">
            <a:extLst>
              <a:ext uri="{FF2B5EF4-FFF2-40B4-BE49-F238E27FC236}">
                <a16:creationId xmlns:a16="http://schemas.microsoft.com/office/drawing/2014/main" id="{A4B0FDF3-6C00-0E43-9755-FD356284EFB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866DD0-7E56-794A-88B0-FD7486B792FA}"/>
              </a:ext>
            </a:extLst>
          </p:cNvPr>
          <p:cNvSpPr>
            <a:spLocks noGrp="1"/>
          </p:cNvSpPr>
          <p:nvPr>
            <p:ph type="sldNum" sz="quarter" idx="12"/>
          </p:nvPr>
        </p:nvSpPr>
        <p:spPr/>
        <p:txBody>
          <a:bodyPr/>
          <a:lstStyle/>
          <a:p>
            <a:fld id="{07B34E50-0B9E-E54C-91CF-F8DE84C26601}" type="slidenum">
              <a:rPr lang="en-US" smtClean="0"/>
              <a:t>‹#›</a:t>
            </a:fld>
            <a:endParaRPr lang="en-US"/>
          </a:p>
        </p:txBody>
      </p:sp>
    </p:spTree>
    <p:extLst>
      <p:ext uri="{BB962C8B-B14F-4D97-AF65-F5344CB8AC3E}">
        <p14:creationId xmlns:p14="http://schemas.microsoft.com/office/powerpoint/2010/main" val="39073146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DD71ABB-DD9A-7746-9715-F0B2E63C2C7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8FE8764-7530-B545-B44F-F181A63B546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966977-5CEC-8D46-BE76-C362F4C3B0AC}"/>
              </a:ext>
            </a:extLst>
          </p:cNvPr>
          <p:cNvSpPr>
            <a:spLocks noGrp="1"/>
          </p:cNvSpPr>
          <p:nvPr>
            <p:ph type="dt" sz="half" idx="10"/>
          </p:nvPr>
        </p:nvSpPr>
        <p:spPr/>
        <p:txBody>
          <a:bodyPr/>
          <a:lstStyle/>
          <a:p>
            <a:fld id="{D4913616-86D0-ED4E-9DD8-5D79D789AD62}" type="datetimeFigureOut">
              <a:rPr lang="en-US" smtClean="0"/>
              <a:t>10/21/21</a:t>
            </a:fld>
            <a:endParaRPr lang="en-US"/>
          </a:p>
        </p:txBody>
      </p:sp>
      <p:sp>
        <p:nvSpPr>
          <p:cNvPr id="5" name="Footer Placeholder 4">
            <a:extLst>
              <a:ext uri="{FF2B5EF4-FFF2-40B4-BE49-F238E27FC236}">
                <a16:creationId xmlns:a16="http://schemas.microsoft.com/office/drawing/2014/main" id="{7F539131-D02C-9D4C-B369-14F1605034A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ACC3217-4F08-C448-B94C-A8AD29FC7882}"/>
              </a:ext>
            </a:extLst>
          </p:cNvPr>
          <p:cNvSpPr>
            <a:spLocks noGrp="1"/>
          </p:cNvSpPr>
          <p:nvPr>
            <p:ph type="sldNum" sz="quarter" idx="12"/>
          </p:nvPr>
        </p:nvSpPr>
        <p:spPr/>
        <p:txBody>
          <a:bodyPr/>
          <a:lstStyle/>
          <a:p>
            <a:fld id="{07B34E50-0B9E-E54C-91CF-F8DE84C26601}" type="slidenum">
              <a:rPr lang="en-US" smtClean="0"/>
              <a:t>‹#›</a:t>
            </a:fld>
            <a:endParaRPr lang="en-US"/>
          </a:p>
        </p:txBody>
      </p:sp>
    </p:spTree>
    <p:extLst>
      <p:ext uri="{BB962C8B-B14F-4D97-AF65-F5344CB8AC3E}">
        <p14:creationId xmlns:p14="http://schemas.microsoft.com/office/powerpoint/2010/main" val="2900752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04966-0E94-034E-AD78-6D82327425B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65674C3-7E4E-7341-9C68-96B3D1E3669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2FC1622-2859-1249-A08C-E0FE6AEB4470}"/>
              </a:ext>
            </a:extLst>
          </p:cNvPr>
          <p:cNvSpPr>
            <a:spLocks noGrp="1"/>
          </p:cNvSpPr>
          <p:nvPr>
            <p:ph type="dt" sz="half" idx="10"/>
          </p:nvPr>
        </p:nvSpPr>
        <p:spPr/>
        <p:txBody>
          <a:bodyPr/>
          <a:lstStyle/>
          <a:p>
            <a:fld id="{D4913616-86D0-ED4E-9DD8-5D79D789AD62}" type="datetimeFigureOut">
              <a:rPr lang="en-US" smtClean="0"/>
              <a:t>10/21/21</a:t>
            </a:fld>
            <a:endParaRPr lang="en-US"/>
          </a:p>
        </p:txBody>
      </p:sp>
      <p:sp>
        <p:nvSpPr>
          <p:cNvPr id="5" name="Footer Placeholder 4">
            <a:extLst>
              <a:ext uri="{FF2B5EF4-FFF2-40B4-BE49-F238E27FC236}">
                <a16:creationId xmlns:a16="http://schemas.microsoft.com/office/drawing/2014/main" id="{20ABCE38-28F0-184D-870A-CBC970F1888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08D2C6-CBC7-3C48-9923-97594E378182}"/>
              </a:ext>
            </a:extLst>
          </p:cNvPr>
          <p:cNvSpPr>
            <a:spLocks noGrp="1"/>
          </p:cNvSpPr>
          <p:nvPr>
            <p:ph type="sldNum" sz="quarter" idx="12"/>
          </p:nvPr>
        </p:nvSpPr>
        <p:spPr/>
        <p:txBody>
          <a:bodyPr/>
          <a:lstStyle/>
          <a:p>
            <a:fld id="{07B34E50-0B9E-E54C-91CF-F8DE84C26601}" type="slidenum">
              <a:rPr lang="en-US" smtClean="0"/>
              <a:t>‹#›</a:t>
            </a:fld>
            <a:endParaRPr lang="en-US"/>
          </a:p>
        </p:txBody>
      </p:sp>
    </p:spTree>
    <p:extLst>
      <p:ext uri="{BB962C8B-B14F-4D97-AF65-F5344CB8AC3E}">
        <p14:creationId xmlns:p14="http://schemas.microsoft.com/office/powerpoint/2010/main" val="25903283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A15604-286E-A74A-B402-8AD45A8B89F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EB67703-EF8C-9046-BD95-1B255E4A57A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9BE8323-27C7-7044-9901-FDA119AA149D}"/>
              </a:ext>
            </a:extLst>
          </p:cNvPr>
          <p:cNvSpPr>
            <a:spLocks noGrp="1"/>
          </p:cNvSpPr>
          <p:nvPr>
            <p:ph type="dt" sz="half" idx="10"/>
          </p:nvPr>
        </p:nvSpPr>
        <p:spPr/>
        <p:txBody>
          <a:bodyPr/>
          <a:lstStyle/>
          <a:p>
            <a:fld id="{D4913616-86D0-ED4E-9DD8-5D79D789AD62}" type="datetimeFigureOut">
              <a:rPr lang="en-US" smtClean="0"/>
              <a:t>10/21/21</a:t>
            </a:fld>
            <a:endParaRPr lang="en-US"/>
          </a:p>
        </p:txBody>
      </p:sp>
      <p:sp>
        <p:nvSpPr>
          <p:cNvPr id="5" name="Footer Placeholder 4">
            <a:extLst>
              <a:ext uri="{FF2B5EF4-FFF2-40B4-BE49-F238E27FC236}">
                <a16:creationId xmlns:a16="http://schemas.microsoft.com/office/drawing/2014/main" id="{F04EF0BC-EEF3-6E43-9304-C4F3FE9F062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253A047-9D1F-6045-BF69-9D909CB1D394}"/>
              </a:ext>
            </a:extLst>
          </p:cNvPr>
          <p:cNvSpPr>
            <a:spLocks noGrp="1"/>
          </p:cNvSpPr>
          <p:nvPr>
            <p:ph type="sldNum" sz="quarter" idx="12"/>
          </p:nvPr>
        </p:nvSpPr>
        <p:spPr/>
        <p:txBody>
          <a:bodyPr/>
          <a:lstStyle/>
          <a:p>
            <a:fld id="{07B34E50-0B9E-E54C-91CF-F8DE84C26601}" type="slidenum">
              <a:rPr lang="en-US" smtClean="0"/>
              <a:t>‹#›</a:t>
            </a:fld>
            <a:endParaRPr lang="en-US"/>
          </a:p>
        </p:txBody>
      </p:sp>
    </p:spTree>
    <p:extLst>
      <p:ext uri="{BB962C8B-B14F-4D97-AF65-F5344CB8AC3E}">
        <p14:creationId xmlns:p14="http://schemas.microsoft.com/office/powerpoint/2010/main" val="8074169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C86CAB-4BAE-6347-9E5F-B0DC68F8B13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714B573-2D0F-0A47-95D2-A3BECC53F2F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D95FC43-B9DF-A243-BB56-4EDAB9914AC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7E8CE4E-B06D-8F45-B3A8-7B017A523FBE}"/>
              </a:ext>
            </a:extLst>
          </p:cNvPr>
          <p:cNvSpPr>
            <a:spLocks noGrp="1"/>
          </p:cNvSpPr>
          <p:nvPr>
            <p:ph type="dt" sz="half" idx="10"/>
          </p:nvPr>
        </p:nvSpPr>
        <p:spPr/>
        <p:txBody>
          <a:bodyPr/>
          <a:lstStyle/>
          <a:p>
            <a:fld id="{D4913616-86D0-ED4E-9DD8-5D79D789AD62}" type="datetimeFigureOut">
              <a:rPr lang="en-US" smtClean="0"/>
              <a:t>10/21/21</a:t>
            </a:fld>
            <a:endParaRPr lang="en-US"/>
          </a:p>
        </p:txBody>
      </p:sp>
      <p:sp>
        <p:nvSpPr>
          <p:cNvPr id="6" name="Footer Placeholder 5">
            <a:extLst>
              <a:ext uri="{FF2B5EF4-FFF2-40B4-BE49-F238E27FC236}">
                <a16:creationId xmlns:a16="http://schemas.microsoft.com/office/drawing/2014/main" id="{943C119E-103A-C545-8434-9C9A7A8EC5E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984D7E7-F581-4943-88D6-2A00ADC19F0F}"/>
              </a:ext>
            </a:extLst>
          </p:cNvPr>
          <p:cNvSpPr>
            <a:spLocks noGrp="1"/>
          </p:cNvSpPr>
          <p:nvPr>
            <p:ph type="sldNum" sz="quarter" idx="12"/>
          </p:nvPr>
        </p:nvSpPr>
        <p:spPr/>
        <p:txBody>
          <a:bodyPr/>
          <a:lstStyle/>
          <a:p>
            <a:fld id="{07B34E50-0B9E-E54C-91CF-F8DE84C26601}" type="slidenum">
              <a:rPr lang="en-US" smtClean="0"/>
              <a:t>‹#›</a:t>
            </a:fld>
            <a:endParaRPr lang="en-US"/>
          </a:p>
        </p:txBody>
      </p:sp>
    </p:spTree>
    <p:extLst>
      <p:ext uri="{BB962C8B-B14F-4D97-AF65-F5344CB8AC3E}">
        <p14:creationId xmlns:p14="http://schemas.microsoft.com/office/powerpoint/2010/main" val="632936458"/>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5AD718-B082-CE44-80F6-1B8832889AD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4114E02-BE95-5140-BA45-8567184B2D1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3D30E8C-230E-834E-AC8D-37D223E47AE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0C2B269-1D4F-674D-9BD4-AF3AB5D9EF7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2A1356F-DA16-6A4C-9C91-CBE9F3E0E39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A268BCB-32D3-6C46-985C-31901785FD46}"/>
              </a:ext>
            </a:extLst>
          </p:cNvPr>
          <p:cNvSpPr>
            <a:spLocks noGrp="1"/>
          </p:cNvSpPr>
          <p:nvPr>
            <p:ph type="dt" sz="half" idx="10"/>
          </p:nvPr>
        </p:nvSpPr>
        <p:spPr/>
        <p:txBody>
          <a:bodyPr/>
          <a:lstStyle/>
          <a:p>
            <a:fld id="{D4913616-86D0-ED4E-9DD8-5D79D789AD62}" type="datetimeFigureOut">
              <a:rPr lang="en-US" smtClean="0"/>
              <a:t>10/21/21</a:t>
            </a:fld>
            <a:endParaRPr lang="en-US"/>
          </a:p>
        </p:txBody>
      </p:sp>
      <p:sp>
        <p:nvSpPr>
          <p:cNvPr id="8" name="Footer Placeholder 7">
            <a:extLst>
              <a:ext uri="{FF2B5EF4-FFF2-40B4-BE49-F238E27FC236}">
                <a16:creationId xmlns:a16="http://schemas.microsoft.com/office/drawing/2014/main" id="{145100A6-D5EA-8C46-82F6-1778978F2AB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2488D05-ED36-C948-A07A-2862A33B2297}"/>
              </a:ext>
            </a:extLst>
          </p:cNvPr>
          <p:cNvSpPr>
            <a:spLocks noGrp="1"/>
          </p:cNvSpPr>
          <p:nvPr>
            <p:ph type="sldNum" sz="quarter" idx="12"/>
          </p:nvPr>
        </p:nvSpPr>
        <p:spPr/>
        <p:txBody>
          <a:bodyPr/>
          <a:lstStyle/>
          <a:p>
            <a:fld id="{07B34E50-0B9E-E54C-91CF-F8DE84C26601}" type="slidenum">
              <a:rPr lang="en-US" smtClean="0"/>
              <a:t>‹#›</a:t>
            </a:fld>
            <a:endParaRPr lang="en-US"/>
          </a:p>
        </p:txBody>
      </p:sp>
    </p:spTree>
    <p:extLst>
      <p:ext uri="{BB962C8B-B14F-4D97-AF65-F5344CB8AC3E}">
        <p14:creationId xmlns:p14="http://schemas.microsoft.com/office/powerpoint/2010/main" val="39364072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90C30D-0C2F-EA41-A7B7-8CF13797C55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D6A5AA2-7D35-EC4A-AD52-16827F5AD7A8}"/>
              </a:ext>
            </a:extLst>
          </p:cNvPr>
          <p:cNvSpPr>
            <a:spLocks noGrp="1"/>
          </p:cNvSpPr>
          <p:nvPr>
            <p:ph type="dt" sz="half" idx="10"/>
          </p:nvPr>
        </p:nvSpPr>
        <p:spPr/>
        <p:txBody>
          <a:bodyPr/>
          <a:lstStyle/>
          <a:p>
            <a:fld id="{D4913616-86D0-ED4E-9DD8-5D79D789AD62}" type="datetimeFigureOut">
              <a:rPr lang="en-US" smtClean="0"/>
              <a:t>10/21/21</a:t>
            </a:fld>
            <a:endParaRPr lang="en-US"/>
          </a:p>
        </p:txBody>
      </p:sp>
      <p:sp>
        <p:nvSpPr>
          <p:cNvPr id="4" name="Footer Placeholder 3">
            <a:extLst>
              <a:ext uri="{FF2B5EF4-FFF2-40B4-BE49-F238E27FC236}">
                <a16:creationId xmlns:a16="http://schemas.microsoft.com/office/drawing/2014/main" id="{3EF1D6FA-A954-A24E-A15B-6297805DEBD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C2C0290-1A3B-2641-8C4A-1F5F49902218}"/>
              </a:ext>
            </a:extLst>
          </p:cNvPr>
          <p:cNvSpPr>
            <a:spLocks noGrp="1"/>
          </p:cNvSpPr>
          <p:nvPr>
            <p:ph type="sldNum" sz="quarter" idx="12"/>
          </p:nvPr>
        </p:nvSpPr>
        <p:spPr/>
        <p:txBody>
          <a:bodyPr/>
          <a:lstStyle/>
          <a:p>
            <a:fld id="{07B34E50-0B9E-E54C-91CF-F8DE84C26601}" type="slidenum">
              <a:rPr lang="en-US" smtClean="0"/>
              <a:t>‹#›</a:t>
            </a:fld>
            <a:endParaRPr lang="en-US"/>
          </a:p>
        </p:txBody>
      </p:sp>
    </p:spTree>
    <p:extLst>
      <p:ext uri="{BB962C8B-B14F-4D97-AF65-F5344CB8AC3E}">
        <p14:creationId xmlns:p14="http://schemas.microsoft.com/office/powerpoint/2010/main" val="793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960C1B4-D420-704D-BA08-BA44A2358697}"/>
              </a:ext>
            </a:extLst>
          </p:cNvPr>
          <p:cNvSpPr>
            <a:spLocks noGrp="1"/>
          </p:cNvSpPr>
          <p:nvPr>
            <p:ph type="dt" sz="half" idx="10"/>
          </p:nvPr>
        </p:nvSpPr>
        <p:spPr/>
        <p:txBody>
          <a:bodyPr/>
          <a:lstStyle/>
          <a:p>
            <a:fld id="{D4913616-86D0-ED4E-9DD8-5D79D789AD62}" type="datetimeFigureOut">
              <a:rPr lang="en-US" smtClean="0"/>
              <a:t>10/21/21</a:t>
            </a:fld>
            <a:endParaRPr lang="en-US"/>
          </a:p>
        </p:txBody>
      </p:sp>
      <p:sp>
        <p:nvSpPr>
          <p:cNvPr id="3" name="Footer Placeholder 2">
            <a:extLst>
              <a:ext uri="{FF2B5EF4-FFF2-40B4-BE49-F238E27FC236}">
                <a16:creationId xmlns:a16="http://schemas.microsoft.com/office/drawing/2014/main" id="{02D29774-EF46-904D-BDF0-6D5F53D0963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FAF198F-6E38-5241-ACC5-DC379C52B421}"/>
              </a:ext>
            </a:extLst>
          </p:cNvPr>
          <p:cNvSpPr>
            <a:spLocks noGrp="1"/>
          </p:cNvSpPr>
          <p:nvPr>
            <p:ph type="sldNum" sz="quarter" idx="12"/>
          </p:nvPr>
        </p:nvSpPr>
        <p:spPr/>
        <p:txBody>
          <a:bodyPr/>
          <a:lstStyle/>
          <a:p>
            <a:fld id="{07B34E50-0B9E-E54C-91CF-F8DE84C26601}" type="slidenum">
              <a:rPr lang="en-US" smtClean="0"/>
              <a:t>‹#›</a:t>
            </a:fld>
            <a:endParaRPr lang="en-US"/>
          </a:p>
        </p:txBody>
      </p:sp>
    </p:spTree>
    <p:extLst>
      <p:ext uri="{BB962C8B-B14F-4D97-AF65-F5344CB8AC3E}">
        <p14:creationId xmlns:p14="http://schemas.microsoft.com/office/powerpoint/2010/main" val="9256923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05D911-7E88-B541-8890-8224A5954C6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D070845-5030-134C-9870-1A0CED5B14A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5EE1F57-4645-024A-8DB9-ABE3243B30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DDF19D9-79D9-9E47-BBDE-3BD5A8D74F27}"/>
              </a:ext>
            </a:extLst>
          </p:cNvPr>
          <p:cNvSpPr>
            <a:spLocks noGrp="1"/>
          </p:cNvSpPr>
          <p:nvPr>
            <p:ph type="dt" sz="half" idx="10"/>
          </p:nvPr>
        </p:nvSpPr>
        <p:spPr/>
        <p:txBody>
          <a:bodyPr/>
          <a:lstStyle/>
          <a:p>
            <a:fld id="{D4913616-86D0-ED4E-9DD8-5D79D789AD62}" type="datetimeFigureOut">
              <a:rPr lang="en-US" smtClean="0"/>
              <a:t>10/21/21</a:t>
            </a:fld>
            <a:endParaRPr lang="en-US"/>
          </a:p>
        </p:txBody>
      </p:sp>
      <p:sp>
        <p:nvSpPr>
          <p:cNvPr id="6" name="Footer Placeholder 5">
            <a:extLst>
              <a:ext uri="{FF2B5EF4-FFF2-40B4-BE49-F238E27FC236}">
                <a16:creationId xmlns:a16="http://schemas.microsoft.com/office/drawing/2014/main" id="{AA812084-F0D9-C44F-AEE9-2F146FCCDFB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E4C8E7A-FB4F-F24D-8C23-F21A45BA92CF}"/>
              </a:ext>
            </a:extLst>
          </p:cNvPr>
          <p:cNvSpPr>
            <a:spLocks noGrp="1"/>
          </p:cNvSpPr>
          <p:nvPr>
            <p:ph type="sldNum" sz="quarter" idx="12"/>
          </p:nvPr>
        </p:nvSpPr>
        <p:spPr/>
        <p:txBody>
          <a:bodyPr/>
          <a:lstStyle/>
          <a:p>
            <a:fld id="{07B34E50-0B9E-E54C-91CF-F8DE84C26601}" type="slidenum">
              <a:rPr lang="en-US" smtClean="0"/>
              <a:t>‹#›</a:t>
            </a:fld>
            <a:endParaRPr lang="en-US"/>
          </a:p>
        </p:txBody>
      </p:sp>
    </p:spTree>
    <p:extLst>
      <p:ext uri="{BB962C8B-B14F-4D97-AF65-F5344CB8AC3E}">
        <p14:creationId xmlns:p14="http://schemas.microsoft.com/office/powerpoint/2010/main" val="1352630010"/>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E88080-7F3B-8B48-A96C-80692272D77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0E894CC-4FA8-3D4C-9CF2-074F2A24CC0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A24A3CA-F1F7-C040-8475-56390482328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C401E18-84F7-444F-9666-5FC687A65678}"/>
              </a:ext>
            </a:extLst>
          </p:cNvPr>
          <p:cNvSpPr>
            <a:spLocks noGrp="1"/>
          </p:cNvSpPr>
          <p:nvPr>
            <p:ph type="dt" sz="half" idx="10"/>
          </p:nvPr>
        </p:nvSpPr>
        <p:spPr/>
        <p:txBody>
          <a:bodyPr/>
          <a:lstStyle/>
          <a:p>
            <a:fld id="{D4913616-86D0-ED4E-9DD8-5D79D789AD62}" type="datetimeFigureOut">
              <a:rPr lang="en-US" smtClean="0"/>
              <a:t>10/21/21</a:t>
            </a:fld>
            <a:endParaRPr lang="en-US"/>
          </a:p>
        </p:txBody>
      </p:sp>
      <p:sp>
        <p:nvSpPr>
          <p:cNvPr id="6" name="Footer Placeholder 5">
            <a:extLst>
              <a:ext uri="{FF2B5EF4-FFF2-40B4-BE49-F238E27FC236}">
                <a16:creationId xmlns:a16="http://schemas.microsoft.com/office/drawing/2014/main" id="{9951A0A3-DE6F-DA42-A838-051DE2BB529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0254E42A-B725-1844-9410-D7F0DEB32A4C}"/>
              </a:ext>
            </a:extLst>
          </p:cNvPr>
          <p:cNvSpPr>
            <a:spLocks noGrp="1"/>
          </p:cNvSpPr>
          <p:nvPr>
            <p:ph type="sldNum" sz="quarter" idx="12"/>
          </p:nvPr>
        </p:nvSpPr>
        <p:spPr/>
        <p:txBody>
          <a:bodyPr/>
          <a:lstStyle/>
          <a:p>
            <a:fld id="{07B34E50-0B9E-E54C-91CF-F8DE84C26601}" type="slidenum">
              <a:rPr lang="en-US" smtClean="0"/>
              <a:t>‹#›</a:t>
            </a:fld>
            <a:endParaRPr lang="en-US"/>
          </a:p>
        </p:txBody>
      </p:sp>
    </p:spTree>
    <p:extLst>
      <p:ext uri="{BB962C8B-B14F-4D97-AF65-F5344CB8AC3E}">
        <p14:creationId xmlns:p14="http://schemas.microsoft.com/office/powerpoint/2010/main" val="3246588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71B71C3-4A30-724A-B6C5-C62E59ECBA4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FFD039B-AC4E-5D4E-978B-ACF93586E44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FB87BF-EE38-0445-8A5C-01CC6E71EFC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913616-86D0-ED4E-9DD8-5D79D789AD62}" type="datetimeFigureOut">
              <a:rPr lang="en-US" smtClean="0"/>
              <a:t>10/21/21</a:t>
            </a:fld>
            <a:endParaRPr lang="en-US"/>
          </a:p>
        </p:txBody>
      </p:sp>
      <p:sp>
        <p:nvSpPr>
          <p:cNvPr id="5" name="Footer Placeholder 4">
            <a:extLst>
              <a:ext uri="{FF2B5EF4-FFF2-40B4-BE49-F238E27FC236}">
                <a16:creationId xmlns:a16="http://schemas.microsoft.com/office/drawing/2014/main" id="{AC28F2C7-9FB8-B24C-AAF9-5D43D74AF8F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63C8C57-CB0D-E04F-BFDE-6D605DF5A0A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B34E50-0B9E-E54C-91CF-F8DE84C26601}" type="slidenum">
              <a:rPr lang="en-US" smtClean="0"/>
              <a:t>‹#›</a:t>
            </a:fld>
            <a:endParaRPr lang="en-US"/>
          </a:p>
        </p:txBody>
      </p:sp>
    </p:spTree>
    <p:extLst>
      <p:ext uri="{BB962C8B-B14F-4D97-AF65-F5344CB8AC3E}">
        <p14:creationId xmlns:p14="http://schemas.microsoft.com/office/powerpoint/2010/main" val="3751337549"/>
      </p:ext>
    </p:extLst>
  </p:cSld>
  <p:clrMap bg1="lt1" tx1="dk1" bg2="lt2" tx2="dk2" accent1="accent1" accent2="accent2" accent3="accent3" accent4="accent4" accent5="accent5" accent6="accent6" hlink="hlink" folHlink="folHlink"/>
  <p:sldLayoutIdLst>
    <p:sldLayoutId id="2147483974" r:id="rId1"/>
    <p:sldLayoutId id="2147483975" r:id="rId2"/>
    <p:sldLayoutId id="2147483976" r:id="rId3"/>
    <p:sldLayoutId id="2147483977" r:id="rId4"/>
    <p:sldLayoutId id="2147483978" r:id="rId5"/>
    <p:sldLayoutId id="2147483979" r:id="rId6"/>
    <p:sldLayoutId id="2147483980" r:id="rId7"/>
    <p:sldLayoutId id="2147483981" r:id="rId8"/>
    <p:sldLayoutId id="2147483982" r:id="rId9"/>
    <p:sldLayoutId id="2147483983" r:id="rId10"/>
    <p:sldLayoutId id="214748398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about:blank"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9" name="Picture 8" descr="A picture containing umbrella, rain&#10;&#10;Description automatically generated">
            <a:extLst>
              <a:ext uri="{FF2B5EF4-FFF2-40B4-BE49-F238E27FC236}">
                <a16:creationId xmlns:a16="http://schemas.microsoft.com/office/drawing/2014/main" id="{D69A95E9-147D-BA45-BFD6-6566611537E4}"/>
              </a:ext>
            </a:extLst>
          </p:cNvPr>
          <p:cNvPicPr>
            <a:picLocks noChangeAspect="1"/>
          </p:cNvPicPr>
          <p:nvPr/>
        </p:nvPicPr>
        <p:blipFill>
          <a:blip r:embed="rId2">
            <a:alphaModFix/>
          </a:blip>
          <a:stretch>
            <a:fillRect/>
          </a:stretch>
        </p:blipFill>
        <p:spPr>
          <a:xfrm>
            <a:off x="6516914" y="-302092"/>
            <a:ext cx="8190829" cy="7880017"/>
          </a:xfrm>
          <a:prstGeom prst="rect">
            <a:avLst/>
          </a:prstGeom>
        </p:spPr>
      </p:pic>
      <p:sp>
        <p:nvSpPr>
          <p:cNvPr id="2" name="Title 1">
            <a:extLst>
              <a:ext uri="{FF2B5EF4-FFF2-40B4-BE49-F238E27FC236}">
                <a16:creationId xmlns:a16="http://schemas.microsoft.com/office/drawing/2014/main" id="{7E64E6EB-F426-A642-8890-15F8364689C0}"/>
              </a:ext>
            </a:extLst>
          </p:cNvPr>
          <p:cNvSpPr>
            <a:spLocks noGrp="1"/>
          </p:cNvSpPr>
          <p:nvPr>
            <p:ph type="title"/>
          </p:nvPr>
        </p:nvSpPr>
        <p:spPr>
          <a:xfrm>
            <a:off x="1870841" y="977463"/>
            <a:ext cx="8485803" cy="2570758"/>
          </a:xfrm>
        </p:spPr>
        <p:txBody>
          <a:bodyPr>
            <a:normAutofit fontScale="90000"/>
          </a:bodyPr>
          <a:lstStyle/>
          <a:p>
            <a:pPr algn="ctr"/>
            <a:br>
              <a:rPr lang="en-US" b="1" dirty="0">
                <a:latin typeface="Franklin Gothic Book" panose="020B0503020102020204" pitchFamily="34" charset="0"/>
              </a:rPr>
            </a:br>
            <a:r>
              <a:rPr lang="en-US" b="1" dirty="0">
                <a:latin typeface="Franklin Gothic Book" panose="020B0503020102020204" pitchFamily="34" charset="0"/>
              </a:rPr>
              <a:t>OACD Position Statement </a:t>
            </a:r>
            <a:br>
              <a:rPr lang="en-US" b="1" dirty="0">
                <a:latin typeface="Franklin Gothic Book" panose="020B0503020102020204" pitchFamily="34" charset="0"/>
              </a:rPr>
            </a:br>
            <a:r>
              <a:rPr lang="en-US" b="1" dirty="0">
                <a:latin typeface="Franklin Gothic Book" panose="020B0503020102020204" pitchFamily="34" charset="0"/>
              </a:rPr>
              <a:t>Review</a:t>
            </a:r>
            <a:br>
              <a:rPr lang="en-US" b="1" dirty="0">
                <a:latin typeface="Franklin Gothic Book" panose="020B0503020102020204" pitchFamily="34" charset="0"/>
              </a:rPr>
            </a:br>
            <a:br>
              <a:rPr lang="en-US" b="1" dirty="0">
                <a:latin typeface="Franklin Gothic Book" panose="020B0503020102020204" pitchFamily="34" charset="0"/>
              </a:rPr>
            </a:br>
            <a:r>
              <a:rPr lang="en-US" b="1" dirty="0">
                <a:latin typeface="Franklin Gothic Book" panose="020B0503020102020204" pitchFamily="34" charset="0"/>
              </a:rPr>
              <a:t>November 10, 2021</a:t>
            </a:r>
            <a:br>
              <a:rPr lang="en-US" sz="5400" dirty="0"/>
            </a:br>
            <a:endParaRPr lang="en-US" sz="5400" dirty="0">
              <a:solidFill>
                <a:schemeClr val="accent3"/>
              </a:solidFill>
              <a:latin typeface="Franklin Gothic Medium" panose="020B0603020102020204" pitchFamily="34" charset="0"/>
              <a:cs typeface="Arial" panose="020B0604020202020204" pitchFamily="34" charset="0"/>
            </a:endParaRPr>
          </a:p>
        </p:txBody>
      </p:sp>
      <p:sp>
        <p:nvSpPr>
          <p:cNvPr id="8" name="Title 1">
            <a:extLst>
              <a:ext uri="{FF2B5EF4-FFF2-40B4-BE49-F238E27FC236}">
                <a16:creationId xmlns:a16="http://schemas.microsoft.com/office/drawing/2014/main" id="{32BB952F-2052-9245-92EF-006D3DCF8E7F}"/>
              </a:ext>
            </a:extLst>
          </p:cNvPr>
          <p:cNvSpPr txBox="1">
            <a:spLocks/>
          </p:cNvSpPr>
          <p:nvPr/>
        </p:nvSpPr>
        <p:spPr>
          <a:xfrm>
            <a:off x="2851557" y="3548221"/>
            <a:ext cx="6488886" cy="153549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dirty="0">
                <a:solidFill>
                  <a:schemeClr val="accent3"/>
                </a:solidFill>
                <a:latin typeface="Franklin Gothic Medium" panose="020B0603020102020204" pitchFamily="34" charset="0"/>
                <a:cs typeface="Arial" panose="020B0604020202020204" pitchFamily="34" charset="0"/>
              </a:rPr>
              <a:t>Oregon Association of Conservation Districts</a:t>
            </a:r>
          </a:p>
        </p:txBody>
      </p:sp>
    </p:spTree>
    <p:extLst>
      <p:ext uri="{BB962C8B-B14F-4D97-AF65-F5344CB8AC3E}">
        <p14:creationId xmlns:p14="http://schemas.microsoft.com/office/powerpoint/2010/main" val="28489449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4C4BC4-1D8F-E94F-A21F-C95F4E35B19F}"/>
              </a:ext>
            </a:extLst>
          </p:cNvPr>
          <p:cNvSpPr>
            <a:spLocks noGrp="1"/>
          </p:cNvSpPr>
          <p:nvPr>
            <p:ph type="title"/>
          </p:nvPr>
        </p:nvSpPr>
        <p:spPr>
          <a:xfrm>
            <a:off x="438150" y="593726"/>
            <a:ext cx="10515600" cy="825046"/>
          </a:xfrm>
        </p:spPr>
        <p:txBody>
          <a:bodyPr>
            <a:normAutofit/>
          </a:bodyPr>
          <a:lstStyle/>
          <a:p>
            <a:pPr algn="ctr"/>
            <a:r>
              <a:rPr lang="en-US" sz="5000" dirty="0">
                <a:solidFill>
                  <a:schemeClr val="accent1"/>
                </a:solidFill>
                <a:latin typeface="Franklin Gothic Medium" panose="020B0603020102020204" pitchFamily="34" charset="0"/>
                <a:cs typeface="Arial" panose="020B0604020202020204" pitchFamily="34" charset="0"/>
              </a:rPr>
              <a:t>Funding </a:t>
            </a:r>
          </a:p>
        </p:txBody>
      </p:sp>
      <p:pic>
        <p:nvPicPr>
          <p:cNvPr id="5" name="Content Placeholder 4" descr="A picture containing umbrella, rain&#10;&#10;Description automatically generated">
            <a:extLst>
              <a:ext uri="{FF2B5EF4-FFF2-40B4-BE49-F238E27FC236}">
                <a16:creationId xmlns:a16="http://schemas.microsoft.com/office/drawing/2014/main" id="{57A0EF41-68C6-C147-833D-26F7303DD134}"/>
              </a:ext>
            </a:extLst>
          </p:cNvPr>
          <p:cNvPicPr>
            <a:picLocks noGrp="1" noChangeAspect="1"/>
          </p:cNvPicPr>
          <p:nvPr>
            <p:ph idx="1"/>
          </p:nvPr>
        </p:nvPicPr>
        <p:blipFill>
          <a:blip r:embed="rId2"/>
          <a:stretch>
            <a:fillRect/>
          </a:stretch>
        </p:blipFill>
        <p:spPr>
          <a:xfrm>
            <a:off x="10695583" y="5397889"/>
            <a:ext cx="1249677" cy="1202256"/>
          </a:xfrm>
        </p:spPr>
      </p:pic>
      <p:sp>
        <p:nvSpPr>
          <p:cNvPr id="6" name="TextBox 5">
            <a:extLst>
              <a:ext uri="{FF2B5EF4-FFF2-40B4-BE49-F238E27FC236}">
                <a16:creationId xmlns:a16="http://schemas.microsoft.com/office/drawing/2014/main" id="{B4CDF57B-2F12-E248-B3D5-81E79D3F5AF5}"/>
              </a:ext>
            </a:extLst>
          </p:cNvPr>
          <p:cNvSpPr txBox="1"/>
          <p:nvPr/>
        </p:nvSpPr>
        <p:spPr>
          <a:xfrm>
            <a:off x="1923143" y="1798831"/>
            <a:ext cx="8345714" cy="4524315"/>
          </a:xfrm>
          <a:prstGeom prst="rect">
            <a:avLst/>
          </a:prstGeom>
          <a:noFill/>
        </p:spPr>
        <p:txBody>
          <a:bodyPr wrap="square" rtlCol="0">
            <a:spAutoFit/>
          </a:bodyPr>
          <a:lstStyle/>
          <a:p>
            <a:r>
              <a:rPr lang="en-US" b="1" dirty="0"/>
              <a:t>Funding for SWCDs</a:t>
            </a:r>
            <a:endParaRPr lang="en-US" dirty="0"/>
          </a:p>
          <a:p>
            <a:r>
              <a:rPr lang="en-US" i="1" dirty="0"/>
              <a:t>OACD supports all means to provide stable sources of funding for SWCDs.</a:t>
            </a:r>
          </a:p>
          <a:p>
            <a:endParaRPr lang="en-US" i="1" dirty="0"/>
          </a:p>
          <a:p>
            <a:r>
              <a:rPr lang="en-US" b="1" dirty="0"/>
              <a:t>Oregon Lottery Funds</a:t>
            </a:r>
            <a:endParaRPr lang="en-US" dirty="0"/>
          </a:p>
          <a:p>
            <a:r>
              <a:rPr lang="en-US" i="1" dirty="0"/>
              <a:t>OACD supports the continued use of lottery funds to fund natural resources conservation, especially for SWCD capacity grants and support of the Oregon Conservation Partnership.</a:t>
            </a:r>
          </a:p>
          <a:p>
            <a:endParaRPr lang="en-US" i="1" dirty="0"/>
          </a:p>
          <a:p>
            <a:r>
              <a:rPr lang="en-US" b="1" dirty="0"/>
              <a:t>SWCD Fees for Technical Assistance</a:t>
            </a:r>
            <a:endParaRPr lang="en-US" dirty="0"/>
          </a:p>
          <a:p>
            <a:r>
              <a:rPr lang="en-US" i="1" dirty="0"/>
              <a:t>OACD supports SWCDs to provide technical assistance / consulting services to customers at little or no cost to the extent practicable and with consideration of ability to pay</a:t>
            </a:r>
          </a:p>
          <a:p>
            <a:endParaRPr lang="en-US" i="1" dirty="0"/>
          </a:p>
          <a:p>
            <a:r>
              <a:rPr lang="en-US" b="1" dirty="0"/>
              <a:t>Long-Term Funding and Commitment for Conservation </a:t>
            </a:r>
          </a:p>
          <a:p>
            <a:r>
              <a:rPr lang="en-US" i="1" dirty="0"/>
              <a:t>OACD supports long-term funding and commitments for conservation.</a:t>
            </a:r>
            <a:endParaRPr lang="en-US" dirty="0"/>
          </a:p>
          <a:p>
            <a:endParaRPr lang="en-US" i="1" dirty="0"/>
          </a:p>
          <a:p>
            <a:endParaRPr lang="en-US" dirty="0"/>
          </a:p>
        </p:txBody>
      </p:sp>
    </p:spTree>
    <p:extLst>
      <p:ext uri="{BB962C8B-B14F-4D97-AF65-F5344CB8AC3E}">
        <p14:creationId xmlns:p14="http://schemas.microsoft.com/office/powerpoint/2010/main" val="19956755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4C4BC4-1D8F-E94F-A21F-C95F4E35B19F}"/>
              </a:ext>
            </a:extLst>
          </p:cNvPr>
          <p:cNvSpPr>
            <a:spLocks noGrp="1"/>
          </p:cNvSpPr>
          <p:nvPr>
            <p:ph type="title"/>
          </p:nvPr>
        </p:nvSpPr>
        <p:spPr>
          <a:xfrm>
            <a:off x="438150" y="593726"/>
            <a:ext cx="10515600" cy="825046"/>
          </a:xfrm>
        </p:spPr>
        <p:txBody>
          <a:bodyPr>
            <a:normAutofit/>
          </a:bodyPr>
          <a:lstStyle/>
          <a:p>
            <a:pPr algn="ctr"/>
            <a:r>
              <a:rPr lang="en-US" sz="5000" dirty="0">
                <a:solidFill>
                  <a:schemeClr val="accent1"/>
                </a:solidFill>
                <a:latin typeface="Franklin Gothic Medium" panose="020B0603020102020204" pitchFamily="34" charset="0"/>
                <a:cs typeface="Arial" panose="020B0604020202020204" pitchFamily="34" charset="0"/>
              </a:rPr>
              <a:t>Funding </a:t>
            </a:r>
          </a:p>
        </p:txBody>
      </p:sp>
      <p:pic>
        <p:nvPicPr>
          <p:cNvPr id="5" name="Content Placeholder 4" descr="A picture containing umbrella, rain&#10;&#10;Description automatically generated">
            <a:extLst>
              <a:ext uri="{FF2B5EF4-FFF2-40B4-BE49-F238E27FC236}">
                <a16:creationId xmlns:a16="http://schemas.microsoft.com/office/drawing/2014/main" id="{57A0EF41-68C6-C147-833D-26F7303DD134}"/>
              </a:ext>
            </a:extLst>
          </p:cNvPr>
          <p:cNvPicPr>
            <a:picLocks noGrp="1" noChangeAspect="1"/>
          </p:cNvPicPr>
          <p:nvPr>
            <p:ph idx="1"/>
          </p:nvPr>
        </p:nvPicPr>
        <p:blipFill>
          <a:blip r:embed="rId2"/>
          <a:stretch>
            <a:fillRect/>
          </a:stretch>
        </p:blipFill>
        <p:spPr>
          <a:xfrm>
            <a:off x="10695583" y="5397889"/>
            <a:ext cx="1249677" cy="1202256"/>
          </a:xfrm>
        </p:spPr>
      </p:pic>
      <p:sp>
        <p:nvSpPr>
          <p:cNvPr id="6" name="TextBox 5">
            <a:extLst>
              <a:ext uri="{FF2B5EF4-FFF2-40B4-BE49-F238E27FC236}">
                <a16:creationId xmlns:a16="http://schemas.microsoft.com/office/drawing/2014/main" id="{B4CDF57B-2F12-E248-B3D5-81E79D3F5AF5}"/>
              </a:ext>
            </a:extLst>
          </p:cNvPr>
          <p:cNvSpPr txBox="1"/>
          <p:nvPr/>
        </p:nvSpPr>
        <p:spPr>
          <a:xfrm>
            <a:off x="1923143" y="1798831"/>
            <a:ext cx="8345714" cy="646331"/>
          </a:xfrm>
          <a:prstGeom prst="rect">
            <a:avLst/>
          </a:prstGeom>
          <a:noFill/>
        </p:spPr>
        <p:txBody>
          <a:bodyPr wrap="square" rtlCol="0">
            <a:spAutoFit/>
          </a:bodyPr>
          <a:lstStyle/>
          <a:p>
            <a:r>
              <a:rPr lang="en-US" dirty="0">
                <a:solidFill>
                  <a:srgbClr val="FF0000"/>
                </a:solidFill>
              </a:rPr>
              <a:t>The existing statements lack a call for full funding for natural resource agencies that results in robust and effective natural resource programs. </a:t>
            </a:r>
          </a:p>
        </p:txBody>
      </p:sp>
    </p:spTree>
    <p:extLst>
      <p:ext uri="{BB962C8B-B14F-4D97-AF65-F5344CB8AC3E}">
        <p14:creationId xmlns:p14="http://schemas.microsoft.com/office/powerpoint/2010/main" val="23032342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4C4BC4-1D8F-E94F-A21F-C95F4E35B19F}"/>
              </a:ext>
            </a:extLst>
          </p:cNvPr>
          <p:cNvSpPr>
            <a:spLocks noGrp="1"/>
          </p:cNvSpPr>
          <p:nvPr>
            <p:ph type="title"/>
          </p:nvPr>
        </p:nvSpPr>
        <p:spPr>
          <a:xfrm>
            <a:off x="438150" y="593726"/>
            <a:ext cx="10515600" cy="825046"/>
          </a:xfrm>
        </p:spPr>
        <p:txBody>
          <a:bodyPr>
            <a:normAutofit/>
          </a:bodyPr>
          <a:lstStyle/>
          <a:p>
            <a:pPr algn="ctr"/>
            <a:r>
              <a:rPr lang="en-US" sz="5000" dirty="0">
                <a:solidFill>
                  <a:schemeClr val="accent1"/>
                </a:solidFill>
                <a:latin typeface="Franklin Gothic Medium" panose="020B0603020102020204" pitchFamily="34" charset="0"/>
                <a:cs typeface="Arial" panose="020B0604020202020204" pitchFamily="34" charset="0"/>
              </a:rPr>
              <a:t>Water Resources </a:t>
            </a:r>
          </a:p>
        </p:txBody>
      </p:sp>
      <p:pic>
        <p:nvPicPr>
          <p:cNvPr id="5" name="Content Placeholder 4" descr="A picture containing umbrella, rain&#10;&#10;Description automatically generated">
            <a:extLst>
              <a:ext uri="{FF2B5EF4-FFF2-40B4-BE49-F238E27FC236}">
                <a16:creationId xmlns:a16="http://schemas.microsoft.com/office/drawing/2014/main" id="{57A0EF41-68C6-C147-833D-26F7303DD134}"/>
              </a:ext>
            </a:extLst>
          </p:cNvPr>
          <p:cNvPicPr>
            <a:picLocks noGrp="1" noChangeAspect="1"/>
          </p:cNvPicPr>
          <p:nvPr>
            <p:ph idx="1"/>
          </p:nvPr>
        </p:nvPicPr>
        <p:blipFill>
          <a:blip r:embed="rId2"/>
          <a:stretch>
            <a:fillRect/>
          </a:stretch>
        </p:blipFill>
        <p:spPr>
          <a:xfrm>
            <a:off x="10695583" y="5397889"/>
            <a:ext cx="1249677" cy="1202256"/>
          </a:xfrm>
        </p:spPr>
      </p:pic>
      <p:sp>
        <p:nvSpPr>
          <p:cNvPr id="6" name="TextBox 5">
            <a:extLst>
              <a:ext uri="{FF2B5EF4-FFF2-40B4-BE49-F238E27FC236}">
                <a16:creationId xmlns:a16="http://schemas.microsoft.com/office/drawing/2014/main" id="{B4CDF57B-2F12-E248-B3D5-81E79D3F5AF5}"/>
              </a:ext>
            </a:extLst>
          </p:cNvPr>
          <p:cNvSpPr txBox="1"/>
          <p:nvPr/>
        </p:nvSpPr>
        <p:spPr>
          <a:xfrm>
            <a:off x="1923143" y="1798831"/>
            <a:ext cx="8345714" cy="3416320"/>
          </a:xfrm>
          <a:prstGeom prst="rect">
            <a:avLst/>
          </a:prstGeom>
          <a:noFill/>
        </p:spPr>
        <p:txBody>
          <a:bodyPr wrap="square" rtlCol="0">
            <a:spAutoFit/>
          </a:bodyPr>
          <a:lstStyle/>
          <a:p>
            <a:r>
              <a:rPr lang="en-US" b="1" dirty="0"/>
              <a:t>Water Conservation</a:t>
            </a:r>
            <a:endParaRPr lang="en-US" dirty="0"/>
          </a:p>
          <a:p>
            <a:r>
              <a:rPr lang="en-US" i="1" dirty="0"/>
              <a:t>OACD supports water conservation as a means to make limited water supplies serve a full range of beneficial uses to the maximum extent possible.</a:t>
            </a:r>
          </a:p>
          <a:p>
            <a:endParaRPr lang="en-US" i="1" dirty="0"/>
          </a:p>
          <a:p>
            <a:r>
              <a:rPr lang="en-US" b="1" dirty="0"/>
              <a:t>Groundwater Quality</a:t>
            </a:r>
            <a:endParaRPr lang="en-US" dirty="0"/>
          </a:p>
          <a:p>
            <a:r>
              <a:rPr lang="en-US" b="1" dirty="0"/>
              <a:t> </a:t>
            </a:r>
            <a:r>
              <a:rPr lang="en-US" i="1" dirty="0"/>
              <a:t>OACD supports the use of best management practices to protect the quality of groundwater so that it can be used for all beneficial purposes.</a:t>
            </a:r>
            <a:endParaRPr lang="en-US" dirty="0"/>
          </a:p>
          <a:p>
            <a:endParaRPr lang="en-US" b="1" dirty="0"/>
          </a:p>
          <a:p>
            <a:r>
              <a:rPr lang="en-US" b="1" dirty="0"/>
              <a:t>Groundwater Supply</a:t>
            </a:r>
            <a:endParaRPr lang="en-US" dirty="0"/>
          </a:p>
          <a:p>
            <a:r>
              <a:rPr lang="en-US" i="1" dirty="0"/>
              <a:t>OACD supports efforts to better understand groundwater hydrogeology and make sure that the supply is used in a sustainable manner. </a:t>
            </a:r>
            <a:endParaRPr lang="en-US" dirty="0"/>
          </a:p>
          <a:p>
            <a:endParaRPr lang="en-US" dirty="0"/>
          </a:p>
        </p:txBody>
      </p:sp>
    </p:spTree>
    <p:extLst>
      <p:ext uri="{BB962C8B-B14F-4D97-AF65-F5344CB8AC3E}">
        <p14:creationId xmlns:p14="http://schemas.microsoft.com/office/powerpoint/2010/main" val="14232809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4C4BC4-1D8F-E94F-A21F-C95F4E35B19F}"/>
              </a:ext>
            </a:extLst>
          </p:cNvPr>
          <p:cNvSpPr>
            <a:spLocks noGrp="1"/>
          </p:cNvSpPr>
          <p:nvPr>
            <p:ph type="title"/>
          </p:nvPr>
        </p:nvSpPr>
        <p:spPr>
          <a:xfrm>
            <a:off x="438150" y="593726"/>
            <a:ext cx="10515600" cy="825046"/>
          </a:xfrm>
        </p:spPr>
        <p:txBody>
          <a:bodyPr>
            <a:normAutofit/>
          </a:bodyPr>
          <a:lstStyle/>
          <a:p>
            <a:pPr algn="ctr"/>
            <a:r>
              <a:rPr lang="en-US" sz="5000" dirty="0">
                <a:solidFill>
                  <a:schemeClr val="accent1"/>
                </a:solidFill>
                <a:latin typeface="Franklin Gothic Medium" panose="020B0603020102020204" pitchFamily="34" charset="0"/>
                <a:cs typeface="Arial" panose="020B0604020202020204" pitchFamily="34" charset="0"/>
              </a:rPr>
              <a:t>Water Resources </a:t>
            </a:r>
          </a:p>
        </p:txBody>
      </p:sp>
      <p:pic>
        <p:nvPicPr>
          <p:cNvPr id="5" name="Content Placeholder 4" descr="A picture containing umbrella, rain&#10;&#10;Description automatically generated">
            <a:extLst>
              <a:ext uri="{FF2B5EF4-FFF2-40B4-BE49-F238E27FC236}">
                <a16:creationId xmlns:a16="http://schemas.microsoft.com/office/drawing/2014/main" id="{57A0EF41-68C6-C147-833D-26F7303DD134}"/>
              </a:ext>
            </a:extLst>
          </p:cNvPr>
          <p:cNvPicPr>
            <a:picLocks noGrp="1" noChangeAspect="1"/>
          </p:cNvPicPr>
          <p:nvPr>
            <p:ph idx="1"/>
          </p:nvPr>
        </p:nvPicPr>
        <p:blipFill>
          <a:blip r:embed="rId2"/>
          <a:stretch>
            <a:fillRect/>
          </a:stretch>
        </p:blipFill>
        <p:spPr>
          <a:xfrm>
            <a:off x="10695583" y="5397889"/>
            <a:ext cx="1249677" cy="1202256"/>
          </a:xfrm>
        </p:spPr>
      </p:pic>
      <p:sp>
        <p:nvSpPr>
          <p:cNvPr id="6" name="TextBox 5">
            <a:extLst>
              <a:ext uri="{FF2B5EF4-FFF2-40B4-BE49-F238E27FC236}">
                <a16:creationId xmlns:a16="http://schemas.microsoft.com/office/drawing/2014/main" id="{B4CDF57B-2F12-E248-B3D5-81E79D3F5AF5}"/>
              </a:ext>
            </a:extLst>
          </p:cNvPr>
          <p:cNvSpPr txBox="1"/>
          <p:nvPr/>
        </p:nvSpPr>
        <p:spPr>
          <a:xfrm>
            <a:off x="1923143" y="1798831"/>
            <a:ext cx="8345714" cy="3139321"/>
          </a:xfrm>
          <a:prstGeom prst="rect">
            <a:avLst/>
          </a:prstGeom>
          <a:noFill/>
        </p:spPr>
        <p:txBody>
          <a:bodyPr wrap="square" rtlCol="0">
            <a:spAutoFit/>
          </a:bodyPr>
          <a:lstStyle/>
          <a:p>
            <a:r>
              <a:rPr lang="en-US" b="1" dirty="0"/>
              <a:t>Surface Water Quality</a:t>
            </a:r>
            <a:endParaRPr lang="en-US" dirty="0"/>
          </a:p>
          <a:p>
            <a:r>
              <a:rPr lang="en-US" i="1" dirty="0"/>
              <a:t>OACD supports efforts to better understand existing surface water quality and to achieve water quality standards in accordance with the federal Clean Water Act and Oregon laws to the extent that there is a reasonable balance between the quality of the water and the need to use water resources for beneficial purposes.</a:t>
            </a:r>
          </a:p>
          <a:p>
            <a:endParaRPr lang="en-US" i="1" dirty="0"/>
          </a:p>
          <a:p>
            <a:r>
              <a:rPr lang="en-US" b="1" dirty="0"/>
              <a:t>Surface Water Supply and Storage</a:t>
            </a:r>
            <a:endParaRPr lang="en-US" dirty="0"/>
          </a:p>
          <a:p>
            <a:r>
              <a:rPr lang="en-US" i="1" dirty="0"/>
              <a:t>OACD supports programs for water development that ensure adequate water supply at the time the water is needed and are protective of other natural resources and water rights of record.</a:t>
            </a:r>
          </a:p>
          <a:p>
            <a:endParaRPr lang="en-US" dirty="0"/>
          </a:p>
        </p:txBody>
      </p:sp>
    </p:spTree>
    <p:extLst>
      <p:ext uri="{BB962C8B-B14F-4D97-AF65-F5344CB8AC3E}">
        <p14:creationId xmlns:p14="http://schemas.microsoft.com/office/powerpoint/2010/main" val="765155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4C4BC4-1D8F-E94F-A21F-C95F4E35B19F}"/>
              </a:ext>
            </a:extLst>
          </p:cNvPr>
          <p:cNvSpPr>
            <a:spLocks noGrp="1"/>
          </p:cNvSpPr>
          <p:nvPr>
            <p:ph type="title"/>
          </p:nvPr>
        </p:nvSpPr>
        <p:spPr>
          <a:xfrm>
            <a:off x="438150" y="593726"/>
            <a:ext cx="10515600" cy="825046"/>
          </a:xfrm>
        </p:spPr>
        <p:txBody>
          <a:bodyPr>
            <a:normAutofit/>
          </a:bodyPr>
          <a:lstStyle/>
          <a:p>
            <a:pPr algn="ctr"/>
            <a:r>
              <a:rPr lang="en-US" sz="5000" dirty="0">
                <a:solidFill>
                  <a:schemeClr val="accent1"/>
                </a:solidFill>
                <a:latin typeface="Franklin Gothic Medium" panose="020B0603020102020204" pitchFamily="34" charset="0"/>
                <a:cs typeface="Arial" panose="020B0604020202020204" pitchFamily="34" charset="0"/>
              </a:rPr>
              <a:t>Water Resources </a:t>
            </a:r>
          </a:p>
        </p:txBody>
      </p:sp>
      <p:pic>
        <p:nvPicPr>
          <p:cNvPr id="5" name="Content Placeholder 4" descr="A picture containing umbrella, rain&#10;&#10;Description automatically generated">
            <a:extLst>
              <a:ext uri="{FF2B5EF4-FFF2-40B4-BE49-F238E27FC236}">
                <a16:creationId xmlns:a16="http://schemas.microsoft.com/office/drawing/2014/main" id="{57A0EF41-68C6-C147-833D-26F7303DD134}"/>
              </a:ext>
            </a:extLst>
          </p:cNvPr>
          <p:cNvPicPr>
            <a:picLocks noGrp="1" noChangeAspect="1"/>
          </p:cNvPicPr>
          <p:nvPr>
            <p:ph idx="1"/>
          </p:nvPr>
        </p:nvPicPr>
        <p:blipFill>
          <a:blip r:embed="rId2"/>
          <a:stretch>
            <a:fillRect/>
          </a:stretch>
        </p:blipFill>
        <p:spPr>
          <a:xfrm>
            <a:off x="10695583" y="5397889"/>
            <a:ext cx="1249677" cy="1202256"/>
          </a:xfrm>
        </p:spPr>
      </p:pic>
      <p:sp>
        <p:nvSpPr>
          <p:cNvPr id="6" name="TextBox 5">
            <a:extLst>
              <a:ext uri="{FF2B5EF4-FFF2-40B4-BE49-F238E27FC236}">
                <a16:creationId xmlns:a16="http://schemas.microsoft.com/office/drawing/2014/main" id="{B4CDF57B-2F12-E248-B3D5-81E79D3F5AF5}"/>
              </a:ext>
            </a:extLst>
          </p:cNvPr>
          <p:cNvSpPr txBox="1"/>
          <p:nvPr/>
        </p:nvSpPr>
        <p:spPr>
          <a:xfrm>
            <a:off x="1923143" y="1798831"/>
            <a:ext cx="8345714" cy="3693319"/>
          </a:xfrm>
          <a:prstGeom prst="rect">
            <a:avLst/>
          </a:prstGeom>
          <a:noFill/>
        </p:spPr>
        <p:txBody>
          <a:bodyPr wrap="square" rtlCol="0">
            <a:spAutoFit/>
          </a:bodyPr>
          <a:lstStyle/>
          <a:p>
            <a:endParaRPr lang="en-US" i="1" dirty="0"/>
          </a:p>
          <a:p>
            <a:r>
              <a:rPr lang="en-US" b="1" dirty="0"/>
              <a:t>Water Rights</a:t>
            </a:r>
            <a:endParaRPr lang="en-US" dirty="0"/>
          </a:p>
          <a:p>
            <a:r>
              <a:rPr lang="en-US" i="1" dirty="0"/>
              <a:t>OACD supports actions to implement and enforce the laws in a manner that encourages water conservation while striving to make sure that all beneficial uses have accesses to sufficient supplies. </a:t>
            </a:r>
          </a:p>
          <a:p>
            <a:endParaRPr lang="en-US" dirty="0"/>
          </a:p>
          <a:p>
            <a:r>
              <a:rPr lang="en-US" dirty="0">
                <a:solidFill>
                  <a:srgbClr val="FF0000"/>
                </a:solidFill>
              </a:rPr>
              <a:t>The existing statement supports the existing system.  In 2021 there were a number of bills that tried to give more flexibility to those holding existing water rights. Consideration could be given to whether OACD supports more flexibility in transfer procedures.  </a:t>
            </a:r>
          </a:p>
          <a:p>
            <a:endParaRPr lang="en-US" i="1" dirty="0"/>
          </a:p>
          <a:p>
            <a:endParaRPr lang="en-US" dirty="0"/>
          </a:p>
          <a:p>
            <a:endParaRPr lang="en-US" dirty="0"/>
          </a:p>
        </p:txBody>
      </p:sp>
    </p:spTree>
    <p:extLst>
      <p:ext uri="{BB962C8B-B14F-4D97-AF65-F5344CB8AC3E}">
        <p14:creationId xmlns:p14="http://schemas.microsoft.com/office/powerpoint/2010/main" val="8231752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4C4BC4-1D8F-E94F-A21F-C95F4E35B19F}"/>
              </a:ext>
            </a:extLst>
          </p:cNvPr>
          <p:cNvSpPr>
            <a:spLocks noGrp="1"/>
          </p:cNvSpPr>
          <p:nvPr>
            <p:ph type="title"/>
          </p:nvPr>
        </p:nvSpPr>
        <p:spPr>
          <a:xfrm>
            <a:off x="438150" y="593726"/>
            <a:ext cx="10515600" cy="825046"/>
          </a:xfrm>
        </p:spPr>
        <p:txBody>
          <a:bodyPr>
            <a:normAutofit/>
          </a:bodyPr>
          <a:lstStyle/>
          <a:p>
            <a:pPr algn="ctr"/>
            <a:r>
              <a:rPr lang="en-US" sz="5000" dirty="0">
                <a:solidFill>
                  <a:schemeClr val="accent1"/>
                </a:solidFill>
                <a:latin typeface="Franklin Gothic Medium" panose="020B0603020102020204" pitchFamily="34" charset="0"/>
                <a:cs typeface="Arial" panose="020B0604020202020204" pitchFamily="34" charset="0"/>
              </a:rPr>
              <a:t>Water Resources </a:t>
            </a:r>
          </a:p>
        </p:txBody>
      </p:sp>
      <p:pic>
        <p:nvPicPr>
          <p:cNvPr id="5" name="Content Placeholder 4" descr="A picture containing umbrella, rain&#10;&#10;Description automatically generated">
            <a:extLst>
              <a:ext uri="{FF2B5EF4-FFF2-40B4-BE49-F238E27FC236}">
                <a16:creationId xmlns:a16="http://schemas.microsoft.com/office/drawing/2014/main" id="{57A0EF41-68C6-C147-833D-26F7303DD134}"/>
              </a:ext>
            </a:extLst>
          </p:cNvPr>
          <p:cNvPicPr>
            <a:picLocks noGrp="1" noChangeAspect="1"/>
          </p:cNvPicPr>
          <p:nvPr>
            <p:ph idx="1"/>
          </p:nvPr>
        </p:nvPicPr>
        <p:blipFill>
          <a:blip r:embed="rId2"/>
          <a:stretch>
            <a:fillRect/>
          </a:stretch>
        </p:blipFill>
        <p:spPr>
          <a:xfrm>
            <a:off x="10695583" y="5397889"/>
            <a:ext cx="1249677" cy="1202256"/>
          </a:xfrm>
        </p:spPr>
      </p:pic>
      <p:sp>
        <p:nvSpPr>
          <p:cNvPr id="6" name="TextBox 5">
            <a:extLst>
              <a:ext uri="{FF2B5EF4-FFF2-40B4-BE49-F238E27FC236}">
                <a16:creationId xmlns:a16="http://schemas.microsoft.com/office/drawing/2014/main" id="{B4CDF57B-2F12-E248-B3D5-81E79D3F5AF5}"/>
              </a:ext>
            </a:extLst>
          </p:cNvPr>
          <p:cNvSpPr txBox="1"/>
          <p:nvPr/>
        </p:nvSpPr>
        <p:spPr>
          <a:xfrm>
            <a:off x="1923143" y="1798831"/>
            <a:ext cx="8345714" cy="3416320"/>
          </a:xfrm>
          <a:prstGeom prst="rect">
            <a:avLst/>
          </a:prstGeom>
          <a:noFill/>
        </p:spPr>
        <p:txBody>
          <a:bodyPr wrap="square" rtlCol="0">
            <a:spAutoFit/>
          </a:bodyPr>
          <a:lstStyle/>
          <a:p>
            <a:r>
              <a:rPr lang="en-US" b="1" dirty="0"/>
              <a:t>Water Measurement and Efficiency</a:t>
            </a:r>
            <a:endParaRPr lang="en-US" dirty="0"/>
          </a:p>
          <a:p>
            <a:r>
              <a:rPr lang="en-US" i="1" dirty="0"/>
              <a:t>OACD supports accountability for efficient water use.</a:t>
            </a:r>
          </a:p>
          <a:p>
            <a:endParaRPr lang="en-US" i="1" dirty="0"/>
          </a:p>
          <a:p>
            <a:r>
              <a:rPr lang="en-US" b="1" dirty="0"/>
              <a:t>Agricultural Water Quality Management Plans </a:t>
            </a:r>
            <a:endParaRPr lang="en-US" dirty="0"/>
          </a:p>
          <a:p>
            <a:r>
              <a:rPr lang="en-US" i="1" dirty="0"/>
              <a:t>OACD supports the role of Districts working with ODA to implement the Agricultural Water Quality Management Program and Agricultural Water Quality Management Area Plans and the continued financial support to Districts to implement the plans at the local level.</a:t>
            </a:r>
          </a:p>
          <a:p>
            <a:endParaRPr lang="en-US" dirty="0"/>
          </a:p>
          <a:p>
            <a:r>
              <a:rPr lang="en-US" dirty="0">
                <a:solidFill>
                  <a:srgbClr val="FF0000"/>
                </a:solidFill>
              </a:rPr>
              <a:t>There is no explicit statement supporting the Oregon Water Future (formerly Water Vision) </a:t>
            </a:r>
            <a:endParaRPr lang="en-US" i="1" dirty="0"/>
          </a:p>
          <a:p>
            <a:r>
              <a:rPr lang="en-US" i="1" dirty="0"/>
              <a:t> </a:t>
            </a:r>
            <a:endParaRPr lang="en-US" dirty="0"/>
          </a:p>
        </p:txBody>
      </p:sp>
    </p:spTree>
    <p:extLst>
      <p:ext uri="{BB962C8B-B14F-4D97-AF65-F5344CB8AC3E}">
        <p14:creationId xmlns:p14="http://schemas.microsoft.com/office/powerpoint/2010/main" val="13806581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4C4BC4-1D8F-E94F-A21F-C95F4E35B19F}"/>
              </a:ext>
            </a:extLst>
          </p:cNvPr>
          <p:cNvSpPr>
            <a:spLocks noGrp="1"/>
          </p:cNvSpPr>
          <p:nvPr>
            <p:ph type="title"/>
          </p:nvPr>
        </p:nvSpPr>
        <p:spPr>
          <a:xfrm>
            <a:off x="438150" y="593726"/>
            <a:ext cx="10515600" cy="825046"/>
          </a:xfrm>
        </p:spPr>
        <p:txBody>
          <a:bodyPr>
            <a:normAutofit/>
          </a:bodyPr>
          <a:lstStyle/>
          <a:p>
            <a:pPr algn="ctr"/>
            <a:r>
              <a:rPr lang="en-US" sz="5000" dirty="0">
                <a:solidFill>
                  <a:schemeClr val="accent1"/>
                </a:solidFill>
                <a:latin typeface="Franklin Gothic Medium" panose="020B0603020102020204" pitchFamily="34" charset="0"/>
                <a:cs typeface="Arial" panose="020B0604020202020204" pitchFamily="34" charset="0"/>
              </a:rPr>
              <a:t>Agriculture </a:t>
            </a:r>
          </a:p>
        </p:txBody>
      </p:sp>
      <p:pic>
        <p:nvPicPr>
          <p:cNvPr id="5" name="Content Placeholder 4" descr="A picture containing umbrella, rain&#10;&#10;Description automatically generated">
            <a:extLst>
              <a:ext uri="{FF2B5EF4-FFF2-40B4-BE49-F238E27FC236}">
                <a16:creationId xmlns:a16="http://schemas.microsoft.com/office/drawing/2014/main" id="{57A0EF41-68C6-C147-833D-26F7303DD134}"/>
              </a:ext>
            </a:extLst>
          </p:cNvPr>
          <p:cNvPicPr>
            <a:picLocks noGrp="1" noChangeAspect="1"/>
          </p:cNvPicPr>
          <p:nvPr>
            <p:ph idx="1"/>
          </p:nvPr>
        </p:nvPicPr>
        <p:blipFill>
          <a:blip r:embed="rId2"/>
          <a:stretch>
            <a:fillRect/>
          </a:stretch>
        </p:blipFill>
        <p:spPr>
          <a:xfrm>
            <a:off x="10695583" y="5397889"/>
            <a:ext cx="1249677" cy="1202256"/>
          </a:xfrm>
        </p:spPr>
      </p:pic>
      <p:sp>
        <p:nvSpPr>
          <p:cNvPr id="6" name="TextBox 5">
            <a:extLst>
              <a:ext uri="{FF2B5EF4-FFF2-40B4-BE49-F238E27FC236}">
                <a16:creationId xmlns:a16="http://schemas.microsoft.com/office/drawing/2014/main" id="{B4CDF57B-2F12-E248-B3D5-81E79D3F5AF5}"/>
              </a:ext>
            </a:extLst>
          </p:cNvPr>
          <p:cNvSpPr txBox="1"/>
          <p:nvPr/>
        </p:nvSpPr>
        <p:spPr>
          <a:xfrm>
            <a:off x="1996715" y="1997839"/>
            <a:ext cx="8345714" cy="2862322"/>
          </a:xfrm>
          <a:prstGeom prst="rect">
            <a:avLst/>
          </a:prstGeom>
          <a:noFill/>
        </p:spPr>
        <p:txBody>
          <a:bodyPr wrap="square" rtlCol="0">
            <a:spAutoFit/>
          </a:bodyPr>
          <a:lstStyle/>
          <a:p>
            <a:r>
              <a:rPr lang="en-US" b="1" dirty="0"/>
              <a:t>Agriculture in Oregon</a:t>
            </a:r>
            <a:endParaRPr lang="en-US" dirty="0"/>
          </a:p>
          <a:p>
            <a:r>
              <a:rPr lang="en-US" i="1" dirty="0"/>
              <a:t>OACD supports efforts to promote successful agriculture in Oregon.</a:t>
            </a:r>
          </a:p>
          <a:p>
            <a:endParaRPr lang="en-US" i="1" dirty="0"/>
          </a:p>
          <a:p>
            <a:r>
              <a:rPr lang="en-US" b="1" dirty="0"/>
              <a:t>Agricultural Heritage</a:t>
            </a:r>
            <a:endParaRPr lang="en-US" dirty="0"/>
          </a:p>
          <a:p>
            <a:r>
              <a:rPr lang="en-US" dirty="0"/>
              <a:t>OACD supports efforts to preserve and grow Oregon’s agricultural heritage.</a:t>
            </a:r>
          </a:p>
          <a:p>
            <a:endParaRPr lang="en-US" dirty="0"/>
          </a:p>
          <a:p>
            <a:r>
              <a:rPr lang="en-US" dirty="0">
                <a:solidFill>
                  <a:srgbClr val="FF0000"/>
                </a:solidFill>
              </a:rPr>
              <a:t>The existing statements lack a stand-alone statement on the importance of soil health and regenerative agriculture.  This has a strong nexus with carbon sequestration. </a:t>
            </a:r>
          </a:p>
          <a:p>
            <a:endParaRPr lang="en-US" dirty="0">
              <a:solidFill>
                <a:srgbClr val="FF0000"/>
              </a:solidFill>
            </a:endParaRPr>
          </a:p>
          <a:p>
            <a:endParaRPr lang="en-US" dirty="0"/>
          </a:p>
        </p:txBody>
      </p:sp>
    </p:spTree>
    <p:extLst>
      <p:ext uri="{BB962C8B-B14F-4D97-AF65-F5344CB8AC3E}">
        <p14:creationId xmlns:p14="http://schemas.microsoft.com/office/powerpoint/2010/main" val="33597650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4C4BC4-1D8F-E94F-A21F-C95F4E35B19F}"/>
              </a:ext>
            </a:extLst>
          </p:cNvPr>
          <p:cNvSpPr>
            <a:spLocks noGrp="1"/>
          </p:cNvSpPr>
          <p:nvPr>
            <p:ph type="title"/>
          </p:nvPr>
        </p:nvSpPr>
        <p:spPr>
          <a:xfrm>
            <a:off x="438150" y="593726"/>
            <a:ext cx="10515600" cy="825046"/>
          </a:xfrm>
        </p:spPr>
        <p:txBody>
          <a:bodyPr>
            <a:normAutofit/>
          </a:bodyPr>
          <a:lstStyle/>
          <a:p>
            <a:pPr algn="ctr"/>
            <a:r>
              <a:rPr lang="en-US" sz="5000" dirty="0">
                <a:solidFill>
                  <a:schemeClr val="accent1"/>
                </a:solidFill>
                <a:latin typeface="Franklin Gothic Medium" panose="020B0603020102020204" pitchFamily="34" charset="0"/>
                <a:cs typeface="Arial" panose="020B0604020202020204" pitchFamily="34" charset="0"/>
              </a:rPr>
              <a:t>Forestry </a:t>
            </a:r>
          </a:p>
        </p:txBody>
      </p:sp>
      <p:pic>
        <p:nvPicPr>
          <p:cNvPr id="5" name="Content Placeholder 4" descr="A picture containing umbrella, rain&#10;&#10;Description automatically generated">
            <a:extLst>
              <a:ext uri="{FF2B5EF4-FFF2-40B4-BE49-F238E27FC236}">
                <a16:creationId xmlns:a16="http://schemas.microsoft.com/office/drawing/2014/main" id="{57A0EF41-68C6-C147-833D-26F7303DD134}"/>
              </a:ext>
            </a:extLst>
          </p:cNvPr>
          <p:cNvPicPr>
            <a:picLocks noGrp="1" noChangeAspect="1"/>
          </p:cNvPicPr>
          <p:nvPr>
            <p:ph idx="1"/>
          </p:nvPr>
        </p:nvPicPr>
        <p:blipFill>
          <a:blip r:embed="rId2"/>
          <a:stretch>
            <a:fillRect/>
          </a:stretch>
        </p:blipFill>
        <p:spPr>
          <a:xfrm>
            <a:off x="10695583" y="5397889"/>
            <a:ext cx="1249677" cy="1202256"/>
          </a:xfrm>
        </p:spPr>
      </p:pic>
      <p:sp>
        <p:nvSpPr>
          <p:cNvPr id="6" name="TextBox 5">
            <a:extLst>
              <a:ext uri="{FF2B5EF4-FFF2-40B4-BE49-F238E27FC236}">
                <a16:creationId xmlns:a16="http://schemas.microsoft.com/office/drawing/2014/main" id="{B4CDF57B-2F12-E248-B3D5-81E79D3F5AF5}"/>
              </a:ext>
            </a:extLst>
          </p:cNvPr>
          <p:cNvSpPr txBox="1"/>
          <p:nvPr/>
        </p:nvSpPr>
        <p:spPr>
          <a:xfrm>
            <a:off x="1923143" y="1798831"/>
            <a:ext cx="8345714" cy="3693319"/>
          </a:xfrm>
          <a:prstGeom prst="rect">
            <a:avLst/>
          </a:prstGeom>
          <a:noFill/>
        </p:spPr>
        <p:txBody>
          <a:bodyPr wrap="square" rtlCol="0">
            <a:spAutoFit/>
          </a:bodyPr>
          <a:lstStyle/>
          <a:p>
            <a:r>
              <a:rPr lang="en-US" b="1" dirty="0"/>
              <a:t>Forestry in Oregon</a:t>
            </a:r>
            <a:endParaRPr lang="en-US" dirty="0"/>
          </a:p>
          <a:p>
            <a:r>
              <a:rPr lang="en-US" i="1" dirty="0"/>
              <a:t>OACD supports effort to promote successful and sustainable forestry in Oregon.</a:t>
            </a:r>
          </a:p>
          <a:p>
            <a:endParaRPr lang="en-US" b="1" dirty="0"/>
          </a:p>
          <a:p>
            <a:r>
              <a:rPr lang="en-US" b="1" dirty="0"/>
              <a:t>Fuels Reduction</a:t>
            </a:r>
            <a:endParaRPr lang="en-US" dirty="0"/>
          </a:p>
          <a:p>
            <a:r>
              <a:rPr lang="en-US" i="1" dirty="0"/>
              <a:t>OACD supports efforts to reduce fuel loads in forests that can lead to high intensity fires.</a:t>
            </a:r>
            <a:endParaRPr lang="en-US" dirty="0"/>
          </a:p>
          <a:p>
            <a:endParaRPr lang="en-US" i="1" dirty="0"/>
          </a:p>
          <a:p>
            <a:r>
              <a:rPr lang="en-US" b="1" dirty="0"/>
              <a:t>Fire Fighting</a:t>
            </a:r>
            <a:endParaRPr lang="en-US" dirty="0"/>
          </a:p>
          <a:p>
            <a:r>
              <a:rPr lang="en-US" i="1" dirty="0"/>
              <a:t>OACD supports increased funding and resources to fight fires and flexibility for the various agencies that fight fires to cooperate and share resources.</a:t>
            </a:r>
          </a:p>
          <a:p>
            <a:endParaRPr lang="en-US" i="1" dirty="0"/>
          </a:p>
          <a:p>
            <a:r>
              <a:rPr lang="en-US" dirty="0">
                <a:solidFill>
                  <a:srgbClr val="FF0000"/>
                </a:solidFill>
              </a:rPr>
              <a:t>Consider the need to explicitly address new directions in wildfire programs coming out of SB 762, the Omnibus Wildfire bill. </a:t>
            </a:r>
          </a:p>
          <a:p>
            <a:endParaRPr lang="en-US" dirty="0"/>
          </a:p>
        </p:txBody>
      </p:sp>
    </p:spTree>
    <p:extLst>
      <p:ext uri="{BB962C8B-B14F-4D97-AF65-F5344CB8AC3E}">
        <p14:creationId xmlns:p14="http://schemas.microsoft.com/office/powerpoint/2010/main" val="42807789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4C4BC4-1D8F-E94F-A21F-C95F4E35B19F}"/>
              </a:ext>
            </a:extLst>
          </p:cNvPr>
          <p:cNvSpPr>
            <a:spLocks noGrp="1"/>
          </p:cNvSpPr>
          <p:nvPr>
            <p:ph type="title"/>
          </p:nvPr>
        </p:nvSpPr>
        <p:spPr>
          <a:xfrm>
            <a:off x="438150" y="593726"/>
            <a:ext cx="10515600" cy="825046"/>
          </a:xfrm>
        </p:spPr>
        <p:txBody>
          <a:bodyPr>
            <a:normAutofit fontScale="90000"/>
          </a:bodyPr>
          <a:lstStyle/>
          <a:p>
            <a:pPr algn="ctr"/>
            <a:r>
              <a:rPr lang="en-US" sz="5000" dirty="0">
                <a:solidFill>
                  <a:schemeClr val="accent1"/>
                </a:solidFill>
                <a:latin typeface="Franklin Gothic Medium" panose="020B0603020102020204" pitchFamily="34" charset="0"/>
                <a:cs typeface="Arial" panose="020B0604020202020204" pitchFamily="34" charset="0"/>
              </a:rPr>
              <a:t>Science and Environmental Information </a:t>
            </a:r>
          </a:p>
        </p:txBody>
      </p:sp>
      <p:pic>
        <p:nvPicPr>
          <p:cNvPr id="5" name="Content Placeholder 4" descr="A picture containing umbrella, rain&#10;&#10;Description automatically generated">
            <a:extLst>
              <a:ext uri="{FF2B5EF4-FFF2-40B4-BE49-F238E27FC236}">
                <a16:creationId xmlns:a16="http://schemas.microsoft.com/office/drawing/2014/main" id="{57A0EF41-68C6-C147-833D-26F7303DD134}"/>
              </a:ext>
            </a:extLst>
          </p:cNvPr>
          <p:cNvPicPr>
            <a:picLocks noGrp="1" noChangeAspect="1"/>
          </p:cNvPicPr>
          <p:nvPr>
            <p:ph idx="1"/>
          </p:nvPr>
        </p:nvPicPr>
        <p:blipFill>
          <a:blip r:embed="rId2"/>
          <a:stretch>
            <a:fillRect/>
          </a:stretch>
        </p:blipFill>
        <p:spPr>
          <a:xfrm>
            <a:off x="10695583" y="5397889"/>
            <a:ext cx="1249677" cy="1202256"/>
          </a:xfrm>
        </p:spPr>
      </p:pic>
      <p:sp>
        <p:nvSpPr>
          <p:cNvPr id="6" name="TextBox 5">
            <a:extLst>
              <a:ext uri="{FF2B5EF4-FFF2-40B4-BE49-F238E27FC236}">
                <a16:creationId xmlns:a16="http://schemas.microsoft.com/office/drawing/2014/main" id="{B4CDF57B-2F12-E248-B3D5-81E79D3F5AF5}"/>
              </a:ext>
            </a:extLst>
          </p:cNvPr>
          <p:cNvSpPr txBox="1"/>
          <p:nvPr/>
        </p:nvSpPr>
        <p:spPr>
          <a:xfrm>
            <a:off x="1923143" y="1798831"/>
            <a:ext cx="8345714" cy="3693319"/>
          </a:xfrm>
          <a:prstGeom prst="rect">
            <a:avLst/>
          </a:prstGeom>
          <a:noFill/>
        </p:spPr>
        <p:txBody>
          <a:bodyPr wrap="square" rtlCol="0">
            <a:spAutoFit/>
          </a:bodyPr>
          <a:lstStyle/>
          <a:p>
            <a:r>
              <a:rPr lang="en-US" b="1" dirty="0"/>
              <a:t>Promotion of Science</a:t>
            </a:r>
            <a:endParaRPr lang="en-US" dirty="0"/>
          </a:p>
          <a:p>
            <a:r>
              <a:rPr lang="en-US" i="1" dirty="0"/>
              <a:t>OACD supports vigorous research on current and emerging natural resource issues and needs.</a:t>
            </a:r>
          </a:p>
          <a:p>
            <a:endParaRPr lang="en-US" i="1" dirty="0"/>
          </a:p>
          <a:p>
            <a:r>
              <a:rPr lang="en-US" b="1" dirty="0"/>
              <a:t>Science Based Decision Making</a:t>
            </a:r>
            <a:endParaRPr lang="en-US" dirty="0"/>
          </a:p>
          <a:p>
            <a:r>
              <a:rPr lang="en-US" i="1" dirty="0"/>
              <a:t>OACD supports the use of balanced scientific evidence in making public policy decisions, taking into account uncertainty and reasonable risks.</a:t>
            </a:r>
          </a:p>
          <a:p>
            <a:endParaRPr lang="en-US" i="1" dirty="0"/>
          </a:p>
          <a:p>
            <a:r>
              <a:rPr lang="en-US" b="1" dirty="0"/>
              <a:t>Environmental Monitoring</a:t>
            </a:r>
            <a:endParaRPr lang="en-US" dirty="0"/>
          </a:p>
          <a:p>
            <a:r>
              <a:rPr lang="en-US" i="1" dirty="0"/>
              <a:t>OACD supports environmental monitoring to collect important information that can inform decisions on natural resources.</a:t>
            </a:r>
            <a:endParaRPr lang="en-US" dirty="0"/>
          </a:p>
          <a:p>
            <a:endParaRPr lang="en-US" dirty="0"/>
          </a:p>
          <a:p>
            <a:endParaRPr lang="en-US" dirty="0"/>
          </a:p>
        </p:txBody>
      </p:sp>
    </p:spTree>
    <p:extLst>
      <p:ext uri="{BB962C8B-B14F-4D97-AF65-F5344CB8AC3E}">
        <p14:creationId xmlns:p14="http://schemas.microsoft.com/office/powerpoint/2010/main" val="37089613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4C4BC4-1D8F-E94F-A21F-C95F4E35B19F}"/>
              </a:ext>
            </a:extLst>
          </p:cNvPr>
          <p:cNvSpPr>
            <a:spLocks noGrp="1"/>
          </p:cNvSpPr>
          <p:nvPr>
            <p:ph type="title"/>
          </p:nvPr>
        </p:nvSpPr>
        <p:spPr>
          <a:xfrm>
            <a:off x="438150" y="593726"/>
            <a:ext cx="10515600" cy="825046"/>
          </a:xfrm>
        </p:spPr>
        <p:txBody>
          <a:bodyPr>
            <a:normAutofit/>
          </a:bodyPr>
          <a:lstStyle/>
          <a:p>
            <a:pPr algn="ctr"/>
            <a:r>
              <a:rPr lang="en-US" sz="5000" dirty="0">
                <a:solidFill>
                  <a:schemeClr val="accent1"/>
                </a:solidFill>
                <a:latin typeface="Franklin Gothic Medium" panose="020B0603020102020204" pitchFamily="34" charset="0"/>
                <a:cs typeface="Arial" panose="020B0604020202020204" pitchFamily="34" charset="0"/>
              </a:rPr>
              <a:t>Climate and Energy </a:t>
            </a:r>
          </a:p>
        </p:txBody>
      </p:sp>
      <p:pic>
        <p:nvPicPr>
          <p:cNvPr id="5" name="Content Placeholder 4" descr="A picture containing umbrella, rain&#10;&#10;Description automatically generated">
            <a:extLst>
              <a:ext uri="{FF2B5EF4-FFF2-40B4-BE49-F238E27FC236}">
                <a16:creationId xmlns:a16="http://schemas.microsoft.com/office/drawing/2014/main" id="{57A0EF41-68C6-C147-833D-26F7303DD134}"/>
              </a:ext>
            </a:extLst>
          </p:cNvPr>
          <p:cNvPicPr>
            <a:picLocks noGrp="1" noChangeAspect="1"/>
          </p:cNvPicPr>
          <p:nvPr>
            <p:ph idx="1"/>
          </p:nvPr>
        </p:nvPicPr>
        <p:blipFill>
          <a:blip r:embed="rId2"/>
          <a:stretch>
            <a:fillRect/>
          </a:stretch>
        </p:blipFill>
        <p:spPr>
          <a:xfrm>
            <a:off x="10695583" y="5397889"/>
            <a:ext cx="1249677" cy="1202256"/>
          </a:xfrm>
        </p:spPr>
      </p:pic>
      <p:sp>
        <p:nvSpPr>
          <p:cNvPr id="6" name="TextBox 5">
            <a:extLst>
              <a:ext uri="{FF2B5EF4-FFF2-40B4-BE49-F238E27FC236}">
                <a16:creationId xmlns:a16="http://schemas.microsoft.com/office/drawing/2014/main" id="{B4CDF57B-2F12-E248-B3D5-81E79D3F5AF5}"/>
              </a:ext>
            </a:extLst>
          </p:cNvPr>
          <p:cNvSpPr txBox="1"/>
          <p:nvPr/>
        </p:nvSpPr>
        <p:spPr>
          <a:xfrm>
            <a:off x="1923143" y="1798831"/>
            <a:ext cx="8345714" cy="4247317"/>
          </a:xfrm>
          <a:prstGeom prst="rect">
            <a:avLst/>
          </a:prstGeom>
          <a:noFill/>
        </p:spPr>
        <p:txBody>
          <a:bodyPr wrap="square" rtlCol="0">
            <a:spAutoFit/>
          </a:bodyPr>
          <a:lstStyle/>
          <a:p>
            <a:r>
              <a:rPr lang="en-US" b="1" dirty="0"/>
              <a:t>Climate Change</a:t>
            </a:r>
            <a:endParaRPr lang="en-US" dirty="0"/>
          </a:p>
          <a:p>
            <a:r>
              <a:rPr lang="en-US" i="1" dirty="0"/>
              <a:t>OACD supports efforts to reduce greenhouse </a:t>
            </a:r>
            <a:r>
              <a:rPr lang="en-US" i="1" dirty="0">
                <a:solidFill>
                  <a:srgbClr val="FF0000"/>
                </a:solidFill>
              </a:rPr>
              <a:t>gasses in the atmosphere </a:t>
            </a:r>
            <a:r>
              <a:rPr lang="en-US" i="1" strike="sngStrike" dirty="0"/>
              <a:t>emissions</a:t>
            </a:r>
            <a:r>
              <a:rPr lang="en-US" i="1" dirty="0"/>
              <a:t> and adapt to climate change. In doing so, actions that take advantage of working lands to achieve these ends should be promoted except when actions would take high quality agricultural land out of production.</a:t>
            </a:r>
          </a:p>
          <a:p>
            <a:endParaRPr lang="en-US" b="1" dirty="0"/>
          </a:p>
          <a:p>
            <a:r>
              <a:rPr lang="en-US" dirty="0"/>
              <a:t>Discussion: Actions to reduce greenhouse </a:t>
            </a:r>
            <a:r>
              <a:rPr lang="en-US" dirty="0">
                <a:solidFill>
                  <a:srgbClr val="FF0000"/>
                </a:solidFill>
              </a:rPr>
              <a:t>gasses in the atmosphere </a:t>
            </a:r>
            <a:r>
              <a:rPr lang="en-US" strike="sngStrike" dirty="0"/>
              <a:t>emissions</a:t>
            </a:r>
            <a:r>
              <a:rPr lang="en-US" dirty="0"/>
              <a:t> and adapt to climate change can be complimentary with working lands.  Some farming and forestry practices can sequester carbon while keeping the land in production. OACD supports good practices that can achieve both objectives.   </a:t>
            </a:r>
          </a:p>
          <a:p>
            <a:r>
              <a:rPr lang="en-US" i="1" dirty="0"/>
              <a:t> </a:t>
            </a:r>
          </a:p>
          <a:p>
            <a:r>
              <a:rPr lang="en-US" b="1" dirty="0"/>
              <a:t>Renewable Energy</a:t>
            </a:r>
            <a:endParaRPr lang="en-US" dirty="0"/>
          </a:p>
          <a:p>
            <a:r>
              <a:rPr lang="en-US" i="1" dirty="0"/>
              <a:t>OACD supports development of renewable and alternative energy sources.</a:t>
            </a:r>
            <a:endParaRPr lang="en-US" dirty="0"/>
          </a:p>
          <a:p>
            <a:endParaRPr lang="en-US" i="1" dirty="0"/>
          </a:p>
          <a:p>
            <a:endParaRPr lang="en-US" dirty="0"/>
          </a:p>
        </p:txBody>
      </p:sp>
    </p:spTree>
    <p:extLst>
      <p:ext uri="{BB962C8B-B14F-4D97-AF65-F5344CB8AC3E}">
        <p14:creationId xmlns:p14="http://schemas.microsoft.com/office/powerpoint/2010/main" val="3554912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DE94269-8349-AC44-9C88-671DB34602CC}"/>
              </a:ext>
            </a:extLst>
          </p:cNvPr>
          <p:cNvSpPr/>
          <p:nvPr/>
        </p:nvSpPr>
        <p:spPr>
          <a:xfrm>
            <a:off x="336331" y="1432833"/>
            <a:ext cx="11608929" cy="5167312"/>
          </a:xfrm>
          <a:prstGeom prst="rect">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t>Refresher on OACD’s Position Statements </a:t>
            </a:r>
          </a:p>
          <a:p>
            <a:pPr algn="ctr"/>
            <a:endParaRPr lang="en-US" sz="3600" dirty="0"/>
          </a:p>
          <a:p>
            <a:pPr algn="ctr"/>
            <a:r>
              <a:rPr lang="en-US" sz="3600" dirty="0"/>
              <a:t>Seed Ideas on Possible Updates</a:t>
            </a:r>
          </a:p>
          <a:p>
            <a:pPr algn="ctr"/>
            <a:endParaRPr lang="en-US" sz="3600" dirty="0"/>
          </a:p>
          <a:p>
            <a:pPr algn="ctr"/>
            <a:r>
              <a:rPr lang="en-US" sz="3600" dirty="0"/>
              <a:t>Call for Input</a:t>
            </a:r>
          </a:p>
          <a:p>
            <a:pPr algn="ctr"/>
            <a:endParaRPr lang="en-US" sz="3600" dirty="0"/>
          </a:p>
          <a:p>
            <a:pPr algn="ctr"/>
            <a:r>
              <a:rPr lang="en-US" sz="3600" dirty="0"/>
              <a:t> </a:t>
            </a:r>
          </a:p>
          <a:p>
            <a:pPr marL="342900" indent="-342900" algn="ctr">
              <a:buAutoNum type="arabicPeriod"/>
            </a:pPr>
            <a:endParaRPr lang="en-US" dirty="0"/>
          </a:p>
        </p:txBody>
      </p:sp>
      <p:pic>
        <p:nvPicPr>
          <p:cNvPr id="6" name="Content Placeholder 4" descr="A picture containing umbrella, rain&#10;&#10;Description automatically generated">
            <a:extLst>
              <a:ext uri="{FF2B5EF4-FFF2-40B4-BE49-F238E27FC236}">
                <a16:creationId xmlns:a16="http://schemas.microsoft.com/office/drawing/2014/main" id="{1CA9C145-E863-4B42-A294-45DE23F1D1B7}"/>
              </a:ext>
            </a:extLst>
          </p:cNvPr>
          <p:cNvPicPr>
            <a:picLocks noChangeAspect="1"/>
          </p:cNvPicPr>
          <p:nvPr/>
        </p:nvPicPr>
        <p:blipFill>
          <a:blip r:embed="rId3"/>
          <a:stretch>
            <a:fillRect/>
          </a:stretch>
        </p:blipFill>
        <p:spPr>
          <a:xfrm>
            <a:off x="10695583" y="5397889"/>
            <a:ext cx="1249677" cy="1202256"/>
          </a:xfrm>
          <a:prstGeom prst="rect">
            <a:avLst/>
          </a:prstGeom>
        </p:spPr>
      </p:pic>
      <p:sp>
        <p:nvSpPr>
          <p:cNvPr id="4" name="Title 3">
            <a:extLst>
              <a:ext uri="{FF2B5EF4-FFF2-40B4-BE49-F238E27FC236}">
                <a16:creationId xmlns:a16="http://schemas.microsoft.com/office/drawing/2014/main" id="{C8992BAB-D10E-1B41-8D7F-30F5B40645AE}"/>
              </a:ext>
            </a:extLst>
          </p:cNvPr>
          <p:cNvSpPr>
            <a:spLocks noGrp="1"/>
          </p:cNvSpPr>
          <p:nvPr>
            <p:ph type="title"/>
          </p:nvPr>
        </p:nvSpPr>
        <p:spPr/>
        <p:txBody>
          <a:bodyPr/>
          <a:lstStyle/>
          <a:p>
            <a:r>
              <a:rPr lang="en-US" dirty="0"/>
              <a:t>Today’s Objectives</a:t>
            </a:r>
          </a:p>
        </p:txBody>
      </p:sp>
    </p:spTree>
    <p:extLst>
      <p:ext uri="{BB962C8B-B14F-4D97-AF65-F5344CB8AC3E}">
        <p14:creationId xmlns:p14="http://schemas.microsoft.com/office/powerpoint/2010/main" val="12039554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4C4BC4-1D8F-E94F-A21F-C95F4E35B19F}"/>
              </a:ext>
            </a:extLst>
          </p:cNvPr>
          <p:cNvSpPr>
            <a:spLocks noGrp="1"/>
          </p:cNvSpPr>
          <p:nvPr>
            <p:ph type="title"/>
          </p:nvPr>
        </p:nvSpPr>
        <p:spPr>
          <a:xfrm>
            <a:off x="438150" y="593726"/>
            <a:ext cx="10515600" cy="825046"/>
          </a:xfrm>
        </p:spPr>
        <p:txBody>
          <a:bodyPr>
            <a:normAutofit/>
          </a:bodyPr>
          <a:lstStyle/>
          <a:p>
            <a:pPr algn="ctr"/>
            <a:r>
              <a:rPr lang="en-US" sz="5000" dirty="0">
                <a:solidFill>
                  <a:schemeClr val="accent1"/>
                </a:solidFill>
                <a:latin typeface="Franklin Gothic Medium" panose="020B0603020102020204" pitchFamily="34" charset="0"/>
                <a:cs typeface="Arial" panose="020B0604020202020204" pitchFamily="34" charset="0"/>
              </a:rPr>
              <a:t>Land Use </a:t>
            </a:r>
          </a:p>
        </p:txBody>
      </p:sp>
      <p:pic>
        <p:nvPicPr>
          <p:cNvPr id="5" name="Content Placeholder 4" descr="A picture containing umbrella, rain&#10;&#10;Description automatically generated">
            <a:extLst>
              <a:ext uri="{FF2B5EF4-FFF2-40B4-BE49-F238E27FC236}">
                <a16:creationId xmlns:a16="http://schemas.microsoft.com/office/drawing/2014/main" id="{57A0EF41-68C6-C147-833D-26F7303DD134}"/>
              </a:ext>
            </a:extLst>
          </p:cNvPr>
          <p:cNvPicPr>
            <a:picLocks noGrp="1" noChangeAspect="1"/>
          </p:cNvPicPr>
          <p:nvPr>
            <p:ph idx="1"/>
          </p:nvPr>
        </p:nvPicPr>
        <p:blipFill>
          <a:blip r:embed="rId2"/>
          <a:stretch>
            <a:fillRect/>
          </a:stretch>
        </p:blipFill>
        <p:spPr>
          <a:xfrm>
            <a:off x="10695583" y="5397889"/>
            <a:ext cx="1249677" cy="1202256"/>
          </a:xfrm>
        </p:spPr>
      </p:pic>
      <p:sp>
        <p:nvSpPr>
          <p:cNvPr id="6" name="TextBox 5">
            <a:extLst>
              <a:ext uri="{FF2B5EF4-FFF2-40B4-BE49-F238E27FC236}">
                <a16:creationId xmlns:a16="http://schemas.microsoft.com/office/drawing/2014/main" id="{B4CDF57B-2F12-E248-B3D5-81E79D3F5AF5}"/>
              </a:ext>
            </a:extLst>
          </p:cNvPr>
          <p:cNvSpPr txBox="1"/>
          <p:nvPr/>
        </p:nvSpPr>
        <p:spPr>
          <a:xfrm>
            <a:off x="1923143" y="1798831"/>
            <a:ext cx="8345714" cy="5078313"/>
          </a:xfrm>
          <a:prstGeom prst="rect">
            <a:avLst/>
          </a:prstGeom>
          <a:noFill/>
        </p:spPr>
        <p:txBody>
          <a:bodyPr wrap="square" rtlCol="0">
            <a:spAutoFit/>
          </a:bodyPr>
          <a:lstStyle/>
          <a:p>
            <a:r>
              <a:rPr lang="en-US" b="1" dirty="0"/>
              <a:t>Right to Farm</a:t>
            </a:r>
            <a:endParaRPr lang="en-US" dirty="0"/>
          </a:p>
          <a:p>
            <a:r>
              <a:rPr lang="en-US" i="1" dirty="0"/>
              <a:t>OACD supports right-to-farm laws.</a:t>
            </a:r>
          </a:p>
          <a:p>
            <a:endParaRPr lang="en-US" i="1" dirty="0"/>
          </a:p>
          <a:p>
            <a:r>
              <a:rPr lang="en-US" b="1" dirty="0"/>
              <a:t>Preservation of High Value Farmland and Forestland</a:t>
            </a:r>
            <a:endParaRPr lang="en-US" dirty="0"/>
          </a:p>
          <a:p>
            <a:r>
              <a:rPr lang="en-US" i="1" dirty="0"/>
              <a:t>OACD supports preservation of high value farmland and forestland for the purpose of growing and harvesting.</a:t>
            </a:r>
          </a:p>
          <a:p>
            <a:endParaRPr lang="en-US" i="1" dirty="0"/>
          </a:p>
          <a:p>
            <a:r>
              <a:rPr lang="en-US" dirty="0"/>
              <a:t>Discussion: High value farmland and forestland with high quality soils and good growing conditions continues to be lost due to urban encroachment and non-farm uses. Efforts should be made to minimize the loss of such lands.  This includes preventing siting of large power generation facilities or other non-compliant structures or uses as defined under state zoning laws on high value farmland and forestland.</a:t>
            </a:r>
          </a:p>
          <a:p>
            <a:endParaRPr lang="en-US" dirty="0"/>
          </a:p>
          <a:p>
            <a:r>
              <a:rPr lang="en-US" dirty="0">
                <a:solidFill>
                  <a:srgbClr val="FF0000"/>
                </a:solidFill>
              </a:rPr>
              <a:t>Could more specifically call out concerns with siting solar facilities. </a:t>
            </a:r>
          </a:p>
          <a:p>
            <a:endParaRPr lang="en-US" i="1" dirty="0"/>
          </a:p>
          <a:p>
            <a:endParaRPr lang="en-US" i="1" dirty="0"/>
          </a:p>
          <a:p>
            <a:endParaRPr lang="en-US" dirty="0"/>
          </a:p>
          <a:p>
            <a:endParaRPr lang="en-US" dirty="0"/>
          </a:p>
        </p:txBody>
      </p:sp>
    </p:spTree>
    <p:extLst>
      <p:ext uri="{BB962C8B-B14F-4D97-AF65-F5344CB8AC3E}">
        <p14:creationId xmlns:p14="http://schemas.microsoft.com/office/powerpoint/2010/main" val="17345268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4C4BC4-1D8F-E94F-A21F-C95F4E35B19F}"/>
              </a:ext>
            </a:extLst>
          </p:cNvPr>
          <p:cNvSpPr>
            <a:spLocks noGrp="1"/>
          </p:cNvSpPr>
          <p:nvPr>
            <p:ph type="title"/>
          </p:nvPr>
        </p:nvSpPr>
        <p:spPr>
          <a:xfrm>
            <a:off x="438150" y="593726"/>
            <a:ext cx="10515600" cy="825046"/>
          </a:xfrm>
        </p:spPr>
        <p:txBody>
          <a:bodyPr>
            <a:normAutofit/>
          </a:bodyPr>
          <a:lstStyle/>
          <a:p>
            <a:pPr algn="ctr"/>
            <a:r>
              <a:rPr lang="en-US" sz="5000" dirty="0">
                <a:solidFill>
                  <a:schemeClr val="accent1"/>
                </a:solidFill>
                <a:latin typeface="Franklin Gothic Medium" panose="020B0603020102020204" pitchFamily="34" charset="0"/>
                <a:cs typeface="Arial" panose="020B0604020202020204" pitchFamily="34" charset="0"/>
              </a:rPr>
              <a:t>Weed and Pest Management </a:t>
            </a:r>
          </a:p>
        </p:txBody>
      </p:sp>
      <p:pic>
        <p:nvPicPr>
          <p:cNvPr id="5" name="Content Placeholder 4" descr="A picture containing umbrella, rain&#10;&#10;Description automatically generated">
            <a:extLst>
              <a:ext uri="{FF2B5EF4-FFF2-40B4-BE49-F238E27FC236}">
                <a16:creationId xmlns:a16="http://schemas.microsoft.com/office/drawing/2014/main" id="{57A0EF41-68C6-C147-833D-26F7303DD134}"/>
              </a:ext>
            </a:extLst>
          </p:cNvPr>
          <p:cNvPicPr>
            <a:picLocks noGrp="1" noChangeAspect="1"/>
          </p:cNvPicPr>
          <p:nvPr>
            <p:ph idx="1"/>
          </p:nvPr>
        </p:nvPicPr>
        <p:blipFill>
          <a:blip r:embed="rId2"/>
          <a:stretch>
            <a:fillRect/>
          </a:stretch>
        </p:blipFill>
        <p:spPr>
          <a:xfrm>
            <a:off x="10695583" y="5397889"/>
            <a:ext cx="1249677" cy="1202256"/>
          </a:xfrm>
        </p:spPr>
      </p:pic>
      <p:sp>
        <p:nvSpPr>
          <p:cNvPr id="6" name="TextBox 5">
            <a:extLst>
              <a:ext uri="{FF2B5EF4-FFF2-40B4-BE49-F238E27FC236}">
                <a16:creationId xmlns:a16="http://schemas.microsoft.com/office/drawing/2014/main" id="{B4CDF57B-2F12-E248-B3D5-81E79D3F5AF5}"/>
              </a:ext>
            </a:extLst>
          </p:cNvPr>
          <p:cNvSpPr txBox="1"/>
          <p:nvPr/>
        </p:nvSpPr>
        <p:spPr>
          <a:xfrm>
            <a:off x="1923143" y="1798831"/>
            <a:ext cx="8345714" cy="2862322"/>
          </a:xfrm>
          <a:prstGeom prst="rect">
            <a:avLst/>
          </a:prstGeom>
          <a:noFill/>
        </p:spPr>
        <p:txBody>
          <a:bodyPr wrap="square" rtlCol="0">
            <a:spAutoFit/>
          </a:bodyPr>
          <a:lstStyle/>
          <a:p>
            <a:r>
              <a:rPr lang="en-US" b="1" dirty="0"/>
              <a:t>Noxious Invasive Species </a:t>
            </a:r>
            <a:endParaRPr lang="en-US" dirty="0"/>
          </a:p>
          <a:p>
            <a:r>
              <a:rPr lang="en-US" i="1" dirty="0"/>
              <a:t>OACD supports efforts to maintain and update weed lists and weed information, detect weeds in the environment, educate citizens, plan responses, and eradicate noxious invasive species.</a:t>
            </a:r>
          </a:p>
          <a:p>
            <a:endParaRPr lang="en-US" i="1" dirty="0"/>
          </a:p>
          <a:p>
            <a:r>
              <a:rPr lang="en-US" b="1" dirty="0"/>
              <a:t>Integrated Pest Management </a:t>
            </a:r>
            <a:endParaRPr lang="en-US" dirty="0"/>
          </a:p>
          <a:p>
            <a:r>
              <a:rPr lang="en-US" dirty="0"/>
              <a:t> </a:t>
            </a:r>
            <a:r>
              <a:rPr lang="en-US" i="1" dirty="0"/>
              <a:t>OACD supports the use of integrated pest management to control or eradicate the various forms of pests including rodents, birds, insects, fungus, nematodes, bacteria and noxious invasive weeds</a:t>
            </a:r>
            <a:r>
              <a:rPr lang="en-US" dirty="0"/>
              <a:t>.</a:t>
            </a:r>
          </a:p>
          <a:p>
            <a:endParaRPr lang="en-US" dirty="0"/>
          </a:p>
        </p:txBody>
      </p:sp>
    </p:spTree>
    <p:extLst>
      <p:ext uri="{BB962C8B-B14F-4D97-AF65-F5344CB8AC3E}">
        <p14:creationId xmlns:p14="http://schemas.microsoft.com/office/powerpoint/2010/main" val="29289125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4C4BC4-1D8F-E94F-A21F-C95F4E35B19F}"/>
              </a:ext>
            </a:extLst>
          </p:cNvPr>
          <p:cNvSpPr>
            <a:spLocks noGrp="1"/>
          </p:cNvSpPr>
          <p:nvPr>
            <p:ph type="title"/>
          </p:nvPr>
        </p:nvSpPr>
        <p:spPr>
          <a:xfrm>
            <a:off x="438150" y="593726"/>
            <a:ext cx="10515600" cy="825046"/>
          </a:xfrm>
        </p:spPr>
        <p:txBody>
          <a:bodyPr>
            <a:normAutofit/>
          </a:bodyPr>
          <a:lstStyle/>
          <a:p>
            <a:pPr algn="ctr"/>
            <a:r>
              <a:rPr lang="en-US" sz="5000" dirty="0">
                <a:solidFill>
                  <a:schemeClr val="accent1"/>
                </a:solidFill>
                <a:latin typeface="Franklin Gothic Medium" panose="020B0603020102020204" pitchFamily="34" charset="0"/>
                <a:cs typeface="Arial" panose="020B0604020202020204" pitchFamily="34" charset="0"/>
              </a:rPr>
              <a:t>Miscellaneous </a:t>
            </a:r>
          </a:p>
        </p:txBody>
      </p:sp>
      <p:pic>
        <p:nvPicPr>
          <p:cNvPr id="5" name="Content Placeholder 4" descr="A picture containing umbrella, rain&#10;&#10;Description automatically generated">
            <a:extLst>
              <a:ext uri="{FF2B5EF4-FFF2-40B4-BE49-F238E27FC236}">
                <a16:creationId xmlns:a16="http://schemas.microsoft.com/office/drawing/2014/main" id="{57A0EF41-68C6-C147-833D-26F7303DD134}"/>
              </a:ext>
            </a:extLst>
          </p:cNvPr>
          <p:cNvPicPr>
            <a:picLocks noGrp="1" noChangeAspect="1"/>
          </p:cNvPicPr>
          <p:nvPr>
            <p:ph idx="1"/>
          </p:nvPr>
        </p:nvPicPr>
        <p:blipFill>
          <a:blip r:embed="rId2"/>
          <a:stretch>
            <a:fillRect/>
          </a:stretch>
        </p:blipFill>
        <p:spPr>
          <a:xfrm>
            <a:off x="10695583" y="5397889"/>
            <a:ext cx="1249677" cy="1202256"/>
          </a:xfrm>
        </p:spPr>
      </p:pic>
      <p:sp>
        <p:nvSpPr>
          <p:cNvPr id="3" name="Rectangle 2">
            <a:extLst>
              <a:ext uri="{FF2B5EF4-FFF2-40B4-BE49-F238E27FC236}">
                <a16:creationId xmlns:a16="http://schemas.microsoft.com/office/drawing/2014/main" id="{FA520B9E-371D-D344-A07A-0CA8786ABACC}"/>
              </a:ext>
            </a:extLst>
          </p:cNvPr>
          <p:cNvSpPr/>
          <p:nvPr/>
        </p:nvSpPr>
        <p:spPr>
          <a:xfrm>
            <a:off x="1555531" y="1418772"/>
            <a:ext cx="7914289" cy="5478423"/>
          </a:xfrm>
          <a:prstGeom prst="rect">
            <a:avLst/>
          </a:prstGeom>
        </p:spPr>
        <p:txBody>
          <a:bodyPr wrap="square">
            <a:spAutoFit/>
          </a:bodyPr>
          <a:lstStyle/>
          <a:p>
            <a:pPr>
              <a:tabLst>
                <a:tab pos="228600" algn="l"/>
              </a:tabLst>
            </a:pPr>
            <a:r>
              <a:rPr lang="en-US" b="1" dirty="0">
                <a:latin typeface="Arial" panose="020B0604020202020204" pitchFamily="34" charset="0"/>
                <a:ea typeface="MS Mincho" panose="02020609040205080304" pitchFamily="49" charset="-128"/>
                <a:cs typeface="Arial" panose="020B0604020202020204" pitchFamily="34" charset="0"/>
              </a:rPr>
              <a:t>SWCD Board Governance</a:t>
            </a:r>
            <a:endParaRPr lang="en-US" sz="800" dirty="0">
              <a:latin typeface="Arial" panose="020B0604020202020204" pitchFamily="34" charset="0"/>
              <a:ea typeface="MS Mincho" panose="02020609040205080304" pitchFamily="49" charset="-128"/>
              <a:cs typeface="Times New Roman" panose="02020603050405020304" pitchFamily="18" charset="0"/>
            </a:endParaRPr>
          </a:p>
          <a:p>
            <a:pPr>
              <a:tabLst>
                <a:tab pos="228600" algn="l"/>
              </a:tabLst>
            </a:pPr>
            <a:r>
              <a:rPr lang="en-US" i="1" dirty="0">
                <a:latin typeface="Arial" panose="020B0604020202020204" pitchFamily="34" charset="0"/>
                <a:ea typeface="MS Mincho" panose="02020609040205080304" pitchFamily="49" charset="-128"/>
                <a:cs typeface="Arial" panose="020B0604020202020204" pitchFamily="34" charset="0"/>
              </a:rPr>
              <a:t>OACD holds that SWCDs are best served by board members that bring relevant knowledge, experience and expertise to their job as board members.</a:t>
            </a:r>
          </a:p>
          <a:p>
            <a:pPr>
              <a:tabLst>
                <a:tab pos="228600" algn="l"/>
              </a:tabLst>
            </a:pPr>
            <a:endParaRPr lang="en-US" i="1" dirty="0">
              <a:latin typeface="Arial" panose="020B0604020202020204" pitchFamily="34" charset="0"/>
              <a:ea typeface="MS Mincho" panose="02020609040205080304" pitchFamily="49" charset="-128"/>
              <a:cs typeface="Arial" panose="020B0604020202020204" pitchFamily="34" charset="0"/>
            </a:endParaRPr>
          </a:p>
          <a:p>
            <a:r>
              <a:rPr lang="en-US" b="1" dirty="0"/>
              <a:t>Endangered Species Act (ESA) Assistance</a:t>
            </a:r>
            <a:endParaRPr lang="en-US" dirty="0"/>
          </a:p>
          <a:p>
            <a:r>
              <a:rPr lang="en-US" i="1" dirty="0"/>
              <a:t>OACD supports financial and technical assistance to help landowners and land managers comply with legal requirements as a result of ESA actions. </a:t>
            </a:r>
            <a:endParaRPr lang="en-US" dirty="0"/>
          </a:p>
          <a:p>
            <a:endParaRPr lang="en-US" b="1" dirty="0"/>
          </a:p>
          <a:p>
            <a:r>
              <a:rPr lang="en-US" b="1" dirty="0"/>
              <a:t>Safe Harbor</a:t>
            </a:r>
            <a:endParaRPr lang="en-US" dirty="0"/>
          </a:p>
          <a:p>
            <a:r>
              <a:rPr lang="en-US" i="1" dirty="0"/>
              <a:t>OACD supports safe harbor agreements that provide protection to landowners who engage in voluntary conservation programs.</a:t>
            </a:r>
            <a:endParaRPr lang="en-US" dirty="0"/>
          </a:p>
          <a:p>
            <a:endParaRPr lang="en-US" b="1" dirty="0"/>
          </a:p>
          <a:p>
            <a:r>
              <a:rPr lang="en-US" b="1" dirty="0"/>
              <a:t>Strengthen Participation in Conservation &amp; Working Lands Programming</a:t>
            </a:r>
            <a:endParaRPr lang="en-US" dirty="0"/>
          </a:p>
          <a:p>
            <a:r>
              <a:rPr lang="en-US" i="1" dirty="0"/>
              <a:t>OACD holds that SWCDs and their constituents are best served by broad and diverse participation in conservation and working lands programming, and supports efforts that encourage diversity, equity, and inclusion in such programming throughout the state.  </a:t>
            </a:r>
            <a:endParaRPr lang="en-US" dirty="0"/>
          </a:p>
          <a:p>
            <a:pPr>
              <a:tabLst>
                <a:tab pos="228600" algn="l"/>
              </a:tabLst>
            </a:pPr>
            <a:endParaRPr lang="en-US" i="1" dirty="0">
              <a:latin typeface="Arial" panose="020B0604020202020204" pitchFamily="34" charset="0"/>
              <a:ea typeface="MS Mincho" panose="02020609040205080304" pitchFamily="49" charset="-128"/>
              <a:cs typeface="Arial" panose="020B0604020202020204" pitchFamily="34" charset="0"/>
            </a:endParaRPr>
          </a:p>
          <a:p>
            <a:pPr>
              <a:tabLst>
                <a:tab pos="228600" algn="l"/>
              </a:tabLst>
            </a:pPr>
            <a:endParaRPr lang="en-US" sz="800" dirty="0">
              <a:effectLst/>
              <a:latin typeface="Arial" panose="020B0604020202020204" pitchFamily="34" charset="0"/>
              <a:ea typeface="MS Mincho" panose="02020609040205080304" pitchFamily="49" charset="-128"/>
              <a:cs typeface="Times New Roman" panose="02020603050405020304" pitchFamily="18" charset="0"/>
            </a:endParaRPr>
          </a:p>
        </p:txBody>
      </p:sp>
    </p:spTree>
    <p:extLst>
      <p:ext uri="{BB962C8B-B14F-4D97-AF65-F5344CB8AC3E}">
        <p14:creationId xmlns:p14="http://schemas.microsoft.com/office/powerpoint/2010/main" val="22385619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4C4BC4-1D8F-E94F-A21F-C95F4E35B19F}"/>
              </a:ext>
            </a:extLst>
          </p:cNvPr>
          <p:cNvSpPr>
            <a:spLocks noGrp="1"/>
          </p:cNvSpPr>
          <p:nvPr>
            <p:ph type="title"/>
          </p:nvPr>
        </p:nvSpPr>
        <p:spPr>
          <a:xfrm>
            <a:off x="438150" y="593726"/>
            <a:ext cx="10515600" cy="825046"/>
          </a:xfrm>
        </p:spPr>
        <p:txBody>
          <a:bodyPr>
            <a:normAutofit/>
          </a:bodyPr>
          <a:lstStyle/>
          <a:p>
            <a:pPr algn="ctr"/>
            <a:r>
              <a:rPr lang="en-US" sz="5000" dirty="0">
                <a:solidFill>
                  <a:schemeClr val="accent1"/>
                </a:solidFill>
                <a:latin typeface="Franklin Gothic Medium" panose="020B0603020102020204" pitchFamily="34" charset="0"/>
                <a:cs typeface="Arial" panose="020B0604020202020204" pitchFamily="34" charset="0"/>
              </a:rPr>
              <a:t>Next Steps </a:t>
            </a:r>
          </a:p>
        </p:txBody>
      </p:sp>
      <p:pic>
        <p:nvPicPr>
          <p:cNvPr id="5" name="Content Placeholder 4" descr="A picture containing umbrella, rain&#10;&#10;Description automatically generated">
            <a:extLst>
              <a:ext uri="{FF2B5EF4-FFF2-40B4-BE49-F238E27FC236}">
                <a16:creationId xmlns:a16="http://schemas.microsoft.com/office/drawing/2014/main" id="{57A0EF41-68C6-C147-833D-26F7303DD134}"/>
              </a:ext>
            </a:extLst>
          </p:cNvPr>
          <p:cNvPicPr>
            <a:picLocks noGrp="1" noChangeAspect="1"/>
          </p:cNvPicPr>
          <p:nvPr>
            <p:ph idx="1"/>
          </p:nvPr>
        </p:nvPicPr>
        <p:blipFill>
          <a:blip r:embed="rId2"/>
          <a:stretch>
            <a:fillRect/>
          </a:stretch>
        </p:blipFill>
        <p:spPr>
          <a:xfrm>
            <a:off x="10695583" y="5397889"/>
            <a:ext cx="1249677" cy="1202256"/>
          </a:xfrm>
        </p:spPr>
      </p:pic>
      <p:sp>
        <p:nvSpPr>
          <p:cNvPr id="6" name="TextBox 5">
            <a:extLst>
              <a:ext uri="{FF2B5EF4-FFF2-40B4-BE49-F238E27FC236}">
                <a16:creationId xmlns:a16="http://schemas.microsoft.com/office/drawing/2014/main" id="{B4CDF57B-2F12-E248-B3D5-81E79D3F5AF5}"/>
              </a:ext>
            </a:extLst>
          </p:cNvPr>
          <p:cNvSpPr txBox="1"/>
          <p:nvPr/>
        </p:nvSpPr>
        <p:spPr>
          <a:xfrm>
            <a:off x="1839060" y="1418772"/>
            <a:ext cx="8345714" cy="5355312"/>
          </a:xfrm>
          <a:prstGeom prst="rect">
            <a:avLst/>
          </a:prstGeom>
          <a:noFill/>
        </p:spPr>
        <p:txBody>
          <a:bodyPr wrap="square" rtlCol="0">
            <a:spAutoFit/>
          </a:bodyPr>
          <a:lstStyle/>
          <a:p>
            <a:pPr marL="571500" indent="-571500">
              <a:buFont typeface="Arial" panose="020B0604020202020204" pitchFamily="34" charset="0"/>
              <a:buChar char="•"/>
            </a:pPr>
            <a:r>
              <a:rPr lang="en-US" sz="3600" dirty="0"/>
              <a:t>Meeting / webinar to be scheduled in January 2022 to receive input from SWCDs  </a:t>
            </a:r>
          </a:p>
          <a:p>
            <a:pPr marL="571500" indent="-571500">
              <a:buFont typeface="Arial" panose="020B0604020202020204" pitchFamily="34" charset="0"/>
              <a:buChar char="•"/>
            </a:pPr>
            <a:r>
              <a:rPr lang="en-US" sz="3600" dirty="0"/>
              <a:t>Written comments to be due the following month</a:t>
            </a:r>
          </a:p>
          <a:p>
            <a:pPr marL="571500" indent="-571500">
              <a:buFont typeface="Arial" panose="020B0604020202020204" pitchFamily="34" charset="0"/>
              <a:buChar char="•"/>
            </a:pPr>
            <a:r>
              <a:rPr lang="en-US" sz="3600" dirty="0"/>
              <a:t>Committee to Update Position Statements</a:t>
            </a:r>
          </a:p>
          <a:p>
            <a:pPr marL="571500" indent="-571500">
              <a:buFont typeface="Arial" panose="020B0604020202020204" pitchFamily="34" charset="0"/>
              <a:buChar char="•"/>
            </a:pPr>
            <a:r>
              <a:rPr lang="en-US" sz="3600" dirty="0"/>
              <a:t>Board to Approve Position Statements</a:t>
            </a:r>
          </a:p>
          <a:p>
            <a:endParaRPr lang="en-US" b="1" dirty="0"/>
          </a:p>
          <a:p>
            <a:endParaRPr lang="en-US" dirty="0"/>
          </a:p>
          <a:p>
            <a:endParaRPr lang="en-US" dirty="0"/>
          </a:p>
        </p:txBody>
      </p:sp>
    </p:spTree>
    <p:extLst>
      <p:ext uri="{BB962C8B-B14F-4D97-AF65-F5344CB8AC3E}">
        <p14:creationId xmlns:p14="http://schemas.microsoft.com/office/powerpoint/2010/main" val="32833563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64E6EB-F426-A642-8890-15F8364689C0}"/>
              </a:ext>
            </a:extLst>
          </p:cNvPr>
          <p:cNvSpPr>
            <a:spLocks noGrp="1"/>
          </p:cNvSpPr>
          <p:nvPr>
            <p:ph type="title"/>
          </p:nvPr>
        </p:nvSpPr>
        <p:spPr>
          <a:xfrm>
            <a:off x="1626977" y="333686"/>
            <a:ext cx="8521291" cy="1535497"/>
          </a:xfrm>
        </p:spPr>
        <p:txBody>
          <a:bodyPr>
            <a:normAutofit/>
          </a:bodyPr>
          <a:lstStyle/>
          <a:p>
            <a:pPr algn="ctr"/>
            <a:r>
              <a:rPr lang="en-US" sz="5000" b="1" dirty="0">
                <a:solidFill>
                  <a:srgbClr val="026886"/>
                </a:solidFill>
                <a:latin typeface="Franklin Gothic Medium" panose="020B0603020102020204" pitchFamily="34" charset="0"/>
                <a:cs typeface="Arial" panose="020B0604020202020204" pitchFamily="34" charset="0"/>
              </a:rPr>
              <a:t>Thank you – Questions?</a:t>
            </a:r>
          </a:p>
        </p:txBody>
      </p:sp>
      <p:sp>
        <p:nvSpPr>
          <p:cNvPr id="7" name="Title 1">
            <a:extLst>
              <a:ext uri="{FF2B5EF4-FFF2-40B4-BE49-F238E27FC236}">
                <a16:creationId xmlns:a16="http://schemas.microsoft.com/office/drawing/2014/main" id="{758DC8F1-F062-8A47-9DFC-F0369E3AA9AC}"/>
              </a:ext>
            </a:extLst>
          </p:cNvPr>
          <p:cNvSpPr txBox="1">
            <a:spLocks/>
          </p:cNvSpPr>
          <p:nvPr/>
        </p:nvSpPr>
        <p:spPr>
          <a:xfrm>
            <a:off x="1835354" y="4829488"/>
            <a:ext cx="8521291" cy="1535497"/>
          </a:xfrm>
          <a:prstGeom prst="rect">
            <a:avLst/>
          </a:prstGeom>
        </p:spPr>
        <p:txBody>
          <a:bodyPr vert="horz" lIns="91440" tIns="45720" rIns="91440" bIns="45720" rtlCol="0" anchor="ctr">
            <a:normAutofit fontScale="2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11200" b="1" dirty="0">
                <a:solidFill>
                  <a:srgbClr val="026886"/>
                </a:solidFill>
                <a:latin typeface="Franklin Gothic Medium" panose="020B0603020102020204" pitchFamily="34" charset="0"/>
                <a:cs typeface="Arial" panose="020B0604020202020204" pitchFamily="34" charset="0"/>
              </a:rPr>
              <a:t>Contact us!</a:t>
            </a:r>
          </a:p>
          <a:p>
            <a:pPr algn="ctr">
              <a:spcBef>
                <a:spcPts val="200"/>
              </a:spcBef>
              <a:spcAft>
                <a:spcPts val="0"/>
              </a:spcAft>
            </a:pPr>
            <a:endParaRPr lang="en-US" sz="11200" b="1" i="1" dirty="0">
              <a:solidFill>
                <a:srgbClr val="026886"/>
              </a:solidFill>
              <a:latin typeface="Franklin Gothic Medium" panose="020B0603020102020204" pitchFamily="34" charset="0"/>
              <a:cs typeface="Arial" panose="020B0604020202020204" pitchFamily="34" charset="0"/>
            </a:endParaRPr>
          </a:p>
          <a:p>
            <a:pPr algn="ctr">
              <a:spcBef>
                <a:spcPts val="200"/>
              </a:spcBef>
            </a:pPr>
            <a:r>
              <a:rPr lang="en-US" sz="11200" dirty="0">
                <a:solidFill>
                  <a:srgbClr val="026886"/>
                </a:solidFill>
                <a:latin typeface="Franklin Gothic Medium" panose="020B0603020102020204" pitchFamily="34" charset="0"/>
                <a:cs typeface="Arial" panose="020B0604020202020204" pitchFamily="34" charset="0"/>
              </a:rPr>
              <a:t>Jan Lee, Executive Director for OACD</a:t>
            </a:r>
          </a:p>
          <a:p>
            <a:pPr algn="ctr">
              <a:spcBef>
                <a:spcPts val="200"/>
              </a:spcBef>
            </a:pPr>
            <a:r>
              <a:rPr lang="en-US" sz="11200" dirty="0">
                <a:solidFill>
                  <a:srgbClr val="026886"/>
                </a:solidFill>
                <a:latin typeface="Franklin Gothic Medium" panose="020B0603020102020204" pitchFamily="34" charset="0"/>
                <a:cs typeface="Arial" panose="020B0604020202020204" pitchFamily="34" charset="0"/>
              </a:rPr>
              <a:t>    503.545.9420 (cell)   </a:t>
            </a:r>
            <a:r>
              <a:rPr lang="en-US" sz="11200" dirty="0">
                <a:solidFill>
                  <a:srgbClr val="026886"/>
                </a:solidFill>
                <a:latin typeface="Franklin Gothic Medium" panose="020B06030201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jan.lee@oacd.org</a:t>
            </a:r>
            <a:endParaRPr lang="en-US" sz="11200" dirty="0">
              <a:solidFill>
                <a:srgbClr val="026886"/>
              </a:solidFill>
              <a:latin typeface="Franklin Gothic Medium" panose="020B0603020102020204" pitchFamily="34" charset="0"/>
              <a:cs typeface="Arial" panose="020B0604020202020204" pitchFamily="34" charset="0"/>
            </a:endParaRPr>
          </a:p>
          <a:p>
            <a:pPr algn="ctr">
              <a:spcBef>
                <a:spcPts val="200"/>
              </a:spcBef>
            </a:pPr>
            <a:endParaRPr lang="en-US" sz="11200" dirty="0">
              <a:solidFill>
                <a:srgbClr val="026886"/>
              </a:solidFill>
              <a:latin typeface="Franklin Gothic Medium" panose="020B0603020102020204" pitchFamily="34" charset="0"/>
              <a:cs typeface="Arial" panose="020B0604020202020204" pitchFamily="34" charset="0"/>
            </a:endParaRPr>
          </a:p>
          <a:p>
            <a:pPr algn="ctr">
              <a:spcBef>
                <a:spcPts val="200"/>
              </a:spcBef>
            </a:pPr>
            <a:r>
              <a:rPr lang="en-US" sz="11200" dirty="0">
                <a:solidFill>
                  <a:srgbClr val="026886"/>
                </a:solidFill>
                <a:latin typeface="Franklin Gothic Medium" panose="020B0603020102020204" pitchFamily="34" charset="0"/>
                <a:cs typeface="Arial" panose="020B0604020202020204" pitchFamily="34" charset="0"/>
              </a:rPr>
              <a:t>Stan Dean, Advocacy Committee Chair </a:t>
            </a:r>
          </a:p>
          <a:p>
            <a:pPr algn="ctr">
              <a:spcBef>
                <a:spcPts val="200"/>
              </a:spcBef>
            </a:pPr>
            <a:r>
              <a:rPr lang="en-US" sz="11200" dirty="0">
                <a:solidFill>
                  <a:srgbClr val="026886"/>
                </a:solidFill>
                <a:latin typeface="Franklin Gothic Medium" panose="020B0603020102020204" pitchFamily="34" charset="0"/>
                <a:cs typeface="Arial" panose="020B0604020202020204" pitchFamily="34" charset="0"/>
              </a:rPr>
              <a:t>    530.902.7415 (cell)  </a:t>
            </a:r>
            <a:r>
              <a:rPr lang="en-US" sz="11200" dirty="0">
                <a:solidFill>
                  <a:srgbClr val="026886"/>
                </a:solidFill>
                <a:latin typeface="Franklin Gothic Medium" panose="020B06030201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stan.dean@jswcd.org</a:t>
            </a:r>
            <a:endParaRPr lang="en-US" sz="11200" dirty="0">
              <a:solidFill>
                <a:srgbClr val="026886"/>
              </a:solidFill>
              <a:latin typeface="Franklin Gothic Medium" panose="020B0603020102020204" pitchFamily="34" charset="0"/>
              <a:cs typeface="Arial" panose="020B0604020202020204" pitchFamily="34" charset="0"/>
            </a:endParaRPr>
          </a:p>
          <a:p>
            <a:pPr algn="ctr"/>
            <a:endParaRPr lang="en-US" sz="6000" dirty="0">
              <a:solidFill>
                <a:schemeClr val="accent3"/>
              </a:solidFill>
              <a:latin typeface="Franklin Gothic Medium" panose="020B0603020102020204" pitchFamily="34" charset="0"/>
              <a:cs typeface="Arial" panose="020B0604020202020204" pitchFamily="34" charset="0"/>
            </a:endParaRPr>
          </a:p>
        </p:txBody>
      </p:sp>
      <p:pic>
        <p:nvPicPr>
          <p:cNvPr id="10" name="Picture 9" descr="A picture containing umbrella, rain&#10;&#10;Description automatically generated">
            <a:extLst>
              <a:ext uri="{FF2B5EF4-FFF2-40B4-BE49-F238E27FC236}">
                <a16:creationId xmlns:a16="http://schemas.microsoft.com/office/drawing/2014/main" id="{16A45827-3A00-AC49-BC1B-A41F8734956A}"/>
              </a:ext>
            </a:extLst>
          </p:cNvPr>
          <p:cNvPicPr>
            <a:picLocks noChangeAspect="1"/>
          </p:cNvPicPr>
          <p:nvPr/>
        </p:nvPicPr>
        <p:blipFill>
          <a:blip r:embed="rId3"/>
          <a:stretch>
            <a:fillRect/>
          </a:stretch>
        </p:blipFill>
        <p:spPr>
          <a:xfrm>
            <a:off x="4493487" y="1101434"/>
            <a:ext cx="2712067" cy="2609154"/>
          </a:xfrm>
          <a:prstGeom prst="rect">
            <a:avLst/>
          </a:prstGeom>
        </p:spPr>
      </p:pic>
    </p:spTree>
    <p:extLst>
      <p:ext uri="{BB962C8B-B14F-4D97-AF65-F5344CB8AC3E}">
        <p14:creationId xmlns:p14="http://schemas.microsoft.com/office/powerpoint/2010/main" val="4208924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4C4BC4-1D8F-E94F-A21F-C95F4E35B19F}"/>
              </a:ext>
            </a:extLst>
          </p:cNvPr>
          <p:cNvSpPr>
            <a:spLocks noGrp="1"/>
          </p:cNvSpPr>
          <p:nvPr>
            <p:ph type="title"/>
          </p:nvPr>
        </p:nvSpPr>
        <p:spPr>
          <a:xfrm>
            <a:off x="438150" y="593726"/>
            <a:ext cx="10515600" cy="825046"/>
          </a:xfrm>
        </p:spPr>
        <p:txBody>
          <a:bodyPr>
            <a:normAutofit/>
          </a:bodyPr>
          <a:lstStyle/>
          <a:p>
            <a:pPr algn="ctr"/>
            <a:r>
              <a:rPr lang="en-US" sz="5000" dirty="0">
                <a:solidFill>
                  <a:schemeClr val="accent1"/>
                </a:solidFill>
                <a:latin typeface="Franklin Gothic Medium" panose="020B0603020102020204" pitchFamily="34" charset="0"/>
                <a:cs typeface="Arial" panose="020B0604020202020204" pitchFamily="34" charset="0"/>
              </a:rPr>
              <a:t>Purpose of Position Statements </a:t>
            </a:r>
          </a:p>
        </p:txBody>
      </p:sp>
      <p:pic>
        <p:nvPicPr>
          <p:cNvPr id="5" name="Content Placeholder 4" descr="A picture containing umbrella, rain&#10;&#10;Description automatically generated">
            <a:extLst>
              <a:ext uri="{FF2B5EF4-FFF2-40B4-BE49-F238E27FC236}">
                <a16:creationId xmlns:a16="http://schemas.microsoft.com/office/drawing/2014/main" id="{57A0EF41-68C6-C147-833D-26F7303DD134}"/>
              </a:ext>
            </a:extLst>
          </p:cNvPr>
          <p:cNvPicPr>
            <a:picLocks noGrp="1" noChangeAspect="1"/>
          </p:cNvPicPr>
          <p:nvPr>
            <p:ph idx="1"/>
          </p:nvPr>
        </p:nvPicPr>
        <p:blipFill>
          <a:blip r:embed="rId2"/>
          <a:stretch>
            <a:fillRect/>
          </a:stretch>
        </p:blipFill>
        <p:spPr>
          <a:xfrm>
            <a:off x="10695583" y="5397889"/>
            <a:ext cx="1249677" cy="1202256"/>
          </a:xfrm>
        </p:spPr>
      </p:pic>
      <p:sp>
        <p:nvSpPr>
          <p:cNvPr id="6" name="TextBox 5">
            <a:extLst>
              <a:ext uri="{FF2B5EF4-FFF2-40B4-BE49-F238E27FC236}">
                <a16:creationId xmlns:a16="http://schemas.microsoft.com/office/drawing/2014/main" id="{B4CDF57B-2F12-E248-B3D5-81E79D3F5AF5}"/>
              </a:ext>
            </a:extLst>
          </p:cNvPr>
          <p:cNvSpPr txBox="1"/>
          <p:nvPr/>
        </p:nvSpPr>
        <p:spPr>
          <a:xfrm>
            <a:off x="1923143" y="1648624"/>
            <a:ext cx="8345714" cy="3416320"/>
          </a:xfrm>
          <a:prstGeom prst="rect">
            <a:avLst/>
          </a:prstGeom>
          <a:noFill/>
        </p:spPr>
        <p:txBody>
          <a:bodyPr wrap="square" rtlCol="0">
            <a:spAutoFit/>
          </a:bodyPr>
          <a:lstStyle/>
          <a:p>
            <a:pPr marL="571500" lvl="0" indent="-571500">
              <a:buFont typeface="Arial" panose="020B0604020202020204" pitchFamily="34" charset="0"/>
              <a:buChar char="•"/>
            </a:pPr>
            <a:r>
              <a:rPr lang="en-US" sz="3600" dirty="0"/>
              <a:t>Align OACD on positions on natural resource issues</a:t>
            </a:r>
          </a:p>
          <a:p>
            <a:pPr marL="571500" lvl="0" indent="-571500">
              <a:buFont typeface="Arial" panose="020B0604020202020204" pitchFamily="34" charset="0"/>
              <a:buChar char="•"/>
            </a:pPr>
            <a:r>
              <a:rPr lang="en-US" sz="3600" dirty="0"/>
              <a:t>Guide OACD actions in legislative and regulatory forums </a:t>
            </a:r>
          </a:p>
          <a:p>
            <a:pPr marL="571500" lvl="0" indent="-571500">
              <a:buFont typeface="Arial" panose="020B0604020202020204" pitchFamily="34" charset="0"/>
              <a:buChar char="•"/>
            </a:pPr>
            <a:r>
              <a:rPr lang="en-US" sz="3600" dirty="0"/>
              <a:t>Allow OACD to act quickly and with confidence</a:t>
            </a:r>
          </a:p>
        </p:txBody>
      </p:sp>
    </p:spTree>
    <p:extLst>
      <p:ext uri="{BB962C8B-B14F-4D97-AF65-F5344CB8AC3E}">
        <p14:creationId xmlns:p14="http://schemas.microsoft.com/office/powerpoint/2010/main" val="9224470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4C4BC4-1D8F-E94F-A21F-C95F4E35B19F}"/>
              </a:ext>
            </a:extLst>
          </p:cNvPr>
          <p:cNvSpPr>
            <a:spLocks noGrp="1"/>
          </p:cNvSpPr>
          <p:nvPr>
            <p:ph type="title"/>
          </p:nvPr>
        </p:nvSpPr>
        <p:spPr>
          <a:xfrm>
            <a:off x="438150" y="593726"/>
            <a:ext cx="10515600" cy="825046"/>
          </a:xfrm>
        </p:spPr>
        <p:txBody>
          <a:bodyPr>
            <a:normAutofit/>
          </a:bodyPr>
          <a:lstStyle/>
          <a:p>
            <a:pPr algn="ctr"/>
            <a:r>
              <a:rPr lang="en-US" sz="5000" dirty="0">
                <a:solidFill>
                  <a:schemeClr val="accent1"/>
                </a:solidFill>
                <a:latin typeface="Franklin Gothic Medium" panose="020B0603020102020204" pitchFamily="34" charset="0"/>
                <a:cs typeface="Arial" panose="020B0604020202020204" pitchFamily="34" charset="0"/>
              </a:rPr>
              <a:t>Background </a:t>
            </a:r>
          </a:p>
        </p:txBody>
      </p:sp>
      <p:pic>
        <p:nvPicPr>
          <p:cNvPr id="5" name="Content Placeholder 4" descr="A picture containing umbrella, rain&#10;&#10;Description automatically generated">
            <a:extLst>
              <a:ext uri="{FF2B5EF4-FFF2-40B4-BE49-F238E27FC236}">
                <a16:creationId xmlns:a16="http://schemas.microsoft.com/office/drawing/2014/main" id="{57A0EF41-68C6-C147-833D-26F7303DD134}"/>
              </a:ext>
            </a:extLst>
          </p:cNvPr>
          <p:cNvPicPr>
            <a:picLocks noGrp="1" noChangeAspect="1"/>
          </p:cNvPicPr>
          <p:nvPr>
            <p:ph idx="1"/>
          </p:nvPr>
        </p:nvPicPr>
        <p:blipFill>
          <a:blip r:embed="rId2"/>
          <a:stretch>
            <a:fillRect/>
          </a:stretch>
        </p:blipFill>
        <p:spPr>
          <a:xfrm>
            <a:off x="10695583" y="5397889"/>
            <a:ext cx="1249677" cy="1202256"/>
          </a:xfrm>
        </p:spPr>
      </p:pic>
      <p:sp>
        <p:nvSpPr>
          <p:cNvPr id="6" name="TextBox 5">
            <a:extLst>
              <a:ext uri="{FF2B5EF4-FFF2-40B4-BE49-F238E27FC236}">
                <a16:creationId xmlns:a16="http://schemas.microsoft.com/office/drawing/2014/main" id="{B4CDF57B-2F12-E248-B3D5-81E79D3F5AF5}"/>
              </a:ext>
            </a:extLst>
          </p:cNvPr>
          <p:cNvSpPr txBox="1"/>
          <p:nvPr/>
        </p:nvSpPr>
        <p:spPr>
          <a:xfrm>
            <a:off x="1923143" y="1648624"/>
            <a:ext cx="8345714" cy="3970318"/>
          </a:xfrm>
          <a:prstGeom prst="rect">
            <a:avLst/>
          </a:prstGeom>
          <a:noFill/>
        </p:spPr>
        <p:txBody>
          <a:bodyPr wrap="square" rtlCol="0">
            <a:spAutoFit/>
          </a:bodyPr>
          <a:lstStyle/>
          <a:p>
            <a:pPr marL="571500" indent="-571500">
              <a:buFont typeface="Arial" panose="020B0604020202020204" pitchFamily="34" charset="0"/>
              <a:buChar char="•"/>
            </a:pPr>
            <a:r>
              <a:rPr lang="en-US" sz="3600" dirty="0"/>
              <a:t>2012 OACD policy document and similar documents from other natural resource organizations (e.g. NACD) reviewed.</a:t>
            </a:r>
          </a:p>
          <a:p>
            <a:pPr marL="571500" indent="-571500">
              <a:buFont typeface="Arial" panose="020B0604020202020204" pitchFamily="34" charset="0"/>
              <a:buChar char="•"/>
            </a:pPr>
            <a:r>
              <a:rPr lang="en-US" sz="3600" dirty="0"/>
              <a:t>Draft position statements prepared and reviewed at the November 2019 annual meeting. </a:t>
            </a:r>
          </a:p>
          <a:p>
            <a:pPr marL="571500" indent="-571500">
              <a:buFont typeface="Arial" panose="020B0604020202020204" pitchFamily="34" charset="0"/>
              <a:buChar char="•"/>
            </a:pPr>
            <a:r>
              <a:rPr lang="en-US" sz="3600" dirty="0"/>
              <a:t>Board approved January 30, 2020 </a:t>
            </a:r>
          </a:p>
        </p:txBody>
      </p:sp>
    </p:spTree>
    <p:extLst>
      <p:ext uri="{BB962C8B-B14F-4D97-AF65-F5344CB8AC3E}">
        <p14:creationId xmlns:p14="http://schemas.microsoft.com/office/powerpoint/2010/main" val="34614584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DE94269-8349-AC44-9C88-671DB34602CC}"/>
              </a:ext>
            </a:extLst>
          </p:cNvPr>
          <p:cNvSpPr/>
          <p:nvPr/>
        </p:nvSpPr>
        <p:spPr>
          <a:xfrm>
            <a:off x="336331" y="1364179"/>
            <a:ext cx="11608929" cy="5128696"/>
          </a:xfrm>
          <a:prstGeom prst="rect">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71500" indent="-571500">
              <a:buFont typeface="Arial" panose="020B0604020202020204" pitchFamily="34" charset="0"/>
              <a:buChar char="•"/>
            </a:pPr>
            <a:r>
              <a:rPr lang="en-US" sz="3600" dirty="0"/>
              <a:t>Title</a:t>
            </a:r>
          </a:p>
          <a:p>
            <a:pPr marL="571500" indent="-571500">
              <a:buFont typeface="Arial" panose="020B0604020202020204" pitchFamily="34" charset="0"/>
              <a:buChar char="•"/>
            </a:pPr>
            <a:r>
              <a:rPr lang="en-US" sz="3600" dirty="0"/>
              <a:t>Concise Statement  of the Position</a:t>
            </a:r>
          </a:p>
          <a:p>
            <a:pPr marL="571500" indent="-571500">
              <a:buFont typeface="Arial" panose="020B0604020202020204" pitchFamily="34" charset="0"/>
              <a:buChar char="•"/>
            </a:pPr>
            <a:r>
              <a:rPr lang="en-US" sz="3600" dirty="0"/>
              <a:t>Additional Explanation</a:t>
            </a:r>
          </a:p>
          <a:p>
            <a:pPr marL="342900" indent="-342900" algn="ctr">
              <a:buAutoNum type="arabicPeriod"/>
            </a:pPr>
            <a:endParaRPr lang="en-US" sz="3600" dirty="0"/>
          </a:p>
          <a:p>
            <a:r>
              <a:rPr lang="en-US" sz="4000" i="1" dirty="0"/>
              <a:t>Must be kept at a high level to provide flexibility, have enough information to cover common issues, and brief enough and to make the document easy to use. Minimize use of specific best management practices.</a:t>
            </a:r>
          </a:p>
        </p:txBody>
      </p:sp>
      <p:pic>
        <p:nvPicPr>
          <p:cNvPr id="6" name="Content Placeholder 4" descr="A picture containing umbrella, rain&#10;&#10;Description automatically generated">
            <a:extLst>
              <a:ext uri="{FF2B5EF4-FFF2-40B4-BE49-F238E27FC236}">
                <a16:creationId xmlns:a16="http://schemas.microsoft.com/office/drawing/2014/main" id="{1CA9C145-E863-4B42-A294-45DE23F1D1B7}"/>
              </a:ext>
            </a:extLst>
          </p:cNvPr>
          <p:cNvPicPr>
            <a:picLocks noChangeAspect="1"/>
          </p:cNvPicPr>
          <p:nvPr/>
        </p:nvPicPr>
        <p:blipFill>
          <a:blip r:embed="rId3"/>
          <a:stretch>
            <a:fillRect/>
          </a:stretch>
        </p:blipFill>
        <p:spPr>
          <a:xfrm>
            <a:off x="10695583" y="5397889"/>
            <a:ext cx="1249677" cy="1202256"/>
          </a:xfrm>
          <a:prstGeom prst="rect">
            <a:avLst/>
          </a:prstGeom>
        </p:spPr>
      </p:pic>
      <p:sp>
        <p:nvSpPr>
          <p:cNvPr id="4" name="Title 3">
            <a:extLst>
              <a:ext uri="{FF2B5EF4-FFF2-40B4-BE49-F238E27FC236}">
                <a16:creationId xmlns:a16="http://schemas.microsoft.com/office/drawing/2014/main" id="{C8992BAB-D10E-1B41-8D7F-30F5B40645AE}"/>
              </a:ext>
            </a:extLst>
          </p:cNvPr>
          <p:cNvSpPr>
            <a:spLocks noGrp="1"/>
          </p:cNvSpPr>
          <p:nvPr>
            <p:ph type="title"/>
          </p:nvPr>
        </p:nvSpPr>
        <p:spPr/>
        <p:txBody>
          <a:bodyPr/>
          <a:lstStyle/>
          <a:p>
            <a:r>
              <a:rPr lang="en-US" dirty="0"/>
              <a:t>Position Statement Format</a:t>
            </a:r>
          </a:p>
        </p:txBody>
      </p:sp>
    </p:spTree>
    <p:extLst>
      <p:ext uri="{BB962C8B-B14F-4D97-AF65-F5344CB8AC3E}">
        <p14:creationId xmlns:p14="http://schemas.microsoft.com/office/powerpoint/2010/main" val="445861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4C4BC4-1D8F-E94F-A21F-C95F4E35B19F}"/>
              </a:ext>
            </a:extLst>
          </p:cNvPr>
          <p:cNvSpPr>
            <a:spLocks noGrp="1"/>
          </p:cNvSpPr>
          <p:nvPr>
            <p:ph type="title"/>
          </p:nvPr>
        </p:nvSpPr>
        <p:spPr>
          <a:xfrm>
            <a:off x="438150" y="593726"/>
            <a:ext cx="10515600" cy="825046"/>
          </a:xfrm>
        </p:spPr>
        <p:txBody>
          <a:bodyPr>
            <a:normAutofit fontScale="90000"/>
          </a:bodyPr>
          <a:lstStyle/>
          <a:p>
            <a:pPr algn="ctr"/>
            <a:r>
              <a:rPr lang="en-US" sz="5000" dirty="0">
                <a:solidFill>
                  <a:schemeClr val="accent1"/>
                </a:solidFill>
                <a:latin typeface="Franklin Gothic Medium" panose="020B0603020102020204" pitchFamily="34" charset="0"/>
                <a:cs typeface="Arial" panose="020B0604020202020204" pitchFamily="34" charset="0"/>
              </a:rPr>
              <a:t>General Approach to Natural Resource Conservation </a:t>
            </a:r>
          </a:p>
        </p:txBody>
      </p:sp>
      <p:pic>
        <p:nvPicPr>
          <p:cNvPr id="5" name="Content Placeholder 4" descr="A picture containing umbrella, rain&#10;&#10;Description automatically generated">
            <a:extLst>
              <a:ext uri="{FF2B5EF4-FFF2-40B4-BE49-F238E27FC236}">
                <a16:creationId xmlns:a16="http://schemas.microsoft.com/office/drawing/2014/main" id="{57A0EF41-68C6-C147-833D-26F7303DD134}"/>
              </a:ext>
            </a:extLst>
          </p:cNvPr>
          <p:cNvPicPr>
            <a:picLocks noGrp="1" noChangeAspect="1"/>
          </p:cNvPicPr>
          <p:nvPr>
            <p:ph idx="1"/>
          </p:nvPr>
        </p:nvPicPr>
        <p:blipFill>
          <a:blip r:embed="rId2"/>
          <a:stretch>
            <a:fillRect/>
          </a:stretch>
        </p:blipFill>
        <p:spPr>
          <a:xfrm>
            <a:off x="10695583" y="5397889"/>
            <a:ext cx="1249677" cy="1202256"/>
          </a:xfrm>
        </p:spPr>
      </p:pic>
      <p:sp>
        <p:nvSpPr>
          <p:cNvPr id="6" name="TextBox 5">
            <a:extLst>
              <a:ext uri="{FF2B5EF4-FFF2-40B4-BE49-F238E27FC236}">
                <a16:creationId xmlns:a16="http://schemas.microsoft.com/office/drawing/2014/main" id="{B4CDF57B-2F12-E248-B3D5-81E79D3F5AF5}"/>
              </a:ext>
            </a:extLst>
          </p:cNvPr>
          <p:cNvSpPr txBox="1"/>
          <p:nvPr/>
        </p:nvSpPr>
        <p:spPr>
          <a:xfrm>
            <a:off x="1923143" y="1648624"/>
            <a:ext cx="8345714" cy="4524315"/>
          </a:xfrm>
          <a:prstGeom prst="rect">
            <a:avLst/>
          </a:prstGeom>
          <a:noFill/>
        </p:spPr>
        <p:txBody>
          <a:bodyPr wrap="square" rtlCol="0">
            <a:spAutoFit/>
          </a:bodyPr>
          <a:lstStyle/>
          <a:p>
            <a:r>
              <a:rPr lang="en-US" b="1" dirty="0"/>
              <a:t>Balanced Approach to Natural Resources Management and Use</a:t>
            </a:r>
            <a:endParaRPr lang="en-US" dirty="0"/>
          </a:p>
          <a:p>
            <a:r>
              <a:rPr lang="en-US" i="1" dirty="0"/>
              <a:t>OACD supports a balance between conservation of natural resources and using natural resources responsibly.  </a:t>
            </a:r>
          </a:p>
          <a:p>
            <a:endParaRPr lang="en-US" i="1" dirty="0"/>
          </a:p>
          <a:p>
            <a:r>
              <a:rPr lang="en-US" b="1" dirty="0"/>
              <a:t>Voluntary Conservation</a:t>
            </a:r>
            <a:endParaRPr lang="en-US" dirty="0"/>
          </a:p>
          <a:p>
            <a:r>
              <a:rPr lang="en-US" i="1" dirty="0"/>
              <a:t>OACD supports the use of voluntary conservation as an approach to conserving natural resources. </a:t>
            </a:r>
          </a:p>
          <a:p>
            <a:r>
              <a:rPr lang="en-US" i="1" dirty="0"/>
              <a:t>  </a:t>
            </a:r>
            <a:endParaRPr lang="en-US" dirty="0"/>
          </a:p>
          <a:p>
            <a:r>
              <a:rPr lang="en-US" b="1" dirty="0"/>
              <a:t>Locally Led Conservation</a:t>
            </a:r>
            <a:endParaRPr lang="en-US" dirty="0"/>
          </a:p>
          <a:p>
            <a:r>
              <a:rPr lang="en-US" i="1" dirty="0"/>
              <a:t>OACD supports the use of locally led conservation as an approach to conserving natural resources.   </a:t>
            </a:r>
            <a:endParaRPr lang="en-US" dirty="0"/>
          </a:p>
          <a:p>
            <a:endParaRPr lang="en-US" i="1" dirty="0"/>
          </a:p>
          <a:p>
            <a:r>
              <a:rPr lang="en-US" b="1" dirty="0"/>
              <a:t>Sustainable Management Practices</a:t>
            </a:r>
            <a:endParaRPr lang="en-US" dirty="0"/>
          </a:p>
          <a:p>
            <a:r>
              <a:rPr lang="en-US" i="1" dirty="0"/>
              <a:t>OACD supports the use of sustainable resource management practices.</a:t>
            </a:r>
            <a:endParaRPr lang="en-US" dirty="0"/>
          </a:p>
          <a:p>
            <a:endParaRPr lang="en-US" i="1" dirty="0"/>
          </a:p>
          <a:p>
            <a:endParaRPr lang="en-US" dirty="0"/>
          </a:p>
        </p:txBody>
      </p:sp>
    </p:spTree>
    <p:extLst>
      <p:ext uri="{BB962C8B-B14F-4D97-AF65-F5344CB8AC3E}">
        <p14:creationId xmlns:p14="http://schemas.microsoft.com/office/powerpoint/2010/main" val="18820128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4C4BC4-1D8F-E94F-A21F-C95F4E35B19F}"/>
              </a:ext>
            </a:extLst>
          </p:cNvPr>
          <p:cNvSpPr>
            <a:spLocks noGrp="1"/>
          </p:cNvSpPr>
          <p:nvPr>
            <p:ph type="title"/>
          </p:nvPr>
        </p:nvSpPr>
        <p:spPr>
          <a:xfrm>
            <a:off x="438150" y="593726"/>
            <a:ext cx="10515600" cy="825046"/>
          </a:xfrm>
        </p:spPr>
        <p:txBody>
          <a:bodyPr>
            <a:normAutofit fontScale="90000"/>
          </a:bodyPr>
          <a:lstStyle/>
          <a:p>
            <a:pPr algn="ctr"/>
            <a:r>
              <a:rPr lang="en-US" sz="5000" dirty="0">
                <a:solidFill>
                  <a:schemeClr val="accent1"/>
                </a:solidFill>
                <a:latin typeface="Franklin Gothic Medium" panose="020B0603020102020204" pitchFamily="34" charset="0"/>
                <a:cs typeface="Arial" panose="020B0604020202020204" pitchFamily="34" charset="0"/>
              </a:rPr>
              <a:t>General Approach to Natural Resource Conservation </a:t>
            </a:r>
          </a:p>
        </p:txBody>
      </p:sp>
      <p:pic>
        <p:nvPicPr>
          <p:cNvPr id="5" name="Content Placeholder 4" descr="A picture containing umbrella, rain&#10;&#10;Description automatically generated">
            <a:extLst>
              <a:ext uri="{FF2B5EF4-FFF2-40B4-BE49-F238E27FC236}">
                <a16:creationId xmlns:a16="http://schemas.microsoft.com/office/drawing/2014/main" id="{57A0EF41-68C6-C147-833D-26F7303DD134}"/>
              </a:ext>
            </a:extLst>
          </p:cNvPr>
          <p:cNvPicPr>
            <a:picLocks noGrp="1" noChangeAspect="1"/>
          </p:cNvPicPr>
          <p:nvPr>
            <p:ph idx="1"/>
          </p:nvPr>
        </p:nvPicPr>
        <p:blipFill>
          <a:blip r:embed="rId2"/>
          <a:stretch>
            <a:fillRect/>
          </a:stretch>
        </p:blipFill>
        <p:spPr>
          <a:xfrm>
            <a:off x="10695583" y="5397889"/>
            <a:ext cx="1249677" cy="1202256"/>
          </a:xfrm>
        </p:spPr>
      </p:pic>
      <p:sp>
        <p:nvSpPr>
          <p:cNvPr id="6" name="TextBox 5">
            <a:extLst>
              <a:ext uri="{FF2B5EF4-FFF2-40B4-BE49-F238E27FC236}">
                <a16:creationId xmlns:a16="http://schemas.microsoft.com/office/drawing/2014/main" id="{B4CDF57B-2F12-E248-B3D5-81E79D3F5AF5}"/>
              </a:ext>
            </a:extLst>
          </p:cNvPr>
          <p:cNvSpPr txBox="1"/>
          <p:nvPr/>
        </p:nvSpPr>
        <p:spPr>
          <a:xfrm>
            <a:off x="1923143" y="1798831"/>
            <a:ext cx="8345714" cy="4801314"/>
          </a:xfrm>
          <a:prstGeom prst="rect">
            <a:avLst/>
          </a:prstGeom>
          <a:noFill/>
        </p:spPr>
        <p:txBody>
          <a:bodyPr wrap="square" rtlCol="0">
            <a:spAutoFit/>
          </a:bodyPr>
          <a:lstStyle/>
          <a:p>
            <a:r>
              <a:rPr lang="en-US" b="1" dirty="0"/>
              <a:t>Partnering and Coordinated Resource Planning</a:t>
            </a:r>
            <a:endParaRPr lang="en-US" dirty="0"/>
          </a:p>
          <a:p>
            <a:r>
              <a:rPr lang="en-US" dirty="0"/>
              <a:t> </a:t>
            </a:r>
            <a:r>
              <a:rPr lang="en-US" i="1" dirty="0"/>
              <a:t>OACD supports partnerships and coordinated resource planning where multiple agencies and organizations can work together in a multidisciplinary approach for the benefit of the natural resources.</a:t>
            </a:r>
          </a:p>
          <a:p>
            <a:endParaRPr lang="en-US" i="1" dirty="0"/>
          </a:p>
          <a:p>
            <a:r>
              <a:rPr lang="en-US" b="1" dirty="0"/>
              <a:t>Key Partners</a:t>
            </a:r>
            <a:endParaRPr lang="en-US" dirty="0"/>
          </a:p>
          <a:p>
            <a:r>
              <a:rPr lang="en-US" i="1" dirty="0"/>
              <a:t>OACD supports key partners in efforts that complement the work of SWCDs.</a:t>
            </a:r>
          </a:p>
          <a:p>
            <a:endParaRPr lang="en-US" i="1" dirty="0"/>
          </a:p>
          <a:p>
            <a:r>
              <a:rPr lang="en-US" b="1" dirty="0"/>
              <a:t>Urban and Rural Conservation</a:t>
            </a:r>
            <a:endParaRPr lang="en-US" dirty="0"/>
          </a:p>
          <a:p>
            <a:r>
              <a:rPr lang="en-US" i="1" dirty="0"/>
              <a:t>OACD supports both urban and rural conservation efforts. </a:t>
            </a:r>
          </a:p>
          <a:p>
            <a:endParaRPr lang="en-US" i="1" dirty="0"/>
          </a:p>
          <a:p>
            <a:r>
              <a:rPr lang="en-US" b="1" dirty="0"/>
              <a:t>Conservation on Public and Private Lands</a:t>
            </a:r>
            <a:endParaRPr lang="en-US" dirty="0"/>
          </a:p>
          <a:p>
            <a:r>
              <a:rPr lang="en-US" i="1" dirty="0"/>
              <a:t>OACD supports conservation on both public and private lands. </a:t>
            </a:r>
            <a:endParaRPr lang="en-US" dirty="0"/>
          </a:p>
          <a:p>
            <a:endParaRPr lang="en-US" dirty="0"/>
          </a:p>
          <a:p>
            <a:endParaRPr lang="en-US" dirty="0"/>
          </a:p>
          <a:p>
            <a:endParaRPr lang="en-US" i="1" dirty="0"/>
          </a:p>
          <a:p>
            <a:endParaRPr lang="en-US" dirty="0"/>
          </a:p>
        </p:txBody>
      </p:sp>
    </p:spTree>
    <p:extLst>
      <p:ext uri="{BB962C8B-B14F-4D97-AF65-F5344CB8AC3E}">
        <p14:creationId xmlns:p14="http://schemas.microsoft.com/office/powerpoint/2010/main" val="14193650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4C4BC4-1D8F-E94F-A21F-C95F4E35B19F}"/>
              </a:ext>
            </a:extLst>
          </p:cNvPr>
          <p:cNvSpPr>
            <a:spLocks noGrp="1"/>
          </p:cNvSpPr>
          <p:nvPr>
            <p:ph type="title"/>
          </p:nvPr>
        </p:nvSpPr>
        <p:spPr>
          <a:xfrm>
            <a:off x="438150" y="593726"/>
            <a:ext cx="10515600" cy="825046"/>
          </a:xfrm>
        </p:spPr>
        <p:txBody>
          <a:bodyPr>
            <a:normAutofit fontScale="90000"/>
          </a:bodyPr>
          <a:lstStyle/>
          <a:p>
            <a:pPr algn="ctr"/>
            <a:r>
              <a:rPr lang="en-US" sz="5000" dirty="0">
                <a:solidFill>
                  <a:schemeClr val="accent1"/>
                </a:solidFill>
                <a:latin typeface="Franklin Gothic Medium" panose="020B0603020102020204" pitchFamily="34" charset="0"/>
                <a:cs typeface="Arial" panose="020B0604020202020204" pitchFamily="34" charset="0"/>
              </a:rPr>
              <a:t>General Approach to Natural Resource Conservation </a:t>
            </a:r>
          </a:p>
        </p:txBody>
      </p:sp>
      <p:pic>
        <p:nvPicPr>
          <p:cNvPr id="5" name="Content Placeholder 4" descr="A picture containing umbrella, rain&#10;&#10;Description automatically generated">
            <a:extLst>
              <a:ext uri="{FF2B5EF4-FFF2-40B4-BE49-F238E27FC236}">
                <a16:creationId xmlns:a16="http://schemas.microsoft.com/office/drawing/2014/main" id="{57A0EF41-68C6-C147-833D-26F7303DD134}"/>
              </a:ext>
            </a:extLst>
          </p:cNvPr>
          <p:cNvPicPr>
            <a:picLocks noGrp="1" noChangeAspect="1"/>
          </p:cNvPicPr>
          <p:nvPr>
            <p:ph idx="1"/>
          </p:nvPr>
        </p:nvPicPr>
        <p:blipFill>
          <a:blip r:embed="rId2"/>
          <a:stretch>
            <a:fillRect/>
          </a:stretch>
        </p:blipFill>
        <p:spPr>
          <a:xfrm>
            <a:off x="10695583" y="5397889"/>
            <a:ext cx="1249677" cy="1202256"/>
          </a:xfrm>
        </p:spPr>
      </p:pic>
      <p:sp>
        <p:nvSpPr>
          <p:cNvPr id="6" name="TextBox 5">
            <a:extLst>
              <a:ext uri="{FF2B5EF4-FFF2-40B4-BE49-F238E27FC236}">
                <a16:creationId xmlns:a16="http://schemas.microsoft.com/office/drawing/2014/main" id="{B4CDF57B-2F12-E248-B3D5-81E79D3F5AF5}"/>
              </a:ext>
            </a:extLst>
          </p:cNvPr>
          <p:cNvSpPr txBox="1"/>
          <p:nvPr/>
        </p:nvSpPr>
        <p:spPr>
          <a:xfrm>
            <a:off x="1923143" y="1798831"/>
            <a:ext cx="8345714" cy="4247317"/>
          </a:xfrm>
          <a:prstGeom prst="rect">
            <a:avLst/>
          </a:prstGeom>
          <a:noFill/>
        </p:spPr>
        <p:txBody>
          <a:bodyPr wrap="square" rtlCol="0">
            <a:spAutoFit/>
          </a:bodyPr>
          <a:lstStyle/>
          <a:p>
            <a:r>
              <a:rPr lang="en-US" b="1" dirty="0"/>
              <a:t>Conservation Education </a:t>
            </a:r>
          </a:p>
          <a:p>
            <a:r>
              <a:rPr lang="en-US" i="1" dirty="0"/>
              <a:t>OACD supports education and information programs that promote conservation of natural resources. </a:t>
            </a:r>
          </a:p>
          <a:p>
            <a:endParaRPr lang="en-US" b="1" i="1" dirty="0"/>
          </a:p>
          <a:p>
            <a:r>
              <a:rPr lang="en-US" dirty="0"/>
              <a:t>Discussion: The effectiveness of conservation efforts is dependent on an educated public. SWCDs and their partners should regularly conduct conservation tours, field days, forums and programs that expand the public understanding of conservation.  Examples of important topics include pollution prevention, water, soils, climate, agriculture, forestry, ecology, and best management practices.</a:t>
            </a:r>
            <a:endParaRPr lang="en-US" b="1" dirty="0"/>
          </a:p>
          <a:p>
            <a:endParaRPr lang="en-US" b="1" i="1" dirty="0"/>
          </a:p>
          <a:p>
            <a:r>
              <a:rPr lang="en-US" dirty="0">
                <a:solidFill>
                  <a:srgbClr val="FF0000"/>
                </a:solidFill>
              </a:rPr>
              <a:t>The discussion could be improved with language which more explicitly calls for education based on sound science and not special interests.</a:t>
            </a:r>
          </a:p>
          <a:p>
            <a:endParaRPr lang="en-US" b="1" i="1" dirty="0"/>
          </a:p>
          <a:p>
            <a:endParaRPr lang="en-US" dirty="0"/>
          </a:p>
          <a:p>
            <a:endParaRPr lang="en-US" b="1" dirty="0"/>
          </a:p>
        </p:txBody>
      </p:sp>
    </p:spTree>
    <p:extLst>
      <p:ext uri="{BB962C8B-B14F-4D97-AF65-F5344CB8AC3E}">
        <p14:creationId xmlns:p14="http://schemas.microsoft.com/office/powerpoint/2010/main" val="11201618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4C4BC4-1D8F-E94F-A21F-C95F4E35B19F}"/>
              </a:ext>
            </a:extLst>
          </p:cNvPr>
          <p:cNvSpPr>
            <a:spLocks noGrp="1"/>
          </p:cNvSpPr>
          <p:nvPr>
            <p:ph type="title"/>
          </p:nvPr>
        </p:nvSpPr>
        <p:spPr>
          <a:xfrm>
            <a:off x="438150" y="593726"/>
            <a:ext cx="10515600" cy="825046"/>
          </a:xfrm>
        </p:spPr>
        <p:txBody>
          <a:bodyPr>
            <a:normAutofit fontScale="90000"/>
          </a:bodyPr>
          <a:lstStyle/>
          <a:p>
            <a:pPr algn="ctr"/>
            <a:r>
              <a:rPr lang="en-US" sz="5000" dirty="0">
                <a:solidFill>
                  <a:schemeClr val="accent1"/>
                </a:solidFill>
                <a:latin typeface="Franklin Gothic Medium" panose="020B0603020102020204" pitchFamily="34" charset="0"/>
                <a:cs typeface="Arial" panose="020B0604020202020204" pitchFamily="34" charset="0"/>
              </a:rPr>
              <a:t>General Approach to Natural Resource Conservation </a:t>
            </a:r>
          </a:p>
        </p:txBody>
      </p:sp>
      <p:pic>
        <p:nvPicPr>
          <p:cNvPr id="5" name="Content Placeholder 4" descr="A picture containing umbrella, rain&#10;&#10;Description automatically generated">
            <a:extLst>
              <a:ext uri="{FF2B5EF4-FFF2-40B4-BE49-F238E27FC236}">
                <a16:creationId xmlns:a16="http://schemas.microsoft.com/office/drawing/2014/main" id="{57A0EF41-68C6-C147-833D-26F7303DD134}"/>
              </a:ext>
            </a:extLst>
          </p:cNvPr>
          <p:cNvPicPr>
            <a:picLocks noGrp="1" noChangeAspect="1"/>
          </p:cNvPicPr>
          <p:nvPr>
            <p:ph idx="1"/>
          </p:nvPr>
        </p:nvPicPr>
        <p:blipFill>
          <a:blip r:embed="rId2"/>
          <a:stretch>
            <a:fillRect/>
          </a:stretch>
        </p:blipFill>
        <p:spPr>
          <a:xfrm>
            <a:off x="10695583" y="5397889"/>
            <a:ext cx="1249677" cy="1202256"/>
          </a:xfrm>
        </p:spPr>
      </p:pic>
      <p:sp>
        <p:nvSpPr>
          <p:cNvPr id="6" name="TextBox 5">
            <a:extLst>
              <a:ext uri="{FF2B5EF4-FFF2-40B4-BE49-F238E27FC236}">
                <a16:creationId xmlns:a16="http://schemas.microsoft.com/office/drawing/2014/main" id="{B4CDF57B-2F12-E248-B3D5-81E79D3F5AF5}"/>
              </a:ext>
            </a:extLst>
          </p:cNvPr>
          <p:cNvSpPr txBox="1"/>
          <p:nvPr/>
        </p:nvSpPr>
        <p:spPr>
          <a:xfrm>
            <a:off x="1923143" y="1798831"/>
            <a:ext cx="8345714" cy="2862322"/>
          </a:xfrm>
          <a:prstGeom prst="rect">
            <a:avLst/>
          </a:prstGeom>
          <a:noFill/>
        </p:spPr>
        <p:txBody>
          <a:bodyPr wrap="square" rtlCol="0">
            <a:spAutoFit/>
          </a:bodyPr>
          <a:lstStyle/>
          <a:p>
            <a:endParaRPr lang="en-US" b="1" i="1" dirty="0"/>
          </a:p>
          <a:p>
            <a:r>
              <a:rPr lang="en-US" b="1" dirty="0"/>
              <a:t>Conservation Planning</a:t>
            </a:r>
            <a:endParaRPr lang="en-US" dirty="0"/>
          </a:p>
          <a:p>
            <a:r>
              <a:rPr lang="en-US" i="1" dirty="0"/>
              <a:t>OACD supports conservation planning</a:t>
            </a:r>
            <a:r>
              <a:rPr lang="en-US" dirty="0"/>
              <a:t> to set a foundation for a conservation practice to move forward.</a:t>
            </a:r>
          </a:p>
          <a:p>
            <a:endParaRPr lang="en-US" dirty="0"/>
          </a:p>
          <a:p>
            <a:r>
              <a:rPr lang="en-US" b="1" dirty="0"/>
              <a:t>Locally Produced Food and Products</a:t>
            </a:r>
            <a:endParaRPr lang="en-US" dirty="0"/>
          </a:p>
          <a:p>
            <a:r>
              <a:rPr lang="en-US" i="1" dirty="0"/>
              <a:t>OACD supports the use of locally grown food and other products derived from renewable resources.  </a:t>
            </a:r>
            <a:endParaRPr lang="en-US" dirty="0"/>
          </a:p>
          <a:p>
            <a:endParaRPr lang="en-US" dirty="0"/>
          </a:p>
          <a:p>
            <a:endParaRPr lang="en-US" b="1" dirty="0"/>
          </a:p>
        </p:txBody>
      </p:sp>
    </p:spTree>
    <p:extLst>
      <p:ext uri="{BB962C8B-B14F-4D97-AF65-F5344CB8AC3E}">
        <p14:creationId xmlns:p14="http://schemas.microsoft.com/office/powerpoint/2010/main" val="1165308341"/>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44546A"/>
      </a:dk2>
      <a:lt2>
        <a:srgbClr val="E7E6E6"/>
      </a:lt2>
      <a:accent1>
        <a:srgbClr val="59ADD8"/>
      </a:accent1>
      <a:accent2>
        <a:srgbClr val="037947"/>
      </a:accent2>
      <a:accent3>
        <a:srgbClr val="2F1515"/>
      </a:accent3>
      <a:accent4>
        <a:srgbClr val="086687"/>
      </a:accent4>
      <a:accent5>
        <a:srgbClr val="4CB762"/>
      </a:accent5>
      <a:accent6>
        <a:srgbClr val="B99356"/>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7941</TotalTime>
  <Words>1622</Words>
  <Application>Microsoft Macintosh PowerPoint</Application>
  <PresentationFormat>Widescreen</PresentationFormat>
  <Paragraphs>192</Paragraphs>
  <Slides>24</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Calibri</vt:lpstr>
      <vt:lpstr>Calibri Light</vt:lpstr>
      <vt:lpstr>Franklin Gothic Book</vt:lpstr>
      <vt:lpstr>Franklin Gothic Medium</vt:lpstr>
      <vt:lpstr>Office Theme</vt:lpstr>
      <vt:lpstr> OACD Position Statement  Review  November 10, 2021 </vt:lpstr>
      <vt:lpstr>Today’s Objectives</vt:lpstr>
      <vt:lpstr>Purpose of Position Statements </vt:lpstr>
      <vt:lpstr>Background </vt:lpstr>
      <vt:lpstr>Position Statement Format</vt:lpstr>
      <vt:lpstr>General Approach to Natural Resource Conservation </vt:lpstr>
      <vt:lpstr>General Approach to Natural Resource Conservation </vt:lpstr>
      <vt:lpstr>General Approach to Natural Resource Conservation </vt:lpstr>
      <vt:lpstr>General Approach to Natural Resource Conservation </vt:lpstr>
      <vt:lpstr>Funding </vt:lpstr>
      <vt:lpstr>Funding </vt:lpstr>
      <vt:lpstr>Water Resources </vt:lpstr>
      <vt:lpstr>Water Resources </vt:lpstr>
      <vt:lpstr>Water Resources </vt:lpstr>
      <vt:lpstr>Water Resources </vt:lpstr>
      <vt:lpstr>Agriculture </vt:lpstr>
      <vt:lpstr>Forestry </vt:lpstr>
      <vt:lpstr>Science and Environmental Information </vt:lpstr>
      <vt:lpstr>Climate and Energy </vt:lpstr>
      <vt:lpstr>Land Use </vt:lpstr>
      <vt:lpstr>Weed and Pest Management </vt:lpstr>
      <vt:lpstr>Miscellaneous </vt:lpstr>
      <vt:lpstr>Next Steps </vt:lpstr>
      <vt:lpstr>Thank you – 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Mary Wang</dc:creator>
  <cp:lastModifiedBy>Microsoft Office User</cp:lastModifiedBy>
  <cp:revision>97</cp:revision>
  <dcterms:created xsi:type="dcterms:W3CDTF">2020-06-26T22:03:46Z</dcterms:created>
  <dcterms:modified xsi:type="dcterms:W3CDTF">2021-10-21T15:37:39Z</dcterms:modified>
</cp:coreProperties>
</file>