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0"/>
  </p:notesMasterIdLst>
  <p:sldIdLst>
    <p:sldId id="287" r:id="rId2"/>
    <p:sldId id="257" r:id="rId3"/>
    <p:sldId id="260" r:id="rId4"/>
    <p:sldId id="269" r:id="rId5"/>
    <p:sldId id="261" r:id="rId6"/>
    <p:sldId id="286" r:id="rId7"/>
    <p:sldId id="273" r:id="rId8"/>
    <p:sldId id="271" r:id="rId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E32FD-CB05-454C-A773-9D9495A03E17}" v="113" dt="2023-10-13T16:04:52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18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E06F-0D7E-4F10-A00B-EAD1716C0C02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46A9-47A8-468C-ABC3-5401CC8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5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46A9-47A8-468C-ABC3-5401CC8955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94691" y="3492698"/>
            <a:ext cx="7315200" cy="2700338"/>
          </a:xfrm>
        </p:spPr>
        <p:txBody>
          <a:bodyPr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46A9-47A8-468C-ABC3-5401CC895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e430f4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e430f4f0b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752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e430f4f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e430f4f0b_0_5:notes"/>
          <p:cNvSpPr txBox="1">
            <a:spLocks noGrp="1"/>
          </p:cNvSpPr>
          <p:nvPr>
            <p:ph type="body" idx="1"/>
          </p:nvPr>
        </p:nvSpPr>
        <p:spPr>
          <a:xfrm>
            <a:off x="914400" y="2900218"/>
            <a:ext cx="7315200" cy="4387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e430f4f0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e430f4f0b_0_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85100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46A9-47A8-468C-ABC3-5401CC8955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6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462982" cy="3451370"/>
          </a:xfrm>
        </p:spPr>
        <p:txBody>
          <a:bodyPr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46A9-47A8-468C-ABC3-5401CC8955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b6e66c9f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b6e66c9fc_2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6AB5CB9-8B2A-DB0E-5814-4490A1557A76}"/>
              </a:ext>
            </a:extLst>
          </p:cNvPr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C7ED2-331D-C218-49BE-AD8BC498C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68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5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4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subtitle)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0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3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n Circle)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/Tex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55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9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subtitle)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3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n Circle)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hoto/Tex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47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67892"/>
            <a:ext cx="9652000" cy="4182180"/>
          </a:xfrm>
        </p:spPr>
        <p:txBody>
          <a:bodyPr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subtitle)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95086" y="-1"/>
            <a:ext cx="11001828" cy="6858001"/>
          </a:xfrm>
          <a:custGeom>
            <a:avLst/>
            <a:gdLst>
              <a:gd name="connsiteX0" fmla="*/ 1167829 w 11001828"/>
              <a:gd name="connsiteY0" fmla="*/ 0 h 6858001"/>
              <a:gd name="connsiteX1" fmla="*/ 9833999 w 11001828"/>
              <a:gd name="connsiteY1" fmla="*/ 0 h 6858001"/>
              <a:gd name="connsiteX2" fmla="*/ 9908991 w 11001828"/>
              <a:gd name="connsiteY2" fmla="*/ 96959 h 6858001"/>
              <a:gd name="connsiteX3" fmla="*/ 11001828 w 11001828"/>
              <a:gd name="connsiteY3" fmla="*/ 3441034 h 6858001"/>
              <a:gd name="connsiteX4" fmla="*/ 9908991 w 11001828"/>
              <a:gd name="connsiteY4" fmla="*/ 6785109 h 6858001"/>
              <a:gd name="connsiteX5" fmla="*/ 9852614 w 11001828"/>
              <a:gd name="connsiteY5" fmla="*/ 6858001 h 6858001"/>
              <a:gd name="connsiteX6" fmla="*/ 1149214 w 11001828"/>
              <a:gd name="connsiteY6" fmla="*/ 6858001 h 6858001"/>
              <a:gd name="connsiteX7" fmla="*/ 1092837 w 11001828"/>
              <a:gd name="connsiteY7" fmla="*/ 6785109 h 6858001"/>
              <a:gd name="connsiteX8" fmla="*/ 0 w 11001828"/>
              <a:gd name="connsiteY8" fmla="*/ 3441034 h 6858001"/>
              <a:gd name="connsiteX9" fmla="*/ 1092837 w 11001828"/>
              <a:gd name="connsiteY9" fmla="*/ 96959 h 6858001"/>
              <a:gd name="connsiteX10" fmla="*/ 1167829 w 11001828"/>
              <a:gd name="connsiteY10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828" h="6858001">
                <a:moveTo>
                  <a:pt x="1167829" y="0"/>
                </a:moveTo>
                <a:lnTo>
                  <a:pt x="9833999" y="0"/>
                </a:lnTo>
                <a:lnTo>
                  <a:pt x="9908991" y="96959"/>
                </a:lnTo>
                <a:cubicBezTo>
                  <a:pt x="10595363" y="1029467"/>
                  <a:pt x="11001828" y="2187021"/>
                  <a:pt x="11001828" y="3441034"/>
                </a:cubicBezTo>
                <a:cubicBezTo>
                  <a:pt x="11001828" y="4695046"/>
                  <a:pt x="10595363" y="5852601"/>
                  <a:pt x="9908991" y="6785109"/>
                </a:cubicBezTo>
                <a:lnTo>
                  <a:pt x="9852614" y="6858001"/>
                </a:lnTo>
                <a:lnTo>
                  <a:pt x="1149214" y="6858001"/>
                </a:lnTo>
                <a:lnTo>
                  <a:pt x="1092837" y="6785109"/>
                </a:lnTo>
                <a:cubicBezTo>
                  <a:pt x="406465" y="5852601"/>
                  <a:pt x="0" y="4695046"/>
                  <a:pt x="0" y="3441034"/>
                </a:cubicBezTo>
                <a:cubicBezTo>
                  <a:pt x="0" y="2187021"/>
                  <a:pt x="406465" y="1029467"/>
                  <a:pt x="1092837" y="96959"/>
                </a:cubicBezTo>
                <a:lnTo>
                  <a:pt x="11678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07003"/>
            <a:ext cx="9652000" cy="2576060"/>
          </a:xfrm>
        </p:spPr>
        <p:txBody>
          <a:bodyPr anchor="b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70000" y="3405182"/>
            <a:ext cx="9652000" cy="142799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00" y="3221867"/>
            <a:ext cx="965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713297"/>
            <a:ext cx="8212774" cy="3522846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5801627"/>
            <a:ext cx="8212138" cy="49088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tabLst>
                <a:tab pos="7821613" algn="l"/>
              </a:tabLst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40447"/>
            <a:ext cx="786162" cy="570602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22922" y="972152"/>
            <a:ext cx="71083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41146" y="5698156"/>
            <a:ext cx="1790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in Circle)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9125" y="2184400"/>
            <a:ext cx="8212138" cy="3619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Photo/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61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435" y="365125"/>
            <a:ext cx="4918509" cy="20123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88758" y="349553"/>
            <a:ext cx="6217920" cy="6217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17234" y="1078029"/>
            <a:ext cx="4760968" cy="4760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25923" y="1232034"/>
            <a:ext cx="4343590" cy="4452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95435" y="2858068"/>
            <a:ext cx="4918509" cy="255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Photo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-113672" y="1"/>
            <a:ext cx="12101034" cy="6857999"/>
          </a:xfrm>
          <a:custGeom>
            <a:avLst/>
            <a:gdLst>
              <a:gd name="connsiteX0" fmla="*/ 0 w 12101034"/>
              <a:gd name="connsiteY0" fmla="*/ 0 h 6857999"/>
              <a:gd name="connsiteX1" fmla="*/ 12101034 w 12101034"/>
              <a:gd name="connsiteY1" fmla="*/ 0 h 6857999"/>
              <a:gd name="connsiteX2" fmla="*/ 12076358 w 12101034"/>
              <a:gd name="connsiteY2" fmla="*/ 138173 h 6857999"/>
              <a:gd name="connsiteX3" fmla="*/ 8198206 w 12101034"/>
              <a:gd name="connsiteY3" fmla="*/ 6573119 h 6857999"/>
              <a:gd name="connsiteX4" fmla="*/ 7835690 w 12101034"/>
              <a:gd name="connsiteY4" fmla="*/ 6857999 h 6857999"/>
              <a:gd name="connsiteX5" fmla="*/ 0 w 12101034"/>
              <a:gd name="connsiteY5" fmla="*/ 6857999 h 6857999"/>
              <a:gd name="connsiteX6" fmla="*/ 0 w 12101034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034" h="6857999">
                <a:moveTo>
                  <a:pt x="0" y="0"/>
                </a:moveTo>
                <a:lnTo>
                  <a:pt x="12101034" y="0"/>
                </a:lnTo>
                <a:lnTo>
                  <a:pt x="12076358" y="138173"/>
                </a:lnTo>
                <a:cubicBezTo>
                  <a:pt x="11550118" y="2709849"/>
                  <a:pt x="10149286" y="4962943"/>
                  <a:pt x="8198206" y="6573119"/>
                </a:cubicBezTo>
                <a:lnTo>
                  <a:pt x="783569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16017"/>
            <a:ext cx="8212774" cy="132828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4977" y="2184400"/>
            <a:ext cx="5106922" cy="3619500"/>
          </a:xfr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5" y="2560318"/>
            <a:ext cx="2800350" cy="2800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hoto,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1825625"/>
            <a:ext cx="78790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2405514" cy="435133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" y="192940"/>
            <a:ext cx="2285050" cy="76300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965" y="-3176"/>
            <a:ext cx="12101035" cy="6861175"/>
          </a:xfrm>
          <a:custGeom>
            <a:avLst/>
            <a:gdLst>
              <a:gd name="connsiteX0" fmla="*/ 0 w 12101035"/>
              <a:gd name="connsiteY0" fmla="*/ 0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0 w 12101035"/>
              <a:gd name="connsiteY4" fmla="*/ 0 h 6858000"/>
              <a:gd name="connsiteX0" fmla="*/ 1504950 w 12101035"/>
              <a:gd name="connsiteY0" fmla="*/ 1190625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1504950 w 12101035"/>
              <a:gd name="connsiteY4" fmla="*/ 1190625 h 6858000"/>
              <a:gd name="connsiteX0" fmla="*/ 4886325 w 12101035"/>
              <a:gd name="connsiteY0" fmla="*/ 0 h 6886575"/>
              <a:gd name="connsiteX1" fmla="*/ 12101035 w 12101035"/>
              <a:gd name="connsiteY1" fmla="*/ 28575 h 6886575"/>
              <a:gd name="connsiteX2" fmla="*/ 12101035 w 12101035"/>
              <a:gd name="connsiteY2" fmla="*/ 6886575 h 6886575"/>
              <a:gd name="connsiteX3" fmla="*/ 0 w 12101035"/>
              <a:gd name="connsiteY3" fmla="*/ 6886575 h 6886575"/>
              <a:gd name="connsiteX4" fmla="*/ 4886325 w 12101035"/>
              <a:gd name="connsiteY4" fmla="*/ 0 h 6886575"/>
              <a:gd name="connsiteX0" fmla="*/ 4286250 w 12101035"/>
              <a:gd name="connsiteY0" fmla="*/ 0 h 6867525"/>
              <a:gd name="connsiteX1" fmla="*/ 12101035 w 12101035"/>
              <a:gd name="connsiteY1" fmla="*/ 9525 h 6867525"/>
              <a:gd name="connsiteX2" fmla="*/ 12101035 w 12101035"/>
              <a:gd name="connsiteY2" fmla="*/ 6867525 h 6867525"/>
              <a:gd name="connsiteX3" fmla="*/ 0 w 12101035"/>
              <a:gd name="connsiteY3" fmla="*/ 6867525 h 6867525"/>
              <a:gd name="connsiteX4" fmla="*/ 4286250 w 12101035"/>
              <a:gd name="connsiteY4" fmla="*/ 0 h 6867525"/>
              <a:gd name="connsiteX0" fmla="*/ 4397375 w 12101035"/>
              <a:gd name="connsiteY0" fmla="*/ 28575 h 6858000"/>
              <a:gd name="connsiteX1" fmla="*/ 12101035 w 12101035"/>
              <a:gd name="connsiteY1" fmla="*/ 0 h 6858000"/>
              <a:gd name="connsiteX2" fmla="*/ 12101035 w 12101035"/>
              <a:gd name="connsiteY2" fmla="*/ 6858000 h 6858000"/>
              <a:gd name="connsiteX3" fmla="*/ 0 w 12101035"/>
              <a:gd name="connsiteY3" fmla="*/ 6858000 h 6858000"/>
              <a:gd name="connsiteX4" fmla="*/ 4397375 w 12101035"/>
              <a:gd name="connsiteY4" fmla="*/ 28575 h 6858000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  <a:gd name="connsiteX0" fmla="*/ 4270375 w 12101035"/>
              <a:gd name="connsiteY0" fmla="*/ 0 h 6861175"/>
              <a:gd name="connsiteX1" fmla="*/ 12101035 w 12101035"/>
              <a:gd name="connsiteY1" fmla="*/ 3175 h 6861175"/>
              <a:gd name="connsiteX2" fmla="*/ 12101035 w 12101035"/>
              <a:gd name="connsiteY2" fmla="*/ 6861175 h 6861175"/>
              <a:gd name="connsiteX3" fmla="*/ 0 w 12101035"/>
              <a:gd name="connsiteY3" fmla="*/ 6861175 h 6861175"/>
              <a:gd name="connsiteX4" fmla="*/ 4270375 w 1210103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1035" h="6861175">
                <a:moveTo>
                  <a:pt x="4270375" y="0"/>
                </a:moveTo>
                <a:lnTo>
                  <a:pt x="12101035" y="3175"/>
                </a:lnTo>
                <a:lnTo>
                  <a:pt x="12101035" y="6861175"/>
                </a:lnTo>
                <a:lnTo>
                  <a:pt x="0" y="6861175"/>
                </a:lnTo>
                <a:cubicBezTo>
                  <a:pt x="401274" y="4737208"/>
                  <a:pt x="1545814" y="2078405"/>
                  <a:pt x="4270375" y="0"/>
                </a:cubicBezTo>
                <a:close/>
              </a:path>
            </a:pathLst>
          </a:custGeom>
          <a:solidFill>
            <a:schemeClr val="bg1">
              <a:lumMod val="85000"/>
              <a:alpha val="36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5804468"/>
            <a:ext cx="2285050" cy="763005"/>
          </a:xfrm>
          <a:prstGeom prst="rect">
            <a:avLst/>
          </a:prstGeom>
        </p:spPr>
      </p:pic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665645" y="-6304"/>
            <a:ext cx="6695712" cy="68643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20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Vide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541295" y="5317964"/>
            <a:ext cx="5109410" cy="1540036"/>
          </a:xfrm>
          <a:custGeom>
            <a:avLst/>
            <a:gdLst>
              <a:gd name="connsiteX0" fmla="*/ 2190679 w 4381358"/>
              <a:gd name="connsiteY0" fmla="*/ 0 h 1320593"/>
              <a:gd name="connsiteX1" fmla="*/ 4370042 w 4381358"/>
              <a:gd name="connsiteY1" fmla="*/ 1297102 h 1320593"/>
              <a:gd name="connsiteX2" fmla="*/ 4381358 w 4381358"/>
              <a:gd name="connsiteY2" fmla="*/ 1320593 h 1320593"/>
              <a:gd name="connsiteX3" fmla="*/ 0 w 4381358"/>
              <a:gd name="connsiteY3" fmla="*/ 1320593 h 1320593"/>
              <a:gd name="connsiteX4" fmla="*/ 11316 w 4381358"/>
              <a:gd name="connsiteY4" fmla="*/ 1297102 h 1320593"/>
              <a:gd name="connsiteX5" fmla="*/ 2190679 w 4381358"/>
              <a:gd name="connsiteY5" fmla="*/ 0 h 13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358" h="1320593">
                <a:moveTo>
                  <a:pt x="2190679" y="0"/>
                </a:moveTo>
                <a:cubicBezTo>
                  <a:pt x="3131757" y="0"/>
                  <a:pt x="3950334" y="524490"/>
                  <a:pt x="4370042" y="1297102"/>
                </a:cubicBezTo>
                <a:lnTo>
                  <a:pt x="4381358" y="1320593"/>
                </a:lnTo>
                <a:lnTo>
                  <a:pt x="0" y="1320593"/>
                </a:lnTo>
                <a:lnTo>
                  <a:pt x="11316" y="1297102"/>
                </a:lnTo>
                <a:cubicBezTo>
                  <a:pt x="431025" y="524490"/>
                  <a:pt x="1249601" y="0"/>
                  <a:pt x="2190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4" y="5740083"/>
            <a:ext cx="2658032" cy="88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8815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600" cy="20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041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48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663" r:id="rId18"/>
    <p:sldLayoutId id="2147483660" r:id="rId19"/>
    <p:sldLayoutId id="2147483661" r:id="rId20"/>
    <p:sldLayoutId id="2147483662" r:id="rId21"/>
    <p:sldLayoutId id="2147483665" r:id="rId22"/>
    <p:sldLayoutId id="2147483650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7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7" r:id="rId37"/>
    <p:sldLayoutId id="2147483668" r:id="rId38"/>
    <p:sldLayoutId id="2147483667" r:id="rId39"/>
    <p:sldLayoutId id="2147483669" r:id="rId40"/>
    <p:sldLayoutId id="2147483746" r:id="rId41"/>
    <p:sldLayoutId id="2147483747" r:id="rId4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acdcarbon.org/" TargetMode="External"/><Relationship Id="rId4" Type="http://schemas.openxmlformats.org/officeDocument/2006/relationships/image" Target="cid:ii_lmi5zcqa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acdcarbo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oacdcarbon.org/wp-content/uploads/2023/10/Carbon-Sequestration-and-Soil-Health-Guidebook-v.1.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owatermandate.org/nbs/gui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a.kreiner@oacd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n.lee@oac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een background&#10;&#10;Description automatically generated">
            <a:extLst>
              <a:ext uri="{FF2B5EF4-FFF2-40B4-BE49-F238E27FC236}">
                <a16:creationId xmlns:a16="http://schemas.microsoft.com/office/drawing/2014/main" id="{E0A47150-3FFB-D87E-E9ED-C8F2C50AA75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20"/>
            <a:ext cx="9085006" cy="6730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E8989-BE0D-3182-A9E7-DDBAE6CA3AD2}"/>
              </a:ext>
            </a:extLst>
          </p:cNvPr>
          <p:cNvSpPr txBox="1"/>
          <p:nvPr/>
        </p:nvSpPr>
        <p:spPr>
          <a:xfrm flipH="1">
            <a:off x="9163665" y="3248733"/>
            <a:ext cx="3028335" cy="1834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SEQUESTRATION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SOIL HEALTH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https://OACDCarbon.org</a:t>
            </a:r>
            <a:endParaRPr lang="en-US" sz="18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8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F9C90-0FB2-BB49-89C4-AC122671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258529"/>
            <a:ext cx="5222325" cy="284152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br>
              <a:rPr lang="en-US" sz="3400" b="1">
                <a:solidFill>
                  <a:srgbClr val="EBEBEB"/>
                </a:solidFill>
              </a:rPr>
            </a:br>
            <a:br>
              <a:rPr lang="en-US" sz="3400" b="1">
                <a:solidFill>
                  <a:srgbClr val="EBEBEB"/>
                </a:solidFill>
              </a:rPr>
            </a:br>
            <a:br>
              <a:rPr lang="en-US" sz="3400" b="1">
                <a:solidFill>
                  <a:srgbClr val="EBEBEB"/>
                </a:solidFill>
              </a:rPr>
            </a:br>
            <a:r>
              <a:rPr lang="en-US" sz="4400" b="1">
                <a:solidFill>
                  <a:srgbClr val="EBEBEB"/>
                </a:solidFill>
              </a:rPr>
              <a:t>CARBON </a:t>
            </a:r>
            <a:br>
              <a:rPr lang="en-US" sz="4400" b="1">
                <a:solidFill>
                  <a:srgbClr val="EBEBEB"/>
                </a:solidFill>
              </a:rPr>
            </a:br>
            <a:r>
              <a:rPr lang="en-US" sz="4400" b="1">
                <a:solidFill>
                  <a:srgbClr val="EBEBEB"/>
                </a:solidFill>
              </a:rPr>
              <a:t>SEQUESTRATION AND </a:t>
            </a:r>
            <a:br>
              <a:rPr lang="en-US" sz="4400" b="1">
                <a:solidFill>
                  <a:srgbClr val="EBEBEB"/>
                </a:solidFill>
              </a:rPr>
            </a:br>
            <a:r>
              <a:rPr lang="en-US" sz="4400" b="1">
                <a:solidFill>
                  <a:srgbClr val="EBEBEB"/>
                </a:solidFill>
              </a:rPr>
              <a:t>SOIL HEALTH </a:t>
            </a:r>
            <a:br>
              <a:rPr lang="en-US" sz="3400">
                <a:solidFill>
                  <a:srgbClr val="EBEBEB"/>
                </a:solidFill>
              </a:rPr>
            </a:br>
            <a:r>
              <a:rPr lang="en-US" sz="3400">
                <a:solidFill>
                  <a:srgbClr val="EBEBEB"/>
                </a:solidFill>
              </a:rPr>
              <a:t>      </a:t>
            </a:r>
            <a:br>
              <a:rPr lang="en-US" sz="3400">
                <a:solidFill>
                  <a:srgbClr val="EBEBEB"/>
                </a:solidFill>
              </a:rPr>
            </a:br>
            <a:r>
              <a:rPr lang="en-US" sz="3400">
                <a:solidFill>
                  <a:srgbClr val="EBEBEB"/>
                </a:solidFill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E05E7-C85B-2E47-878A-381C4A683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554" y="4100053"/>
            <a:ext cx="5222326" cy="128692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GUIDEBOOK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Plant and roots">
            <a:extLst>
              <a:ext uri="{FF2B5EF4-FFF2-40B4-BE49-F238E27FC236}">
                <a16:creationId xmlns:a16="http://schemas.microsoft.com/office/drawing/2014/main" id="{6C58CEC9-49BD-DE74-B2E5-6528B8C132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33" r="23227" b="-2"/>
          <a:stretch/>
        </p:blipFill>
        <p:spPr>
          <a:xfrm>
            <a:off x="-1283852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838200" y="273025"/>
            <a:ext cx="10515600" cy="1325600"/>
          </a:xfrm>
          <a:prstGeom prst="rect">
            <a:avLst/>
          </a:prstGeom>
        </p:spPr>
        <p:txBody>
          <a:bodyPr spcFirstLastPara="1" vert="horz" wrap="square" lIns="63500" tIns="31733" rIns="63500" bIns="31733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/>
              <a:t>Nature can make a meaningful contribution to greenhouse gas goals in Oregon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334" y="1717034"/>
            <a:ext cx="9078265" cy="47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7730836" y="6324401"/>
            <a:ext cx="440629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latin typeface="Roboto"/>
                <a:ea typeface="Roboto"/>
                <a:cs typeface="Roboto"/>
                <a:sym typeface="Roboto"/>
              </a:rPr>
              <a:t>Source: Graves et al 2020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64133" y="1520333"/>
            <a:ext cx="2828000" cy="328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en" b="1"/>
              <a:t>What are natural climate solutions?</a:t>
            </a:r>
            <a:endParaRPr b="1"/>
          </a:p>
        </p:txBody>
      </p:sp>
      <p:sp>
        <p:nvSpPr>
          <p:cNvPr id="82" name="Google Shape;82;p16"/>
          <p:cNvSpPr txBox="1"/>
          <p:nvPr/>
        </p:nvSpPr>
        <p:spPr>
          <a:xfrm>
            <a:off x="3438917" y="453934"/>
            <a:ext cx="25756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tx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PROTECT</a:t>
            </a:r>
            <a:endParaRPr sz="2400">
              <a:solidFill>
                <a:schemeClr val="tx1">
                  <a:lumMod val="9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400">
                <a:solidFill>
                  <a:schemeClr val="tx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intact ecosystems and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325300" y="453934"/>
            <a:ext cx="25756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CHANGE</a:t>
            </a:r>
          </a:p>
          <a:p>
            <a:r>
              <a:rPr lang="en-US" sz="240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practices on working lands</a:t>
            </a:r>
          </a:p>
          <a:p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cesses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192" y="1765534"/>
            <a:ext cx="3139558" cy="347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550" y="1814867"/>
            <a:ext cx="2766313" cy="345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1663" y="1814867"/>
            <a:ext cx="3080338" cy="34744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337333" y="5388000"/>
            <a:ext cx="8668800" cy="106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533"/>
              </a:spcBef>
            </a:pPr>
            <a:r>
              <a:rPr lang="en" sz="2133" b="1" dirty="0">
                <a:solidFill>
                  <a:schemeClr val="tx2"/>
                </a:solidFill>
              </a:rPr>
              <a:t>To increase carbon sequestration and storage while maintaining or improving and biodiversity</a:t>
            </a:r>
            <a:endParaRPr sz="2133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AAFA7-0FD7-66F2-69AA-081804727186}"/>
              </a:ext>
            </a:extLst>
          </p:cNvPr>
          <p:cNvSpPr txBox="1"/>
          <p:nvPr/>
        </p:nvSpPr>
        <p:spPr>
          <a:xfrm>
            <a:off x="8958999" y="947755"/>
            <a:ext cx="3080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Roboto"/>
                <a:ea typeface="Roboto"/>
                <a:cs typeface="Roboto"/>
                <a:sym typeface="Roboto"/>
              </a:rPr>
              <a:t>RESTORE</a:t>
            </a:r>
          </a:p>
          <a:p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native ecosystems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222933" y="365133"/>
            <a:ext cx="11884400" cy="1325600"/>
          </a:xfrm>
          <a:prstGeom prst="rect">
            <a:avLst/>
          </a:prstGeom>
        </p:spPr>
        <p:txBody>
          <a:bodyPr spcFirstLastPara="1" vert="horz" wrap="square" lIns="63500" tIns="31733" rIns="63500" bIns="317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sz="3867"/>
              <a:t>Natural climate solutions have multiple benefits</a:t>
            </a:r>
            <a:endParaRPr sz="3867"/>
          </a:p>
        </p:txBody>
      </p:sp>
      <p:sp>
        <p:nvSpPr>
          <p:cNvPr id="109" name="Google Shape;109;p19"/>
          <p:cNvSpPr txBox="1"/>
          <p:nvPr/>
        </p:nvSpPr>
        <p:spPr>
          <a:xfrm>
            <a:off x="222933" y="5612834"/>
            <a:ext cx="2841600" cy="115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533"/>
              </a:spcAft>
            </a:pPr>
            <a:r>
              <a:rPr lang="en" sz="2400" b="1">
                <a:solidFill>
                  <a:srgbClr val="FFFFFF"/>
                </a:solidFill>
              </a:rPr>
              <a:t>CLIMATE MITIGATION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194867" y="5612834"/>
            <a:ext cx="2884400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533"/>
              </a:spcAft>
            </a:pPr>
            <a:r>
              <a:rPr lang="en" sz="2400" b="1">
                <a:solidFill>
                  <a:srgbClr val="FFFFFF"/>
                </a:solidFill>
              </a:rPr>
              <a:t>ECOLOGICAL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209600" y="5612834"/>
            <a:ext cx="2841600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533"/>
              </a:spcAft>
            </a:pPr>
            <a:r>
              <a:rPr lang="en" sz="2400" b="1">
                <a:solidFill>
                  <a:srgbClr val="FFFFFF"/>
                </a:solidFill>
              </a:rPr>
              <a:t>ECONOMIC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9181533" y="5612834"/>
            <a:ext cx="2795600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533"/>
              </a:spcAft>
            </a:pPr>
            <a:r>
              <a:rPr lang="en" sz="2400" b="1">
                <a:solidFill>
                  <a:srgbClr val="FFFFFF"/>
                </a:solidFill>
              </a:rPr>
              <a:t>SOCIETAL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852633"/>
            <a:ext cx="2841732" cy="3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978" y="1853166"/>
            <a:ext cx="2841733" cy="336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757" y="1834566"/>
            <a:ext cx="2841732" cy="34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1534" y="1834566"/>
            <a:ext cx="2795743" cy="340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DBBF-65AB-40BB-9F0B-CC28119F5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47619" y="4558205"/>
            <a:ext cx="1362278" cy="3335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00" kern="1200">
                <a:solidFill>
                  <a:schemeClr val="bg2"/>
                </a:solidFill>
                <a:latin typeface="+mn-lt"/>
                <a:ea typeface="+mj-ea"/>
                <a:cs typeface="+mj-cs"/>
              </a:rPr>
              <a:t>NbS</a:t>
            </a:r>
            <a:r>
              <a:rPr lang="en-US" sz="100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co-benefits</a:t>
            </a:r>
            <a:endParaRPr lang="en-US" sz="1000" kern="120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D142A-65E3-47DC-98D9-52D46AD65BE7}"/>
              </a:ext>
            </a:extLst>
          </p:cNvPr>
          <p:cNvSpPr txBox="1"/>
          <p:nvPr/>
        </p:nvSpPr>
        <p:spPr>
          <a:xfrm>
            <a:off x="898917" y="3875014"/>
            <a:ext cx="6287768" cy="292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sng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WATER QUALITY &amp; QUANTITY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Reduced/avoided surface runoff &amp; associated erosion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Improved/maintained: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Surface water storage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Groundwater recharge &amp; storage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Flow regime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Flood protection and mitigation (inland &amp; coastal)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Surface water &amp; ground water quality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AD90C-F5A6-4633-B618-65E1435A9A1C}"/>
              </a:ext>
            </a:extLst>
          </p:cNvPr>
          <p:cNvSpPr txBox="1"/>
          <p:nvPr/>
        </p:nvSpPr>
        <p:spPr>
          <a:xfrm>
            <a:off x="7911810" y="6203977"/>
            <a:ext cx="4221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Brill, Gregg, et al. (2021). Benefit Accounting of Nature-Based Solutions for Watersheds: Guide </a:t>
            </a:r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Nations CEO Water Mandate and Pacific Institute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Oakland, California. </a:t>
            </a:r>
            <a:r>
              <a:rPr lang="en-US" sz="10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www.ceowatermandate.org/nbs/guide</a:t>
            </a:r>
            <a:r>
              <a:rPr lang="en-US" sz="10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(from Table 4)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03755-FC2D-44A9-AEFC-92F90B2C1829}"/>
              </a:ext>
            </a:extLst>
          </p:cNvPr>
          <p:cNvSpPr txBox="1"/>
          <p:nvPr/>
        </p:nvSpPr>
        <p:spPr>
          <a:xfrm>
            <a:off x="209063" y="61793"/>
            <a:ext cx="656910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/>
              <a:t>Co-Benefits Identified with Natural Climate Solutions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8719D-3613-4E1B-BA11-6AEA9B03951E}"/>
              </a:ext>
            </a:extLst>
          </p:cNvPr>
          <p:cNvSpPr txBox="1"/>
          <p:nvPr/>
        </p:nvSpPr>
        <p:spPr>
          <a:xfrm>
            <a:off x="209063" y="653064"/>
            <a:ext cx="6178933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BIODIVERSITY &amp; ENVIRONMENT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Improved/maintained: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Aquatic habitat availability &amp; quality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Terrestrial &amp; aquatic habitat connectivity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for local pollinators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 pest control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Abundance and diversity of native plant &amp; animal species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Improved/increased terrestrial habitat availability &amp; quality        (including soil health)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E1AA4-619B-4B3E-A500-C7F5099447A0}"/>
              </a:ext>
            </a:extLst>
          </p:cNvPr>
          <p:cNvSpPr txBox="1"/>
          <p:nvPr/>
        </p:nvSpPr>
        <p:spPr>
          <a:xfrm>
            <a:off x="7186684" y="61793"/>
            <a:ext cx="3846286" cy="45397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SOCIO-ECONOMICS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Improved/maintained: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adaptation &amp; mitigation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Livelihood opportunities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health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Agriculture/agricultural output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Religious/spiritual settings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Microclimate regulation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security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Recreation/tourism opportunities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Property/land value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for education/ scientific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C5FD4-35BD-4ADB-91C1-19B3CA52778A}"/>
              </a:ext>
            </a:extLst>
          </p:cNvPr>
          <p:cNvSpPr txBox="1"/>
          <p:nvPr/>
        </p:nvSpPr>
        <p:spPr>
          <a:xfrm>
            <a:off x="7259255" y="4951403"/>
            <a:ext cx="4539006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u="sng"/>
              <a:t>CARBON</a:t>
            </a:r>
          </a:p>
          <a:p>
            <a:pPr lvl="0">
              <a:spcAft>
                <a:spcPts val="600"/>
              </a:spcAft>
            </a:pPr>
            <a:r>
              <a:rPr lang="en-US"/>
              <a:t>Improved/maintained carbon sequestration</a:t>
            </a:r>
          </a:p>
          <a:p>
            <a:pPr lvl="0">
              <a:spcAft>
                <a:spcPts val="600"/>
              </a:spcAft>
            </a:pPr>
            <a:r>
              <a:rPr lang="en-US">
                <a:solidFill>
                  <a:prstClr val="black"/>
                </a:solidFill>
              </a:rPr>
              <a:t>Reduced carbon emissions</a:t>
            </a:r>
          </a:p>
        </p:txBody>
      </p:sp>
    </p:spTree>
    <p:extLst>
      <p:ext uri="{BB962C8B-B14F-4D97-AF65-F5344CB8AC3E}">
        <p14:creationId xmlns:p14="http://schemas.microsoft.com/office/powerpoint/2010/main" val="95570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5C0395-2A65-4F2A-BDEF-4D4FFB552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42559"/>
              </p:ext>
            </p:extLst>
          </p:nvPr>
        </p:nvGraphicFramePr>
        <p:xfrm>
          <a:off x="385678" y="1870570"/>
          <a:ext cx="5839790" cy="4836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062">
                  <a:extLst>
                    <a:ext uri="{9D8B030D-6E8A-4147-A177-3AD203B41FA5}">
                      <a16:colId xmlns:a16="http://schemas.microsoft.com/office/drawing/2014/main" val="2036394203"/>
                    </a:ext>
                  </a:extLst>
                </a:gridCol>
                <a:gridCol w="3664728">
                  <a:extLst>
                    <a:ext uri="{9D8B030D-6E8A-4147-A177-3AD203B41FA5}">
                      <a16:colId xmlns:a16="http://schemas.microsoft.com/office/drawing/2014/main" val="1383048092"/>
                    </a:ext>
                  </a:extLst>
                </a:gridCol>
              </a:tblGrid>
              <a:tr h="19544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Forests &amp; Woodlands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Reforestation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Avoided Forest &amp; Woodland Conversion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 Forest Management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Forest Plantations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Deferred Timber Harvest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Avoided Wood Fuel Harvest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Fire Management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48461"/>
                  </a:ext>
                </a:extLst>
              </a:tr>
              <a:tr h="288203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Agriculture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Biochar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Nutrient Management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Compost Amendments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Cover Crops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Trees in Croplands </a:t>
                      </a:r>
                      <a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aka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Agroforestry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Conservation &amp; Regenerative Agriculture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Grazing:  Animal Management / Legumes /  Improved Feed / Optimal Intensity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Manure Management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Rice Cultivation</a:t>
                      </a:r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70102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6FB9C3-A09A-42E7-A477-75A828ABC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33265"/>
              </p:ext>
            </p:extLst>
          </p:nvPr>
        </p:nvGraphicFramePr>
        <p:xfrm>
          <a:off x="6577445" y="1843676"/>
          <a:ext cx="5228876" cy="4836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474">
                  <a:extLst>
                    <a:ext uri="{9D8B030D-6E8A-4147-A177-3AD203B41FA5}">
                      <a16:colId xmlns:a16="http://schemas.microsoft.com/office/drawing/2014/main" val="2863065710"/>
                    </a:ext>
                  </a:extLst>
                </a:gridCol>
                <a:gridCol w="2846402">
                  <a:extLst>
                    <a:ext uri="{9D8B030D-6E8A-4147-A177-3AD203B41FA5}">
                      <a16:colId xmlns:a16="http://schemas.microsoft.com/office/drawing/2014/main" val="3926804611"/>
                    </a:ext>
                  </a:extLst>
                </a:gridCol>
              </a:tblGrid>
              <a:tr h="139301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Grasslands  &amp; Shrublands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Grassland Restoration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Avoided Grassland Conversion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Sagebrush Restoration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Avoided Sagebrush and Brushland Conversion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2686"/>
                  </a:ext>
                </a:extLst>
              </a:tr>
              <a:tr h="650073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Riparian Reforestation</a:t>
                      </a:r>
                    </a:p>
                  </a:txBody>
                  <a:tcPr>
                    <a:solidFill>
                      <a:srgbClr val="CDFBD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Interior and Coastal</a:t>
                      </a:r>
                    </a:p>
                  </a:txBody>
                  <a:tcPr>
                    <a:solidFill>
                      <a:srgbClr val="CDF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6835"/>
                  </a:ext>
                </a:extLst>
              </a:tr>
              <a:tr h="742941">
                <a:tc>
                  <a:txBody>
                    <a:bodyPr/>
                    <a:lstStyle/>
                    <a:p>
                      <a:r>
                        <a:rPr lang="en-US"/>
                        <a:t>Urban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Reforestation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Grassland/Pollinator Restoration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60638"/>
                  </a:ext>
                </a:extLst>
              </a:tr>
              <a:tr h="160970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Wetlands &amp; Intertidal Zone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Avoided Coastal Wetlands Impacts/Loss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Tidal Wetland Restoration &amp; Reconnecting/Re-wetting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Seagreass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Restoration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Avoided 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Seagross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Loss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579802"/>
                  </a:ext>
                </a:extLst>
              </a:tr>
              <a:tr h="4407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DA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A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526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59B9D4-A133-49DC-B994-0101B5FDAFAD}"/>
              </a:ext>
            </a:extLst>
          </p:cNvPr>
          <p:cNvSpPr txBox="1"/>
          <p:nvPr/>
        </p:nvSpPr>
        <p:spPr>
          <a:xfrm>
            <a:off x="385678" y="150905"/>
            <a:ext cx="5548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Natural Climate Solutions (NCS)  </a:t>
            </a:r>
          </a:p>
          <a:p>
            <a:r>
              <a:rPr lang="en-US" sz="2000"/>
              <a:t>increase carbon storage by conserving, restoring, or improving the use or management of ecosystems. </a:t>
            </a:r>
            <a:r>
              <a:rPr lang="en-US" sz="2000" i="1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62F7A-6DE0-450B-9508-8BEDFF5A8F71}"/>
              </a:ext>
            </a:extLst>
          </p:cNvPr>
          <p:cNvSpPr txBox="1"/>
          <p:nvPr/>
        </p:nvSpPr>
        <p:spPr>
          <a:xfrm>
            <a:off x="6988766" y="274016"/>
            <a:ext cx="433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While maximizing the climate mitigation potential of nature, they also provide co-benefits including: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Improved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Improved air and water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Increased biodiversity habitat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2F2CE9-44AB-4AAA-91F5-2B0188B00E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85044" y="1150927"/>
            <a:ext cx="521277" cy="507176"/>
          </a:xfrm>
        </p:spPr>
        <p:txBody>
          <a:bodyPr>
            <a:normAutofit/>
          </a:bodyPr>
          <a:lstStyle/>
          <a:p>
            <a:r>
              <a:rPr lang="en-US" sz="1000">
                <a:solidFill>
                  <a:schemeClr val="bg1"/>
                </a:solidFill>
                <a:latin typeface="+mn-lt"/>
              </a:rPr>
              <a:t>NCS</a:t>
            </a:r>
          </a:p>
        </p:txBody>
      </p:sp>
    </p:spTree>
    <p:extLst>
      <p:ext uri="{BB962C8B-B14F-4D97-AF65-F5344CB8AC3E}">
        <p14:creationId xmlns:p14="http://schemas.microsoft.com/office/powerpoint/2010/main" val="295444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6" name="Oval 17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algn="l">
              <a:spcBef>
                <a:spcPct val="0"/>
              </a:spcBef>
              <a:buSzPts val="990"/>
            </a:pPr>
            <a:r>
              <a:rPr lang="en-US" sz="4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44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 algn="l">
              <a:spcBef>
                <a:spcPct val="0"/>
              </a:spcBef>
              <a:buSzPts val="990"/>
            </a:pPr>
            <a:endParaRPr lang="en-US" sz="42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6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88" name="Freeform: Shape 187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image1.jpeg" descr="A logo with a tree and text&#10;&#10;Description automatically generated">
            <a:extLst>
              <a:ext uri="{FF2B5EF4-FFF2-40B4-BE49-F238E27FC236}">
                <a16:creationId xmlns:a16="http://schemas.microsoft.com/office/drawing/2014/main" id="{3271E782-7A6B-1494-B834-399ED2670F3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63742" y="1249399"/>
            <a:ext cx="3980139" cy="4359199"/>
          </a:xfrm>
          <a:prstGeom prst="rect">
            <a:avLst/>
          </a:prstGeom>
          <a:effectLst/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648931" y="1423555"/>
            <a:ext cx="5616216" cy="418504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>
                <a:solidFill>
                  <a:srgbClr val="FFFFFF"/>
                </a:solidFill>
              </a:rPr>
              <a:t>For more information, please contact:</a:t>
            </a:r>
          </a:p>
          <a:p>
            <a:pPr marL="0" indent="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240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>
                <a:solidFill>
                  <a:srgbClr val="FFFFFF"/>
                </a:solidFill>
              </a:rPr>
              <a:t>Andrea Kreiner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   </a:t>
            </a:r>
            <a:r>
              <a:rPr lang="en-US" sz="2400" u="sng">
                <a:solidFill>
                  <a:schemeClr val="tx2">
                    <a:lumMod val="20000"/>
                    <a:lumOff val="8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andrea.kreiner@oacd.org</a:t>
            </a:r>
            <a:endParaRPr lang="en-US" sz="2400" u="sng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240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400">
                <a:solidFill>
                  <a:srgbClr val="FFFFFF"/>
                </a:solidFill>
              </a:rPr>
              <a:t>Jan Lee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   </a:t>
            </a:r>
            <a:r>
              <a:rPr lang="en-US" sz="2400" u="sng">
                <a:solidFill>
                  <a:schemeClr val="tx2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janleewater@gmail.com </a:t>
            </a:r>
            <a:endParaRPr lang="en-US" sz="24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965</TotalTime>
  <Words>467</Words>
  <Application>Microsoft Macintosh PowerPoint</Application>
  <PresentationFormat>Widescreen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Roboto</vt:lpstr>
      <vt:lpstr>Times New Roman</vt:lpstr>
      <vt:lpstr>Wingdings</vt:lpstr>
      <vt:lpstr>Wingdings 3</vt:lpstr>
      <vt:lpstr>Ion</vt:lpstr>
      <vt:lpstr>PowerPoint Presentation</vt:lpstr>
      <vt:lpstr>   CARBON  SEQUESTRATION AND  SOIL HEALTH           </vt:lpstr>
      <vt:lpstr>Nature can make a meaningful contribution to greenhouse gas goals in Oregon</vt:lpstr>
      <vt:lpstr>What are natural climate solutions?</vt:lpstr>
      <vt:lpstr>Natural climate solutions have multiple benefits</vt:lpstr>
      <vt:lpstr>NbS co-benefits</vt:lpstr>
      <vt:lpstr>NCS</vt:lpstr>
      <vt:lpstr>    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Frank</dc:creator>
  <cp:lastModifiedBy>Andrea Kreiner</cp:lastModifiedBy>
  <cp:revision>2</cp:revision>
  <dcterms:created xsi:type="dcterms:W3CDTF">2020-03-09T20:58:25Z</dcterms:created>
  <dcterms:modified xsi:type="dcterms:W3CDTF">2023-10-19T21:33:51Z</dcterms:modified>
</cp:coreProperties>
</file>