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0"/>
  </p:notesMasterIdLst>
  <p:sldIdLst>
    <p:sldId id="265" r:id="rId3"/>
    <p:sldId id="266" r:id="rId4"/>
    <p:sldId id="2668" r:id="rId5"/>
    <p:sldId id="2667" r:id="rId6"/>
    <p:sldId id="2669" r:id="rId7"/>
    <p:sldId id="260" r:id="rId8"/>
    <p:sldId id="131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s, Jason - NRCS, Portland, OR" userId="e0af5fa0-ad13-4c6e-a400-818c50aa6e74" providerId="ADAL" clId="{163B2B56-BE5A-49ED-852D-5F992A0EFB1D}"/>
    <pc:docChg chg="delSld">
      <pc:chgData name="Jeans, Jason - NRCS, Portland, OR" userId="e0af5fa0-ad13-4c6e-a400-818c50aa6e74" providerId="ADAL" clId="{163B2B56-BE5A-49ED-852D-5F992A0EFB1D}" dt="2022-10-31T16:39:23.021" v="1" actId="2696"/>
      <pc:docMkLst>
        <pc:docMk/>
      </pc:docMkLst>
      <pc:sldChg chg="del">
        <pc:chgData name="Jeans, Jason - NRCS, Portland, OR" userId="e0af5fa0-ad13-4c6e-a400-818c50aa6e74" providerId="ADAL" clId="{163B2B56-BE5A-49ED-852D-5F992A0EFB1D}" dt="2022-10-31T16:39:23.021" v="1" actId="2696"/>
        <pc:sldMkLst>
          <pc:docMk/>
          <pc:sldMk cId="2312694449" sldId="267"/>
        </pc:sldMkLst>
      </pc:sldChg>
      <pc:sldChg chg="del">
        <pc:chgData name="Jeans, Jason - NRCS, Portland, OR" userId="e0af5fa0-ad13-4c6e-a400-818c50aa6e74" providerId="ADAL" clId="{163B2B56-BE5A-49ED-852D-5F992A0EFB1D}" dt="2022-10-31T16:39:19.257" v="0" actId="2696"/>
        <pc:sldMkLst>
          <pc:docMk/>
          <pc:sldMk cId="3549798702"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693FB-05A4-4127-8361-7B746EF468D7}"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0CFD5-66B6-46B0-A839-D58AA7C5B9C6}" type="slidenum">
              <a:rPr lang="en-US" smtClean="0"/>
              <a:t>‹#›</a:t>
            </a:fld>
            <a:endParaRPr lang="en-US"/>
          </a:p>
        </p:txBody>
      </p:sp>
    </p:spTree>
    <p:extLst>
      <p:ext uri="{BB962C8B-B14F-4D97-AF65-F5344CB8AC3E}">
        <p14:creationId xmlns:p14="http://schemas.microsoft.com/office/powerpoint/2010/main" val="405690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ig.sc.egov.usda.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rcs.rancher.usda.gov/programs-initiatives/rcpp-regional-conservation-partnership-progra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7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ublic Sans Web"/>
              </a:rPr>
              <a:t>These additional funds will help farmers and ranchers implement expanded conservation practices that reduce greenhouse gas emissions and increase storage of carbon in their soil and trees. The conservation funding is on top of otherwise available program funds, and the voluntary, incentive-based approach is targeted to support climate-smart agriculture mitigation and help producers build resilience in their operations.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59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ublic Sans Web"/>
              </a:rPr>
              <a:t>CIG is a competitive program that supports the development of new tools, approaches, practices, and technologies to further natural resource conservation on private lands. Through creative problem solving and innovation, CIG partners work to address our nation's water quality, air quality, soil health and wildlife habitat challenges, all while improving agricultural operations. </a:t>
            </a:r>
            <a:r>
              <a:rPr lang="en-US" b="0" i="0" dirty="0">
                <a:solidFill>
                  <a:srgbClr val="19567B"/>
                </a:solidFill>
                <a:effectLst/>
                <a:latin typeface="Public Sans Web"/>
                <a:hlinkClick r:id="rId3"/>
              </a:rPr>
              <a:t>More on CIG</a:t>
            </a:r>
            <a:r>
              <a:rPr lang="en-US" b="0" i="0" dirty="0">
                <a:solidFill>
                  <a:srgbClr val="000000"/>
                </a:solidFill>
                <a:effectLst/>
                <a:latin typeface="Public Sans Web"/>
              </a:rPr>
              <a:t>.</a:t>
            </a:r>
          </a:p>
          <a:p>
            <a:endParaRPr lang="en-US" b="0" i="0" dirty="0">
              <a:solidFill>
                <a:srgbClr val="000000"/>
              </a:solidFill>
              <a:effectLst/>
              <a:latin typeface="Public Sans Web"/>
            </a:endParaRPr>
          </a:p>
          <a:p>
            <a:r>
              <a:rPr lang="en-US" b="0" i="0" dirty="0">
                <a:solidFill>
                  <a:srgbClr val="000000"/>
                </a:solidFill>
                <a:effectLst/>
                <a:latin typeface="Public Sans Web"/>
              </a:rPr>
              <a:t>RCPP is a partner-driven approach to conservation that funds solutions to natural resource challenges on agricultural land. By leveraging collective resources and collaborating on common goals, RCPP demonstrates the power of public-private partnerships in delivering results for agriculture and conservation. </a:t>
            </a:r>
            <a:r>
              <a:rPr lang="en-US" b="0" i="0" dirty="0">
                <a:solidFill>
                  <a:srgbClr val="19567B"/>
                </a:solidFill>
                <a:effectLst/>
                <a:latin typeface="Public Sans Web"/>
                <a:hlinkClick r:id="rId4" tooltip="Regional Conservation Partnership Program"/>
              </a:rPr>
              <a:t>More on RCPP</a:t>
            </a:r>
            <a:r>
              <a:rPr lang="en-US" b="0" i="0" dirty="0">
                <a:solidFill>
                  <a:srgbClr val="000000"/>
                </a:solidFill>
                <a:effectLst/>
                <a:latin typeface="Public Sans Web"/>
              </a:rPr>
              <a:t>.</a:t>
            </a:r>
          </a:p>
          <a:p>
            <a:endParaRPr lang="en-US" b="0" i="0" dirty="0">
              <a:solidFill>
                <a:srgbClr val="000000"/>
              </a:solidFill>
              <a:effectLst/>
              <a:latin typeface="Public Sans Web"/>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7A275-F83E-4611-9072-C8CE1A0C5A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39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7442530" y="3341077"/>
            <a:ext cx="4749471"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7442532" y="1260233"/>
            <a:ext cx="4749469" cy="1856153"/>
          </a:xfrm>
          <a:prstGeom prst="rect">
            <a:avLst/>
          </a:prstGeom>
        </p:spPr>
      </p:pic>
      <p:sp>
        <p:nvSpPr>
          <p:cNvPr id="2" name="Title 1"/>
          <p:cNvSpPr>
            <a:spLocks noGrp="1"/>
          </p:cNvSpPr>
          <p:nvPr>
            <p:ph type="title" hasCustomPrompt="1"/>
          </p:nvPr>
        </p:nvSpPr>
        <p:spPr>
          <a:xfrm>
            <a:off x="819805" y="2543588"/>
            <a:ext cx="5823275" cy="2084741"/>
          </a:xfrm>
        </p:spPr>
        <p:txBody>
          <a:bodyPr anchor="t"/>
          <a:lstStyle>
            <a:lvl1pPr algn="l">
              <a:lnSpc>
                <a:spcPct val="90000"/>
              </a:lnSpc>
              <a:defRPr sz="4000" b="1" cap="none">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19806" y="1614533"/>
            <a:ext cx="5015685"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7" name="Rectangle 6"/>
          <p:cNvSpPr/>
          <p:nvPr userDrawn="1"/>
        </p:nvSpPr>
        <p:spPr>
          <a:xfrm>
            <a:off x="819805" y="4628328"/>
            <a:ext cx="6096000" cy="707886"/>
          </a:xfrm>
          <a:prstGeom prst="rect">
            <a:avLst/>
          </a:prstGeom>
        </p:spPr>
        <p:txBody>
          <a:bodyPr>
            <a:spAutoFit/>
          </a:bodyPr>
          <a:lstStyle/>
          <a:p>
            <a:r>
              <a:rPr lang="en-US" sz="2000" b="1" dirty="0">
                <a:solidFill>
                  <a:prstClr val="white"/>
                </a:solidFill>
                <a:ea typeface="+mj-ea"/>
                <a:cs typeface="+mj-cs"/>
              </a:rPr>
              <a:t>Mission Support Services</a:t>
            </a:r>
            <a:br>
              <a:rPr lang="en-US" sz="2000" dirty="0">
                <a:solidFill>
                  <a:prstClr val="white"/>
                </a:solidFill>
                <a:ea typeface="+mj-ea"/>
                <a:cs typeface="+mj-cs"/>
              </a:rPr>
            </a:br>
            <a:r>
              <a:rPr lang="en-US" sz="2000" dirty="0">
                <a:solidFill>
                  <a:prstClr val="white"/>
                </a:solidFill>
                <a:ea typeface="+mj-ea"/>
                <a:cs typeface="+mj-cs"/>
              </a:rPr>
              <a:t>Operations Associate Chief Area</a:t>
            </a:r>
            <a:endParaRPr lang="en-US" sz="1800" dirty="0"/>
          </a:p>
        </p:txBody>
      </p:sp>
    </p:spTree>
    <p:extLst>
      <p:ext uri="{BB962C8B-B14F-4D97-AF65-F5344CB8AC3E}">
        <p14:creationId xmlns:p14="http://schemas.microsoft.com/office/powerpoint/2010/main" val="409579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342838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225627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483"/>
            <a:ext cx="12192000" cy="4468456"/>
          </a:xfrm>
          <a:prstGeom prst="rect">
            <a:avLst/>
          </a:prstGeom>
        </p:spPr>
      </p:pic>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177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0" y="808039"/>
            <a:ext cx="100584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25161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50"/>
            <a:ext cx="12192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sp>
        <p:nvSpPr>
          <p:cNvPr id="13" name="Title 1"/>
          <p:cNvSpPr>
            <a:spLocks noGrp="1"/>
          </p:cNvSpPr>
          <p:nvPr>
            <p:ph type="title" hasCustomPrompt="1"/>
          </p:nvPr>
        </p:nvSpPr>
        <p:spPr>
          <a:xfrm>
            <a:off x="304800" y="2537885"/>
            <a:ext cx="8534400" cy="1322922"/>
          </a:xfrm>
          <a:prstGeom prst="rect">
            <a:avLst/>
          </a:prstGeom>
        </p:spPr>
        <p:txBody>
          <a:bodyPr anchor="ctr">
            <a:normAutofit/>
          </a:bodyPr>
          <a:lstStyle>
            <a:lvl1pPr algn="l">
              <a:defRPr sz="3600" b="0" u="none" cap="none" spc="-150" normalizeH="0" baseline="0">
                <a:solidFill>
                  <a:schemeClr val="bg1"/>
                </a:solidFill>
                <a:latin typeface="+mj-lt"/>
              </a:defRPr>
            </a:lvl1pPr>
          </a:lstStyle>
          <a:p>
            <a:r>
              <a:rPr lang="en-US"/>
              <a:t>Insert Transition Slide Title</a:t>
            </a:r>
          </a:p>
        </p:txBody>
      </p:sp>
      <p:sp>
        <p:nvSpPr>
          <p:cNvPr id="14" name="Text Placeholder 3"/>
          <p:cNvSpPr>
            <a:spLocks noGrp="1"/>
          </p:cNvSpPr>
          <p:nvPr>
            <p:ph type="body" sz="quarter" idx="10" hasCustomPrompt="1"/>
          </p:nvPr>
        </p:nvSpPr>
        <p:spPr>
          <a:xfrm>
            <a:off x="304800" y="4095750"/>
            <a:ext cx="78232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2" name="Rectangle 1"/>
          <p:cNvSpPr/>
          <p:nvPr userDrawn="1"/>
        </p:nvSpPr>
        <p:spPr>
          <a:xfrm>
            <a:off x="0" y="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1288670" y="6324601"/>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9752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087" y="635000"/>
            <a:ext cx="11676183" cy="806938"/>
          </a:xfrm>
        </p:spPr>
        <p:txBody>
          <a:bodyPr/>
          <a:lstStyle/>
          <a:p>
            <a:r>
              <a:rPr lang="en-US"/>
              <a:t>Click to edit Master title style</a:t>
            </a:r>
          </a:p>
        </p:txBody>
      </p:sp>
      <p:sp>
        <p:nvSpPr>
          <p:cNvPr id="3" name="Content Placeholder 2"/>
          <p:cNvSpPr>
            <a:spLocks noGrp="1"/>
          </p:cNvSpPr>
          <p:nvPr>
            <p:ph idx="1"/>
          </p:nvPr>
        </p:nvSpPr>
        <p:spPr>
          <a:xfrm>
            <a:off x="349087" y="1600201"/>
            <a:ext cx="101756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dirty="0"/>
          </a:p>
        </p:txBody>
      </p:sp>
      <p:sp>
        <p:nvSpPr>
          <p:cNvPr id="8"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4429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7" y="1600201"/>
            <a:ext cx="90814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9534770" y="1609970"/>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9612926" y="2413000"/>
            <a:ext cx="2347217" cy="3067050"/>
          </a:xfrm>
        </p:spPr>
        <p:txBody>
          <a:bodyPr>
            <a:normAutofit/>
          </a:bodyPr>
          <a:lstStyle>
            <a:lvl1pPr algn="l">
              <a:defRPr sz="1000" b="0">
                <a:solidFill>
                  <a:schemeClr val="tx1"/>
                </a:solidFill>
              </a:defRPr>
            </a:lvl1pPr>
            <a:lvl5pPr marL="1828800" indent="0">
              <a:buNone/>
              <a:defRPr/>
            </a:lvl5pPr>
          </a:lstStyle>
          <a:p>
            <a:pPr lvl="0"/>
            <a:r>
              <a:rPr lang="en-US"/>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a:t>Click to edit Master text styles</a:t>
            </a:r>
          </a:p>
        </p:txBody>
      </p:sp>
      <p:sp>
        <p:nvSpPr>
          <p:cNvPr id="12" name="TextBox 11"/>
          <p:cNvSpPr txBox="1"/>
          <p:nvPr userDrawn="1"/>
        </p:nvSpPr>
        <p:spPr>
          <a:xfrm>
            <a:off x="1288670" y="6324601"/>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922215" y="62674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36751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7442531" y="3341078"/>
            <a:ext cx="4085165"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31638"/>
            <a:ext cx="7203180" cy="4136630"/>
          </a:xfrm>
          <a:prstGeom prst="rect">
            <a:avLst/>
          </a:prstGeom>
        </p:spPr>
      </p:pic>
      <p:sp>
        <p:nvSpPr>
          <p:cNvPr id="2" name="Title 1"/>
          <p:cNvSpPr>
            <a:spLocks noGrp="1"/>
          </p:cNvSpPr>
          <p:nvPr>
            <p:ph type="ctrTitle" hasCustomPrompt="1"/>
          </p:nvPr>
        </p:nvSpPr>
        <p:spPr>
          <a:xfrm>
            <a:off x="627837" y="5600675"/>
            <a:ext cx="9427959" cy="649681"/>
          </a:xfrm>
        </p:spPr>
        <p:txBody>
          <a:bodyPr>
            <a:normAutofit/>
          </a:bodyPr>
          <a:lstStyle>
            <a:lvl1pPr algn="l">
              <a:defRPr sz="3000" b="1">
                <a:solidFill>
                  <a:schemeClr val="bg1"/>
                </a:solidFill>
                <a:latin typeface="Arial"/>
                <a:cs typeface="Arial"/>
              </a:defRPr>
            </a:lvl1pPr>
          </a:lstStyle>
          <a:p>
            <a:r>
              <a:rPr lang="en-US" dirty="0"/>
              <a:t>OR FAPD Monthly Meeting</a:t>
            </a:r>
          </a:p>
        </p:txBody>
      </p:sp>
      <p:sp>
        <p:nvSpPr>
          <p:cNvPr id="3" name="Subtitle 2"/>
          <p:cNvSpPr>
            <a:spLocks noGrp="1"/>
          </p:cNvSpPr>
          <p:nvPr>
            <p:ph type="subTitle" idx="1" hasCustomPrompt="1"/>
          </p:nvPr>
        </p:nvSpPr>
        <p:spPr>
          <a:xfrm>
            <a:off x="627836" y="6250356"/>
            <a:ext cx="4191651"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January 2021</a:t>
            </a:r>
          </a:p>
        </p:txBody>
      </p:sp>
      <p:pic>
        <p:nvPicPr>
          <p:cNvPr id="16" name="Picture 15" descr="NRCS_Title-Raindrop1.png"/>
          <p:cNvPicPr>
            <a:picLocks noChangeAspect="1"/>
          </p:cNvPicPr>
          <p:nvPr userDrawn="1"/>
        </p:nvPicPr>
        <p:blipFill rotWithShape="1">
          <a:blip r:embed="rId5">
            <a:extLst>
              <a:ext uri="{28A0092B-C50C-407E-A947-70E740481C1C}">
                <a14:useLocalDpi xmlns:a14="http://schemas.microsoft.com/office/drawing/2010/main" val="0"/>
              </a:ext>
            </a:extLst>
          </a:blip>
          <a:srcRect l="74039" t="16381" b="21472"/>
          <a:stretch/>
        </p:blipFill>
        <p:spPr>
          <a:xfrm>
            <a:off x="9026768" y="1133232"/>
            <a:ext cx="3165232" cy="4261977"/>
          </a:xfrm>
          <a:prstGeom prst="rect">
            <a:avLst/>
          </a:prstGeom>
        </p:spPr>
      </p:pic>
      <p:pic>
        <p:nvPicPr>
          <p:cNvPr id="19" name="Picture 18" descr="NRCS_Title-Raindrop1.png"/>
          <p:cNvPicPr>
            <a:picLocks noChangeAspect="1"/>
          </p:cNvPicPr>
          <p:nvPr userDrawn="1"/>
        </p:nvPicPr>
        <p:blipFill rotWithShape="1">
          <a:blip r:embed="rId6">
            <a:extLst>
              <a:ext uri="{28A0092B-C50C-407E-A947-70E740481C1C}">
                <a14:useLocalDpi xmlns:a14="http://schemas.microsoft.com/office/drawing/2010/main" val="0"/>
              </a:ext>
            </a:extLst>
          </a:blip>
          <a:srcRect l="61045" t="48718" r="34080" b="44444"/>
          <a:stretch/>
        </p:blipFill>
        <p:spPr>
          <a:xfrm>
            <a:off x="7442532" y="3341077"/>
            <a:ext cx="594289" cy="468923"/>
          </a:xfrm>
          <a:prstGeom prst="rect">
            <a:avLst/>
          </a:prstGeom>
        </p:spPr>
      </p:pic>
      <p:sp>
        <p:nvSpPr>
          <p:cNvPr id="20" name="Content Placeholder 19"/>
          <p:cNvSpPr>
            <a:spLocks noGrp="1"/>
          </p:cNvSpPr>
          <p:nvPr>
            <p:ph sz="quarter" idx="10" hasCustomPrompt="1"/>
          </p:nvPr>
        </p:nvSpPr>
        <p:spPr>
          <a:xfrm>
            <a:off x="7489257" y="1249851"/>
            <a:ext cx="3022600" cy="342900"/>
          </a:xfrm>
        </p:spPr>
        <p:txBody>
          <a:bodyPr anchor="ctr">
            <a:normAutofit/>
          </a:bodyPr>
          <a:lstStyle>
            <a:lvl1pPr>
              <a:defRPr sz="1000" b="0" spc="300" baseline="0">
                <a:solidFill>
                  <a:srgbClr val="FEC20D"/>
                </a:solidFill>
              </a:defRPr>
            </a:lvl1pPr>
          </a:lstStyle>
          <a:p>
            <a:pPr lvl="0"/>
            <a:r>
              <a:rPr lang="en-US" dirty="0"/>
              <a:t>OREGON</a:t>
            </a:r>
          </a:p>
        </p:txBody>
      </p:sp>
    </p:spTree>
    <p:extLst>
      <p:ext uri="{BB962C8B-B14F-4D97-AF65-F5344CB8AC3E}">
        <p14:creationId xmlns:p14="http://schemas.microsoft.com/office/powerpoint/2010/main" val="203723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838200" y="852256"/>
            <a:ext cx="105156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71452" y="808041"/>
            <a:ext cx="10058401" cy="770731"/>
          </a:xfrm>
          <a:prstGeom prst="rect">
            <a:avLst/>
          </a:prstGeom>
        </p:spPr>
        <p:txBody>
          <a:bodyPr/>
          <a:lstStyle>
            <a:lvl1pPr>
              <a:defRPr sz="3000" b="1" i="0">
                <a:solidFill>
                  <a:srgbClr val="0C6C55"/>
                </a:solidFill>
                <a:latin typeface="Arial" panose="020B0604020202020204" pitchFamily="34" charset="0"/>
                <a:cs typeface="Arial" panose="020B0604020202020204" pitchFamily="34" charset="0"/>
              </a:defRPr>
            </a:lvl1pPr>
          </a:lstStyle>
          <a:p>
            <a:r>
              <a:rPr lang="en-US"/>
              <a:t>Title of Slide</a:t>
            </a:r>
          </a:p>
        </p:txBody>
      </p:sp>
    </p:spTree>
    <p:extLst>
      <p:ext uri="{BB962C8B-B14F-4D97-AF65-F5344CB8AC3E}">
        <p14:creationId xmlns:p14="http://schemas.microsoft.com/office/powerpoint/2010/main" val="410889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30954" t="19536" r="7602" b="19021"/>
          <a:stretch/>
        </p:blipFill>
        <p:spPr>
          <a:xfrm>
            <a:off x="7442531" y="3341078"/>
            <a:ext cx="4085165" cy="2027907"/>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31638"/>
            <a:ext cx="7203180" cy="4136630"/>
          </a:xfrm>
          <a:prstGeom prst="rect">
            <a:avLst/>
          </a:prstGeom>
        </p:spPr>
      </p:pic>
      <p:sp>
        <p:nvSpPr>
          <p:cNvPr id="2" name="Title 1"/>
          <p:cNvSpPr>
            <a:spLocks noGrp="1"/>
          </p:cNvSpPr>
          <p:nvPr>
            <p:ph type="ctrTitle"/>
          </p:nvPr>
        </p:nvSpPr>
        <p:spPr>
          <a:xfrm>
            <a:off x="627837" y="5600675"/>
            <a:ext cx="9427959" cy="649681"/>
          </a:xfrm>
        </p:spPr>
        <p:txBody>
          <a:bodyPr>
            <a:normAutofit/>
          </a:bodyPr>
          <a:lstStyle>
            <a:lvl1pPr algn="l">
              <a:defRPr sz="30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627836" y="6250356"/>
            <a:ext cx="4191651"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Presenter</a:t>
            </a:r>
          </a:p>
        </p:txBody>
      </p:sp>
      <p:pic>
        <p:nvPicPr>
          <p:cNvPr id="16" name="Picture 15" descr="NRCS_Title-Raindrop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4039" t="16381" b="21472"/>
          <a:stretch/>
        </p:blipFill>
        <p:spPr>
          <a:xfrm>
            <a:off x="9026768" y="1133232"/>
            <a:ext cx="3165232" cy="4261977"/>
          </a:xfrm>
          <a:prstGeom prst="rect">
            <a:avLst/>
          </a:prstGeom>
        </p:spPr>
      </p:pic>
      <p:pic>
        <p:nvPicPr>
          <p:cNvPr id="19" name="Picture 18" descr="NRCS_Title-Raindrop1.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045" t="48718" r="34080" b="44444"/>
          <a:stretch/>
        </p:blipFill>
        <p:spPr>
          <a:xfrm>
            <a:off x="7442532" y="3341077"/>
            <a:ext cx="594289" cy="468923"/>
          </a:xfrm>
          <a:prstGeom prst="rect">
            <a:avLst/>
          </a:prstGeom>
        </p:spPr>
      </p:pic>
      <p:sp>
        <p:nvSpPr>
          <p:cNvPr id="20" name="Content Placeholder 19"/>
          <p:cNvSpPr>
            <a:spLocks noGrp="1"/>
          </p:cNvSpPr>
          <p:nvPr>
            <p:ph sz="quarter" idx="10" hasCustomPrompt="1"/>
          </p:nvPr>
        </p:nvSpPr>
        <p:spPr>
          <a:xfrm>
            <a:off x="7489257" y="1249851"/>
            <a:ext cx="3022600" cy="342900"/>
          </a:xfrm>
        </p:spPr>
        <p:txBody>
          <a:bodyPr anchor="ctr">
            <a:normAutofit/>
          </a:bodyPr>
          <a:lstStyle>
            <a:lvl1pPr>
              <a:defRPr sz="1000" b="0" spc="300" baseline="0">
                <a:solidFill>
                  <a:srgbClr val="FEC20D"/>
                </a:solidFill>
              </a:defRPr>
            </a:lvl1pPr>
          </a:lstStyle>
          <a:p>
            <a:pPr lvl="0"/>
            <a:r>
              <a:rPr lang="en-US" dirty="0"/>
              <a:t>State Name</a:t>
            </a:r>
          </a:p>
        </p:txBody>
      </p:sp>
    </p:spTree>
    <p:extLst>
      <p:ext uri="{BB962C8B-B14F-4D97-AF65-F5344CB8AC3E}">
        <p14:creationId xmlns:p14="http://schemas.microsoft.com/office/powerpoint/2010/main" val="89390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469" y="635000"/>
            <a:ext cx="10972800" cy="806938"/>
          </a:xfrm>
        </p:spPr>
        <p:txBody>
          <a:bodyPr/>
          <a:lstStyle/>
          <a:p>
            <a:r>
              <a:rPr lang="en-US" dirty="0"/>
              <a:t>Click to edit Master title style</a:t>
            </a:r>
          </a:p>
        </p:txBody>
      </p:sp>
      <p:sp>
        <p:nvSpPr>
          <p:cNvPr id="3" name="Content Placeholder 2"/>
          <p:cNvSpPr>
            <a:spLocks noGrp="1"/>
          </p:cNvSpPr>
          <p:nvPr>
            <p:ph idx="1"/>
          </p:nvPr>
        </p:nvSpPr>
        <p:spPr>
          <a:xfrm>
            <a:off x="349087" y="1600201"/>
            <a:ext cx="101756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a:p>
        </p:txBody>
      </p:sp>
      <p:sp>
        <p:nvSpPr>
          <p:cNvPr id="10" name="Slide Number Placeholder 5"/>
          <p:cNvSpPr>
            <a:spLocks noGrp="1"/>
          </p:cNvSpPr>
          <p:nvPr>
            <p:ph type="sldNum" sz="quarter" idx="4"/>
          </p:nvPr>
        </p:nvSpPr>
        <p:spPr>
          <a:xfrm>
            <a:off x="922215" y="63236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a:p>
        </p:txBody>
      </p:sp>
    </p:spTree>
    <p:extLst>
      <p:ext uri="{BB962C8B-B14F-4D97-AF65-F5344CB8AC3E}">
        <p14:creationId xmlns:p14="http://schemas.microsoft.com/office/powerpoint/2010/main" val="23246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085" y="566615"/>
            <a:ext cx="10972800" cy="9437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9086" y="1600201"/>
            <a:ext cx="1030849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2215" y="628552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07144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7588849"/>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082-14F5-4652-98B9-88A19567E7B0}"/>
              </a:ext>
            </a:extLst>
          </p:cNvPr>
          <p:cNvSpPr>
            <a:spLocks noGrp="1"/>
          </p:cNvSpPr>
          <p:nvPr>
            <p:ph type="ctrTitle"/>
          </p:nvPr>
        </p:nvSpPr>
        <p:spPr/>
        <p:txBody>
          <a:bodyPr>
            <a:normAutofit fontScale="90000"/>
          </a:bodyPr>
          <a:lstStyle/>
          <a:p>
            <a:r>
              <a:rPr lang="en-US" dirty="0"/>
              <a:t>OACD Annual Conference </a:t>
            </a:r>
            <a:br>
              <a:rPr lang="en-US" dirty="0"/>
            </a:br>
            <a:r>
              <a:rPr lang="en-US" sz="2700" dirty="0"/>
              <a:t>Jason Jeans ASTC-M&amp;S</a:t>
            </a:r>
          </a:p>
        </p:txBody>
      </p:sp>
      <p:sp>
        <p:nvSpPr>
          <p:cNvPr id="3" name="Subtitle 2">
            <a:extLst>
              <a:ext uri="{FF2B5EF4-FFF2-40B4-BE49-F238E27FC236}">
                <a16:creationId xmlns:a16="http://schemas.microsoft.com/office/drawing/2014/main" id="{35B7DF53-5F18-412C-914B-2B006CECDC6F}"/>
              </a:ext>
            </a:extLst>
          </p:cNvPr>
          <p:cNvSpPr>
            <a:spLocks noGrp="1"/>
          </p:cNvSpPr>
          <p:nvPr>
            <p:ph type="subTitle" idx="1"/>
          </p:nvPr>
        </p:nvSpPr>
        <p:spPr>
          <a:xfrm>
            <a:off x="627837" y="6291921"/>
            <a:ext cx="4191651" cy="412261"/>
          </a:xfrm>
        </p:spPr>
        <p:txBody>
          <a:bodyPr/>
          <a:lstStyle/>
          <a:p>
            <a:r>
              <a:rPr lang="en-US" dirty="0"/>
              <a:t>October 2022</a:t>
            </a:r>
          </a:p>
        </p:txBody>
      </p:sp>
      <p:sp>
        <p:nvSpPr>
          <p:cNvPr id="4" name="Content Placeholder 3">
            <a:extLst>
              <a:ext uri="{FF2B5EF4-FFF2-40B4-BE49-F238E27FC236}">
                <a16:creationId xmlns:a16="http://schemas.microsoft.com/office/drawing/2014/main" id="{CAA0A0C0-6024-48D0-97E9-0F7DF49FF6B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406048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3E7A-9CCA-4711-8470-6CCE592DDC97}"/>
              </a:ext>
            </a:extLst>
          </p:cNvPr>
          <p:cNvSpPr>
            <a:spLocks noGrp="1"/>
          </p:cNvSpPr>
          <p:nvPr>
            <p:ph type="title"/>
          </p:nvPr>
        </p:nvSpPr>
        <p:spPr/>
        <p:txBody>
          <a:bodyPr/>
          <a:lstStyle/>
          <a:p>
            <a:r>
              <a:rPr lang="en-US" dirty="0"/>
              <a:t>FARM BILL TECH/ADMIN GRANTS</a:t>
            </a:r>
          </a:p>
        </p:txBody>
      </p:sp>
      <p:sp>
        <p:nvSpPr>
          <p:cNvPr id="3" name="Content Placeholder 2">
            <a:extLst>
              <a:ext uri="{FF2B5EF4-FFF2-40B4-BE49-F238E27FC236}">
                <a16:creationId xmlns:a16="http://schemas.microsoft.com/office/drawing/2014/main" id="{2EAEBE1C-D64A-4F06-8910-D664DFFC2C5B}"/>
              </a:ext>
            </a:extLst>
          </p:cNvPr>
          <p:cNvSpPr>
            <a:spLocks noGrp="1"/>
          </p:cNvSpPr>
          <p:nvPr>
            <p:ph idx="1"/>
          </p:nvPr>
        </p:nvSpPr>
        <p:spPr/>
        <p:txBody>
          <a:bodyPr>
            <a:normAutofit/>
          </a:bodyPr>
          <a:lstStyle/>
          <a:p>
            <a:pPr marL="342900" indent="-342900">
              <a:buFont typeface="Arial" panose="020B0604020202020204" pitchFamily="34" charset="0"/>
              <a:buChar char="•"/>
            </a:pPr>
            <a:r>
              <a:rPr lang="en-US" b="0" i="0" dirty="0">
                <a:solidFill>
                  <a:srgbClr val="000000"/>
                </a:solidFill>
                <a:effectLst/>
                <a:latin typeface="Public Sans Web"/>
              </a:rPr>
              <a:t>OWEB administ</a:t>
            </a:r>
            <a:r>
              <a:rPr lang="en-US" b="0" dirty="0">
                <a:solidFill>
                  <a:srgbClr val="000000"/>
                </a:solidFill>
                <a:latin typeface="Public Sans Web"/>
              </a:rPr>
              <a:t>ered grant program to assist with delivering Farm Bill programs in Oregon</a:t>
            </a:r>
          </a:p>
          <a:p>
            <a:pPr marL="342900" indent="-342900">
              <a:buFont typeface="Arial" panose="020B0604020202020204" pitchFamily="34" charset="0"/>
              <a:buChar char="•"/>
            </a:pPr>
            <a:r>
              <a:rPr lang="en-US" b="0" dirty="0">
                <a:solidFill>
                  <a:srgbClr val="000000"/>
                </a:solidFill>
                <a:latin typeface="Public Sans Web"/>
              </a:rPr>
              <a:t>Grant provides funding for both administrative and technical staff</a:t>
            </a:r>
          </a:p>
          <a:p>
            <a:pPr marL="342900" indent="-342900">
              <a:buFont typeface="Arial" panose="020B0604020202020204" pitchFamily="34" charset="0"/>
              <a:buChar char="•"/>
            </a:pPr>
            <a:r>
              <a:rPr lang="en-US" b="0" dirty="0">
                <a:solidFill>
                  <a:srgbClr val="000000"/>
                </a:solidFill>
                <a:latin typeface="Public Sans Web"/>
              </a:rPr>
              <a:t> </a:t>
            </a:r>
            <a:r>
              <a:rPr lang="en-US" b="0" i="0" dirty="0">
                <a:solidFill>
                  <a:srgbClr val="000000"/>
                </a:solidFill>
                <a:effectLst/>
                <a:latin typeface="Public Sans Web"/>
              </a:rPr>
              <a:t>Period of Performance 2018 – 2023 </a:t>
            </a:r>
          </a:p>
          <a:p>
            <a:pPr marL="342900" indent="-342900">
              <a:buFont typeface="Arial" panose="020B0604020202020204" pitchFamily="34" charset="0"/>
              <a:buChar char="•"/>
            </a:pPr>
            <a:r>
              <a:rPr lang="en-US" b="0" dirty="0">
                <a:solidFill>
                  <a:srgbClr val="000000"/>
                </a:solidFill>
                <a:latin typeface="Public Sans Web"/>
              </a:rPr>
              <a:t>19</a:t>
            </a:r>
            <a:r>
              <a:rPr lang="en-US" b="0" i="0" dirty="0">
                <a:solidFill>
                  <a:srgbClr val="000000"/>
                </a:solidFill>
                <a:effectLst/>
                <a:latin typeface="Public Sans Web"/>
              </a:rPr>
              <a:t> Districts/2 watershed councils have been awarded</a:t>
            </a:r>
          </a:p>
          <a:p>
            <a:pPr marL="342900" indent="-342900">
              <a:buFont typeface="Arial" panose="020B0604020202020204" pitchFamily="34" charset="0"/>
              <a:buChar char="•"/>
            </a:pPr>
            <a:r>
              <a:rPr lang="en-US" b="0" dirty="0">
                <a:solidFill>
                  <a:srgbClr val="000000"/>
                </a:solidFill>
                <a:latin typeface="Public Sans Web"/>
              </a:rPr>
              <a:t>Current funding accounted for through Dec. 2023 </a:t>
            </a:r>
          </a:p>
          <a:p>
            <a:pPr marL="1085850" lvl="1" indent="-342900">
              <a:buFont typeface="Arial" panose="020B0604020202020204" pitchFamily="34" charset="0"/>
              <a:buChar char="•"/>
            </a:pPr>
            <a:r>
              <a:rPr lang="en-US" b="0" dirty="0">
                <a:solidFill>
                  <a:srgbClr val="000000"/>
                </a:solidFill>
                <a:latin typeface="Public Sans Web"/>
              </a:rPr>
              <a:t>*recipients please bill</a:t>
            </a:r>
          </a:p>
          <a:p>
            <a:pPr marL="342900" indent="-342900">
              <a:buFont typeface="Arial" panose="020B0604020202020204" pitchFamily="34" charset="0"/>
              <a:buChar char="•"/>
            </a:pPr>
            <a:r>
              <a:rPr lang="en-US" b="0" dirty="0">
                <a:solidFill>
                  <a:srgbClr val="000000"/>
                </a:solidFill>
                <a:latin typeface="Public Sans Web"/>
              </a:rPr>
              <a:t>NRCS/OWEB discussing next steps as this is a highly successful agreement </a:t>
            </a:r>
          </a:p>
          <a:p>
            <a:pPr marL="342900" indent="-342900">
              <a:buFont typeface="Arial" panose="020B0604020202020204" pitchFamily="34" charset="0"/>
              <a:buChar char="•"/>
            </a:pPr>
            <a:r>
              <a:rPr lang="en-US" b="0" i="0" dirty="0">
                <a:solidFill>
                  <a:srgbClr val="000000"/>
                </a:solidFill>
                <a:effectLst/>
                <a:latin typeface="Public Sans Web"/>
              </a:rPr>
              <a:t>Do we extend </a:t>
            </a:r>
            <a:r>
              <a:rPr lang="en-US" b="0" dirty="0">
                <a:solidFill>
                  <a:srgbClr val="000000"/>
                </a:solidFill>
                <a:latin typeface="Public Sans Web"/>
              </a:rPr>
              <a:t>current agreement? </a:t>
            </a:r>
          </a:p>
          <a:p>
            <a:pPr marL="342900" indent="-342900">
              <a:buFont typeface="Arial" panose="020B0604020202020204" pitchFamily="34" charset="0"/>
              <a:buChar char="•"/>
            </a:pPr>
            <a:r>
              <a:rPr lang="en-US" b="0" dirty="0">
                <a:solidFill>
                  <a:srgbClr val="000000"/>
                </a:solidFill>
                <a:latin typeface="Public Sans Web"/>
              </a:rPr>
              <a:t>What does the next iteration look like?</a:t>
            </a:r>
            <a:endParaRPr lang="en-US" b="0" i="0" dirty="0">
              <a:solidFill>
                <a:srgbClr val="000000"/>
              </a:solidFill>
              <a:effectLst/>
              <a:latin typeface="Public Sans Web"/>
            </a:endParaRPr>
          </a:p>
          <a:p>
            <a:pPr marL="342900" indent="-342900">
              <a:buFont typeface="Arial" panose="020B0604020202020204" pitchFamily="34" charset="0"/>
              <a:buChar char="•"/>
            </a:pPr>
            <a:endParaRPr lang="en-US" b="0" i="0" dirty="0">
              <a:solidFill>
                <a:srgbClr val="000000"/>
              </a:solidFill>
              <a:effectLst/>
              <a:latin typeface="Public Sans Web"/>
            </a:endParaRPr>
          </a:p>
        </p:txBody>
      </p:sp>
      <p:sp>
        <p:nvSpPr>
          <p:cNvPr id="5" name="Slide Number Placeholder 4">
            <a:extLst>
              <a:ext uri="{FF2B5EF4-FFF2-40B4-BE49-F238E27FC236}">
                <a16:creationId xmlns:a16="http://schemas.microsoft.com/office/drawing/2014/main" id="{20E909A4-CD08-451C-88FC-A835E0CAC1A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C9244-15B3-8F40-A6D8-795DD2FF1F3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16748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76AD-05D0-4A47-A510-328CED6E32FC}"/>
              </a:ext>
            </a:extLst>
          </p:cNvPr>
          <p:cNvSpPr>
            <a:spLocks noGrp="1"/>
          </p:cNvSpPr>
          <p:nvPr>
            <p:ph type="title"/>
          </p:nvPr>
        </p:nvSpPr>
        <p:spPr/>
        <p:txBody>
          <a:bodyPr/>
          <a:lstStyle/>
          <a:p>
            <a:r>
              <a:rPr lang="en-US" dirty="0"/>
              <a:t>NACD TECHNICAL ASSISTANCE GRANTS</a:t>
            </a:r>
          </a:p>
        </p:txBody>
      </p:sp>
      <p:sp>
        <p:nvSpPr>
          <p:cNvPr id="3" name="Content Placeholder 2">
            <a:extLst>
              <a:ext uri="{FF2B5EF4-FFF2-40B4-BE49-F238E27FC236}">
                <a16:creationId xmlns:a16="http://schemas.microsoft.com/office/drawing/2014/main" id="{79B6347B-16D2-4917-B13B-CFAAAE0986AB}"/>
              </a:ext>
            </a:extLst>
          </p:cNvPr>
          <p:cNvSpPr>
            <a:spLocks noGrp="1"/>
          </p:cNvSpPr>
          <p:nvPr>
            <p:ph idx="1"/>
          </p:nvPr>
        </p:nvSpPr>
        <p:spPr/>
        <p:txBody>
          <a:bodyPr/>
          <a:lstStyle/>
          <a:p>
            <a:pPr marL="342900" indent="-342900">
              <a:buFont typeface="Arial" panose="020B0604020202020204" pitchFamily="34" charset="0"/>
              <a:buChar char="•"/>
            </a:pPr>
            <a:r>
              <a:rPr lang="en-US" dirty="0"/>
              <a:t>2022 awarded 15M in new Tech Assistance grants </a:t>
            </a:r>
          </a:p>
          <a:p>
            <a:pPr marL="342900" indent="-342900">
              <a:buFont typeface="Arial" panose="020B0604020202020204" pitchFamily="34" charset="0"/>
              <a:buChar char="•"/>
            </a:pPr>
            <a:r>
              <a:rPr lang="en-US" dirty="0"/>
              <a:t>Nearly 500 conservation districts have been recipients </a:t>
            </a:r>
          </a:p>
          <a:p>
            <a:pPr marL="342900" indent="-342900">
              <a:buFont typeface="Arial" panose="020B0604020202020204" pitchFamily="34" charset="0"/>
              <a:buChar char="•"/>
            </a:pPr>
            <a:r>
              <a:rPr lang="en-US" dirty="0"/>
              <a:t>490 positions supported (technicians/planners/admin support)</a:t>
            </a:r>
          </a:p>
          <a:p>
            <a:pPr marL="342900" indent="-342900">
              <a:buFont typeface="Arial" panose="020B0604020202020204" pitchFamily="34" charset="0"/>
              <a:buChar char="•"/>
            </a:pPr>
            <a:r>
              <a:rPr lang="en-US" dirty="0"/>
              <a:t>Renewal funding period opens first each FY (typically March)</a:t>
            </a:r>
          </a:p>
          <a:p>
            <a:pPr marL="342900" indent="-342900">
              <a:buFont typeface="Arial" panose="020B0604020202020204" pitchFamily="34" charset="0"/>
              <a:buChar char="•"/>
            </a:pPr>
            <a:r>
              <a:rPr lang="en-US" dirty="0"/>
              <a:t>6 districts/1 tribe were awarded for renewals in FY22 here in Oregon </a:t>
            </a:r>
          </a:p>
          <a:p>
            <a:pPr marL="342900" indent="-342900">
              <a:buFont typeface="Arial" panose="020B0604020202020204" pitchFamily="34" charset="0"/>
              <a:buChar char="•"/>
            </a:pPr>
            <a:r>
              <a:rPr lang="en-US" dirty="0"/>
              <a:t>No new grant funding opportunity in FY22</a:t>
            </a:r>
          </a:p>
          <a:p>
            <a:pPr marL="342900" indent="-342900">
              <a:buFont typeface="Arial" panose="020B0604020202020204" pitchFamily="34" charset="0"/>
              <a:buChar char="•"/>
            </a:pPr>
            <a:r>
              <a:rPr lang="en-US" dirty="0"/>
              <a:t>New grant application period is posted after renewals (typically summer)</a:t>
            </a:r>
          </a:p>
          <a:p>
            <a:pPr marL="342900" indent="-342900">
              <a:buFont typeface="Arial" panose="020B0604020202020204" pitchFamily="34" charset="0"/>
              <a:buChar char="•"/>
            </a:pPr>
            <a:r>
              <a:rPr lang="en-US" dirty="0"/>
              <a:t>Sure to be additional funding for new applications FY23 – FY25</a:t>
            </a:r>
          </a:p>
        </p:txBody>
      </p:sp>
      <p:sp>
        <p:nvSpPr>
          <p:cNvPr id="4" name="Picture Placeholder 3">
            <a:extLst>
              <a:ext uri="{FF2B5EF4-FFF2-40B4-BE49-F238E27FC236}">
                <a16:creationId xmlns:a16="http://schemas.microsoft.com/office/drawing/2014/main" id="{F5C97B18-6AC7-4BC2-B787-5DF99A764A7A}"/>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AF9004F9-4A26-4B99-B8CC-F2CFC6A0D394}"/>
              </a:ext>
            </a:extLst>
          </p:cNvPr>
          <p:cNvSpPr>
            <a:spLocks noGrp="1"/>
          </p:cNvSpPr>
          <p:nvPr>
            <p:ph type="sldNum" sz="quarter" idx="4"/>
          </p:nvPr>
        </p:nvSpPr>
        <p:spPr/>
        <p:txBody>
          <a:bodyPr/>
          <a:lstStyle/>
          <a:p>
            <a:fld id="{39FC9244-15B3-8F40-A6D8-795DD2FF1F30}" type="slidenum">
              <a:rPr lang="en-US" smtClean="0"/>
              <a:pPr/>
              <a:t>3</a:t>
            </a:fld>
            <a:endParaRPr lang="en-US" dirty="0"/>
          </a:p>
        </p:txBody>
      </p:sp>
    </p:spTree>
    <p:extLst>
      <p:ext uri="{BB962C8B-B14F-4D97-AF65-F5344CB8AC3E}">
        <p14:creationId xmlns:p14="http://schemas.microsoft.com/office/powerpoint/2010/main" val="16603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624CB2-7146-4A49-A65C-7DD6AD3447D8}"/>
              </a:ext>
            </a:extLst>
          </p:cNvPr>
          <p:cNvSpPr>
            <a:spLocks noGrp="1"/>
          </p:cNvSpPr>
          <p:nvPr>
            <p:ph type="sldNum" sz="quarter" idx="4"/>
          </p:nvPr>
        </p:nvSpPr>
        <p:spPr/>
        <p:txBody>
          <a:bodyPr/>
          <a:lstStyle/>
          <a:p>
            <a:fld id="{39FC9244-15B3-8F40-A6D8-795DD2FF1F30}" type="slidenum">
              <a:rPr lang="en-US" smtClean="0"/>
              <a:pPr/>
              <a:t>4</a:t>
            </a:fld>
            <a:endParaRPr lang="en-US" dirty="0"/>
          </a:p>
        </p:txBody>
      </p:sp>
      <p:sp useBgFill="1">
        <p:nvSpPr>
          <p:cNvPr id="6" name="Rectangle 11">
            <a:extLst>
              <a:ext uri="{FF2B5EF4-FFF2-40B4-BE49-F238E27FC236}">
                <a16:creationId xmlns:a16="http://schemas.microsoft.com/office/drawing/2014/main" id="{8335D949-264C-4E43-ADC6-C21696A9A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9320B46-E2A0-48D1-86D3-CF76684CDDC7}"/>
              </a:ext>
            </a:extLst>
          </p:cNvPr>
          <p:cNvSpPr txBox="1">
            <a:spLocks/>
          </p:cNvSpPr>
          <p:nvPr/>
        </p:nvSpPr>
        <p:spPr>
          <a:xfrm>
            <a:off x="6513788" y="604007"/>
            <a:ext cx="4840010" cy="156842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a:solidFill>
                  <a:srgbClr val="58595B"/>
                </a:solidFill>
                <a:latin typeface="+mj-lt"/>
                <a:ea typeface="+mj-ea"/>
                <a:cs typeface="+mj-cs"/>
              </a:defRPr>
            </a:lvl1pPr>
          </a:lstStyle>
          <a:p>
            <a:pPr defTabSz="914400">
              <a:lnSpc>
                <a:spcPct val="90000"/>
              </a:lnSpc>
            </a:pPr>
            <a:r>
              <a:rPr lang="en-US" sz="4100" dirty="0">
                <a:solidFill>
                  <a:schemeClr val="tx1"/>
                </a:solidFill>
              </a:rPr>
              <a:t>NRCS Conservation Innovation Grants</a:t>
            </a:r>
          </a:p>
        </p:txBody>
      </p:sp>
      <p:pic>
        <p:nvPicPr>
          <p:cNvPr id="8" name="Picture Placeholder 6" descr="Text&#10;&#10;Description automatically generated with low confidence">
            <a:extLst>
              <a:ext uri="{FF2B5EF4-FFF2-40B4-BE49-F238E27FC236}">
                <a16:creationId xmlns:a16="http://schemas.microsoft.com/office/drawing/2014/main" id="{6BBA1AC6-ECED-445B-8245-2995448FFE31}"/>
              </a:ext>
            </a:extLst>
          </p:cNvPr>
          <p:cNvPicPr>
            <a:picLocks noChangeAspect="1"/>
          </p:cNvPicPr>
          <p:nvPr/>
        </p:nvPicPr>
        <p:blipFill rotWithShape="1">
          <a:blip r:embed="rId2"/>
          <a:srcRect r="-1" b="1114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2">
            <a:extLst>
              <a:ext uri="{FF2B5EF4-FFF2-40B4-BE49-F238E27FC236}">
                <a16:creationId xmlns:a16="http://schemas.microsoft.com/office/drawing/2014/main" id="{9EA9069E-35A9-4406-B4BE-D86A95205760}"/>
              </a:ext>
            </a:extLst>
          </p:cNvPr>
          <p:cNvSpPr txBox="1">
            <a:spLocks/>
          </p:cNvSpPr>
          <p:nvPr/>
        </p:nvSpPr>
        <p:spPr>
          <a:xfrm>
            <a:off x="6513788" y="2172430"/>
            <a:ext cx="5104964" cy="4095021"/>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pPr>
            <a:r>
              <a:rPr lang="en-US" b="0" dirty="0"/>
              <a:t>Conservation Innovation Grants (CIG) -</a:t>
            </a:r>
            <a:r>
              <a:rPr lang="en-US" sz="1100" dirty="0">
                <a:solidFill>
                  <a:schemeClr val="tx1"/>
                </a:solidFill>
              </a:rPr>
              <a:t> </a:t>
            </a:r>
            <a:r>
              <a:rPr lang="en-US" sz="1500" b="0" dirty="0">
                <a:solidFill>
                  <a:schemeClr val="tx1">
                    <a:lumMod val="75000"/>
                    <a:lumOff val="25000"/>
                  </a:schemeClr>
                </a:solidFill>
              </a:rPr>
              <a:t>competitive program that supports the development of new tools, approaches, practices, and technologies to further natural resource conservation on private lands. CIG partners work to address our nation's water quality, air quality, soil health and wildlife habitat challenges, all while improving agricultural operations. </a:t>
            </a:r>
          </a:p>
          <a:p>
            <a:pPr indent="-228600" defTabSz="914400">
              <a:lnSpc>
                <a:spcPct val="90000"/>
              </a:lnSpc>
              <a:buFont typeface="Arial" panose="020B0604020202020204" pitchFamily="34" charset="0"/>
              <a:buChar char="•"/>
            </a:pPr>
            <a:endParaRPr lang="en-US" sz="1100" b="0" dirty="0">
              <a:solidFill>
                <a:schemeClr val="tx1"/>
              </a:solidFill>
            </a:endParaRPr>
          </a:p>
          <a:p>
            <a:pPr marL="342900" indent="-228600" defTabSz="914400">
              <a:lnSpc>
                <a:spcPct val="90000"/>
              </a:lnSpc>
              <a:buFont typeface="Arial" panose="020B0604020202020204" pitchFamily="34" charset="0"/>
              <a:buChar char="•"/>
            </a:pPr>
            <a:r>
              <a:rPr lang="en-US" b="0" dirty="0"/>
              <a:t>Three annual CIG funding opportunities</a:t>
            </a:r>
            <a:r>
              <a:rPr lang="en-US" sz="1100" dirty="0">
                <a:solidFill>
                  <a:schemeClr val="tx1"/>
                </a:solidFill>
              </a:rPr>
              <a:t>: </a:t>
            </a:r>
          </a:p>
          <a:p>
            <a:pPr marL="1143000" lvl="1" defTabSz="914400">
              <a:lnSpc>
                <a:spcPct val="90000"/>
              </a:lnSpc>
              <a:buFont typeface="Wingdings" panose="05000000000000000000" pitchFamily="2" charset="2"/>
              <a:buChar char="Ø"/>
            </a:pPr>
            <a:r>
              <a:rPr lang="en-US" dirty="0"/>
              <a:t>National CIG Classic (sign up ended Oct. 11) </a:t>
            </a:r>
          </a:p>
          <a:p>
            <a:pPr marL="1143000" lvl="1" defTabSz="914400">
              <a:lnSpc>
                <a:spcPct val="90000"/>
              </a:lnSpc>
              <a:buFont typeface="Wingdings" panose="05000000000000000000" pitchFamily="2" charset="2"/>
              <a:buChar char="Ø"/>
            </a:pPr>
            <a:r>
              <a:rPr lang="en-US" dirty="0"/>
              <a:t>State CIG Classic (typically announced March/April)</a:t>
            </a:r>
          </a:p>
          <a:p>
            <a:pPr marL="1143000" lvl="1" defTabSz="914400">
              <a:lnSpc>
                <a:spcPct val="90000"/>
              </a:lnSpc>
              <a:buFont typeface="Wingdings" panose="05000000000000000000" pitchFamily="2" charset="2"/>
              <a:buChar char="Ø"/>
            </a:pPr>
            <a:r>
              <a:rPr lang="en-US" dirty="0"/>
              <a:t>CIG On-Farm Conservation Innovation Trails (On-Farm</a:t>
            </a:r>
            <a:r>
              <a:rPr lang="en-US" sz="1100" dirty="0">
                <a:solidFill>
                  <a:schemeClr val="tx1"/>
                </a:solidFill>
              </a:rPr>
              <a:t>)</a:t>
            </a:r>
          </a:p>
          <a:p>
            <a:pPr indent="-228600" defTabSz="914400">
              <a:lnSpc>
                <a:spcPct val="90000"/>
              </a:lnSpc>
              <a:buFont typeface="Arial" panose="020B0604020202020204" pitchFamily="34" charset="0"/>
              <a:buChar char="•"/>
            </a:pPr>
            <a:endParaRPr lang="en-US" sz="1500" b="0" dirty="0">
              <a:solidFill>
                <a:schemeClr val="tx1">
                  <a:lumMod val="75000"/>
                  <a:lumOff val="25000"/>
                </a:schemeClr>
              </a:solidFill>
            </a:endParaRPr>
          </a:p>
          <a:p>
            <a:pPr defTabSz="914400">
              <a:lnSpc>
                <a:spcPct val="90000"/>
              </a:lnSpc>
            </a:pPr>
            <a:r>
              <a:rPr lang="en-US" sz="1500" b="0" dirty="0">
                <a:solidFill>
                  <a:schemeClr val="tx1">
                    <a:lumMod val="75000"/>
                    <a:lumOff val="25000"/>
                  </a:schemeClr>
                </a:solidFill>
              </a:rPr>
              <a:t>Funds are awarded for single- or multi-year projects, not to exceed three years, are awarded through a nationwide competitive grants process.</a:t>
            </a:r>
          </a:p>
          <a:p>
            <a:pPr indent="-228600" defTabSz="914400">
              <a:lnSpc>
                <a:spcPct val="90000"/>
              </a:lnSpc>
              <a:buFont typeface="Arial" panose="020B0604020202020204" pitchFamily="34" charset="0"/>
              <a:buChar char="•"/>
            </a:pPr>
            <a:endParaRPr lang="en-US" sz="1100" dirty="0">
              <a:solidFill>
                <a:schemeClr val="tx1"/>
              </a:solidFill>
            </a:endParaRPr>
          </a:p>
          <a:p>
            <a:pPr indent="-228600" defTabSz="914400">
              <a:lnSpc>
                <a:spcPct val="90000"/>
              </a:lnSpc>
              <a:buFont typeface="Arial" panose="020B0604020202020204" pitchFamily="34" charset="0"/>
              <a:buChar char="•"/>
            </a:pPr>
            <a:endParaRPr lang="en-US" sz="1100" dirty="0">
              <a:solidFill>
                <a:schemeClr val="tx1"/>
              </a:solidFill>
            </a:endParaRPr>
          </a:p>
          <a:p>
            <a:pPr indent="-228600" defTabSz="914400">
              <a:lnSpc>
                <a:spcPct val="90000"/>
              </a:lnSpc>
              <a:buFont typeface="Arial" panose="020B0604020202020204" pitchFamily="34" charset="0"/>
              <a:buChar char="•"/>
            </a:pPr>
            <a:endParaRPr lang="en-US" sz="1100" dirty="0">
              <a:solidFill>
                <a:schemeClr val="tx1"/>
              </a:solidFill>
            </a:endParaRPr>
          </a:p>
          <a:p>
            <a:pPr indent="-228600" defTabSz="914400">
              <a:lnSpc>
                <a:spcPct val="90000"/>
              </a:lnSpc>
              <a:buFont typeface="Arial" panose="020B0604020202020204" pitchFamily="34" charset="0"/>
              <a:buChar char="•"/>
            </a:pPr>
            <a:endParaRPr lang="en-US" sz="1500" dirty="0">
              <a:solidFill>
                <a:schemeClr val="tx1"/>
              </a:solidFill>
            </a:endParaRPr>
          </a:p>
          <a:p>
            <a:pPr defTabSz="914400">
              <a:lnSpc>
                <a:spcPct val="90000"/>
              </a:lnSpc>
            </a:pPr>
            <a:r>
              <a:rPr lang="en-US" sz="1500" dirty="0">
                <a:solidFill>
                  <a:schemeClr val="tx1"/>
                </a:solidFill>
              </a:rPr>
              <a:t>https://cig.sc.egov.usda.gov/</a:t>
            </a:r>
          </a:p>
        </p:txBody>
      </p:sp>
      <p:sp>
        <p:nvSpPr>
          <p:cNvPr id="10" name="Slide Number Placeholder 4">
            <a:extLst>
              <a:ext uri="{FF2B5EF4-FFF2-40B4-BE49-F238E27FC236}">
                <a16:creationId xmlns:a16="http://schemas.microsoft.com/office/drawing/2014/main" id="{73B2AAFC-072F-4A40-A3B9-E74657F75BF3}"/>
              </a:ext>
            </a:extLst>
          </p:cNvPr>
          <p:cNvSpPr txBox="1">
            <a:spLocks/>
          </p:cNvSpPr>
          <p:nvPr/>
        </p:nvSpPr>
        <p:spPr>
          <a:xfrm>
            <a:off x="7855590" y="6480453"/>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39FC9244-15B3-8F40-A6D8-795DD2FF1F30}" type="slidenum">
              <a:rPr lang="en-US" smtClean="0">
                <a:solidFill>
                  <a:prstClr val="black">
                    <a:tint val="75000"/>
                  </a:prstClr>
                </a:solidFill>
                <a:latin typeface="Calibri" panose="020F0502020204030204"/>
              </a:rPr>
              <a:pPr algn="r">
                <a:spcAft>
                  <a:spcPts val="600"/>
                </a:spcAft>
                <a:defRPr/>
              </a:pPr>
              <a:t>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6521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D7D1-1D74-4834-8DB9-ED3F4168836D}"/>
              </a:ext>
            </a:extLst>
          </p:cNvPr>
          <p:cNvSpPr>
            <a:spLocks noGrp="1"/>
          </p:cNvSpPr>
          <p:nvPr>
            <p:ph type="title"/>
          </p:nvPr>
        </p:nvSpPr>
        <p:spPr/>
        <p:txBody>
          <a:bodyPr>
            <a:normAutofit fontScale="90000"/>
          </a:bodyPr>
          <a:lstStyle/>
          <a:p>
            <a:r>
              <a:rPr lang="en-US" dirty="0"/>
              <a:t>REGIONAL CONSERVATION PARTNERSHIP PROGRAM</a:t>
            </a:r>
          </a:p>
        </p:txBody>
      </p:sp>
      <p:sp>
        <p:nvSpPr>
          <p:cNvPr id="3" name="Content Placeholder 2">
            <a:extLst>
              <a:ext uri="{FF2B5EF4-FFF2-40B4-BE49-F238E27FC236}">
                <a16:creationId xmlns:a16="http://schemas.microsoft.com/office/drawing/2014/main" id="{39CC9DDF-23A4-4E51-8B53-947258F3A519}"/>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Partner driven – implements FB programs (planning – contracts/practices – solutions to resource concerns)</a:t>
            </a:r>
          </a:p>
          <a:p>
            <a:pPr marL="342900" indent="-342900">
              <a:buFont typeface="Arial" panose="020B0604020202020204" pitchFamily="34" charset="0"/>
              <a:buChar char="•"/>
            </a:pPr>
            <a:r>
              <a:rPr lang="en-US" dirty="0"/>
              <a:t>Districts are eligible lead partners</a:t>
            </a:r>
          </a:p>
          <a:p>
            <a:pPr marL="342900" indent="-342900">
              <a:buFont typeface="Arial" panose="020B0604020202020204" pitchFamily="34" charset="0"/>
              <a:buChar char="•"/>
            </a:pPr>
            <a:r>
              <a:rPr lang="en-US" dirty="0"/>
              <a:t>Oregon: 2015 – 2022</a:t>
            </a:r>
          </a:p>
          <a:p>
            <a:pPr marL="1085850" lvl="1" indent="-342900">
              <a:buFont typeface="Arial" panose="020B0604020202020204" pitchFamily="34" charset="0"/>
              <a:buChar char="•"/>
            </a:pPr>
            <a:r>
              <a:rPr lang="en-US" dirty="0"/>
              <a:t>200 partner organizations</a:t>
            </a:r>
          </a:p>
          <a:p>
            <a:pPr marL="1085850" lvl="1" indent="-342900">
              <a:buFont typeface="Arial" panose="020B0604020202020204" pitchFamily="34" charset="0"/>
              <a:buChar char="•"/>
            </a:pPr>
            <a:r>
              <a:rPr lang="en-US" dirty="0"/>
              <a:t>NRCS invested over 60M/partners 100M</a:t>
            </a:r>
          </a:p>
          <a:p>
            <a:pPr marL="1085850" lvl="1" indent="-342900">
              <a:buFont typeface="Arial" panose="020B0604020202020204" pitchFamily="34" charset="0"/>
              <a:buChar char="•"/>
            </a:pPr>
            <a:r>
              <a:rPr lang="en-US" dirty="0"/>
              <a:t>200,000 acres</a:t>
            </a:r>
          </a:p>
          <a:p>
            <a:pPr marL="1085850" lvl="1" indent="-342900">
              <a:buFont typeface="Arial" panose="020B0604020202020204" pitchFamily="34" charset="0"/>
              <a:buChar char="•"/>
            </a:pPr>
            <a:r>
              <a:rPr lang="en-US" dirty="0"/>
              <a:t>600 contracts</a:t>
            </a:r>
          </a:p>
          <a:p>
            <a:pPr marL="1085850" lvl="1" indent="-342900">
              <a:buFont typeface="Arial" panose="020B0604020202020204" pitchFamily="34" charset="0"/>
              <a:buChar char="•"/>
            </a:pPr>
            <a:r>
              <a:rPr lang="en-US" dirty="0"/>
              <a:t>4,000 acres of restored oak woodland habitat</a:t>
            </a:r>
          </a:p>
          <a:p>
            <a:pPr marL="1085850" lvl="1" indent="-342900">
              <a:buFont typeface="Arial" panose="020B0604020202020204" pitchFamily="34" charset="0"/>
              <a:buChar char="•"/>
            </a:pPr>
            <a:r>
              <a:rPr lang="en-US" dirty="0"/>
              <a:t>5,000 acres of restored wetland habitat</a:t>
            </a:r>
          </a:p>
          <a:p>
            <a:pPr marL="1085850" lvl="1" indent="-342900">
              <a:buFont typeface="Arial" panose="020B0604020202020204" pitchFamily="34" charset="0"/>
              <a:buChar char="•"/>
            </a:pPr>
            <a:r>
              <a:rPr lang="en-US" dirty="0"/>
              <a:t>300,000 acres of reduced wildfire risk</a:t>
            </a:r>
          </a:p>
          <a:p>
            <a:pPr marL="1085850" lvl="1" indent="-342900">
              <a:buFont typeface="Arial" panose="020B0604020202020204" pitchFamily="34" charset="0"/>
              <a:buChar char="•"/>
            </a:pPr>
            <a:r>
              <a:rPr lang="en-US" dirty="0"/>
              <a:t>23,000 acres enrolled in easements</a:t>
            </a:r>
          </a:p>
          <a:p>
            <a:pPr lvl="1" indent="0">
              <a:buNone/>
            </a:pPr>
            <a:r>
              <a:rPr lang="en-US" dirty="0"/>
              <a:t>**Want to learn more? Contact Tom Miewald, RCPP coordinator NRCS OR. </a:t>
            </a:r>
          </a:p>
          <a:p>
            <a:pPr lvl="1" indent="0">
              <a:buNone/>
            </a:pPr>
            <a:endParaRPr lang="en-US" dirty="0"/>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a:p>
            <a:pPr lvl="1" indent="0">
              <a:buNone/>
            </a:pPr>
            <a:endParaRPr lang="en-US" dirty="0"/>
          </a:p>
          <a:p>
            <a:pPr marL="342900" indent="-342900">
              <a:buFont typeface="Arial" panose="020B0604020202020204" pitchFamily="34" charset="0"/>
              <a:buChar char="•"/>
            </a:pPr>
            <a:endParaRPr lang="en-US" dirty="0"/>
          </a:p>
        </p:txBody>
      </p:sp>
      <p:sp>
        <p:nvSpPr>
          <p:cNvPr id="4" name="Picture Placeholder 3">
            <a:extLst>
              <a:ext uri="{FF2B5EF4-FFF2-40B4-BE49-F238E27FC236}">
                <a16:creationId xmlns:a16="http://schemas.microsoft.com/office/drawing/2014/main" id="{84A857C1-67CD-4A5B-A33B-66E4C2B64348}"/>
              </a:ext>
            </a:extLst>
          </p:cNvPr>
          <p:cNvSpPr>
            <a:spLocks noGrp="1"/>
          </p:cNvSpPr>
          <p:nvPr>
            <p:ph type="pic" sz="quarter" idx="10"/>
          </p:nvPr>
        </p:nvSpPr>
        <p:spPr/>
      </p:sp>
      <p:sp>
        <p:nvSpPr>
          <p:cNvPr id="5" name="Slide Number Placeholder 4">
            <a:extLst>
              <a:ext uri="{FF2B5EF4-FFF2-40B4-BE49-F238E27FC236}">
                <a16:creationId xmlns:a16="http://schemas.microsoft.com/office/drawing/2014/main" id="{988886CB-6529-46ED-9A59-A9806F68DC01}"/>
              </a:ext>
            </a:extLst>
          </p:cNvPr>
          <p:cNvSpPr>
            <a:spLocks noGrp="1"/>
          </p:cNvSpPr>
          <p:nvPr>
            <p:ph type="sldNum" sz="quarter" idx="4"/>
          </p:nvPr>
        </p:nvSpPr>
        <p:spPr/>
        <p:txBody>
          <a:bodyPr/>
          <a:lstStyle/>
          <a:p>
            <a:fld id="{39FC9244-15B3-8F40-A6D8-795DD2FF1F30}" type="slidenum">
              <a:rPr lang="en-US" smtClean="0"/>
              <a:pPr/>
              <a:t>5</a:t>
            </a:fld>
            <a:endParaRPr lang="en-US" dirty="0"/>
          </a:p>
        </p:txBody>
      </p:sp>
    </p:spTree>
    <p:extLst>
      <p:ext uri="{BB962C8B-B14F-4D97-AF65-F5344CB8AC3E}">
        <p14:creationId xmlns:p14="http://schemas.microsoft.com/office/powerpoint/2010/main" val="363791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BAB4-6067-4B5E-9223-E3B62F542A4C}"/>
              </a:ext>
            </a:extLst>
          </p:cNvPr>
          <p:cNvSpPr>
            <a:spLocks noGrp="1"/>
          </p:cNvSpPr>
          <p:nvPr>
            <p:ph type="title"/>
          </p:nvPr>
        </p:nvSpPr>
        <p:spPr/>
        <p:txBody>
          <a:bodyPr/>
          <a:lstStyle/>
          <a:p>
            <a:r>
              <a:rPr lang="en-US" dirty="0"/>
              <a:t>FY23 OR FB Program Application Batching Dates</a:t>
            </a:r>
          </a:p>
        </p:txBody>
      </p:sp>
      <p:sp>
        <p:nvSpPr>
          <p:cNvPr id="3" name="Content Placeholder 2">
            <a:extLst>
              <a:ext uri="{FF2B5EF4-FFF2-40B4-BE49-F238E27FC236}">
                <a16:creationId xmlns:a16="http://schemas.microsoft.com/office/drawing/2014/main" id="{A231FDA8-B854-4998-9726-621FF052029A}"/>
              </a:ext>
            </a:extLst>
          </p:cNvPr>
          <p:cNvSpPr>
            <a:spLocks noGrp="1"/>
          </p:cNvSpPr>
          <p:nvPr>
            <p:ph idx="1"/>
          </p:nvPr>
        </p:nvSpPr>
        <p:spPr>
          <a:xfrm>
            <a:off x="470076" y="1389983"/>
            <a:ext cx="11555194" cy="4730262"/>
          </a:xfrm>
        </p:spPr>
        <p:txBody>
          <a:bodyPr>
            <a:normAutofit/>
          </a:bodyPr>
          <a:lstStyle/>
          <a:p>
            <a:r>
              <a:rPr lang="en-US" dirty="0"/>
              <a:t>OR FB Application Timelines</a:t>
            </a:r>
          </a:p>
          <a:p>
            <a:pPr marL="342900" indent="-342900">
              <a:buFont typeface="Arial" panose="020B0604020202020204" pitchFamily="34" charset="0"/>
              <a:buChar char="•"/>
            </a:pPr>
            <a:r>
              <a:rPr lang="en-US" b="0" dirty="0"/>
              <a:t>Environmental Quality Incentives Program (EQIP) - Applications due November 18</a:t>
            </a:r>
            <a:r>
              <a:rPr lang="en-US" b="0" baseline="30000" dirty="0"/>
              <a:t>th</a:t>
            </a:r>
            <a:r>
              <a:rPr lang="en-US" b="0" dirty="0"/>
              <a:t>, 2022</a:t>
            </a:r>
          </a:p>
          <a:p>
            <a:pPr marL="342900" indent="-342900">
              <a:buFont typeface="Arial" panose="020B0604020202020204" pitchFamily="34" charset="0"/>
              <a:buChar char="•"/>
            </a:pPr>
            <a:r>
              <a:rPr lang="en-US" b="0" dirty="0"/>
              <a:t>Conservation Stewardship Program (CSP) – TBA (March 2023?)</a:t>
            </a:r>
          </a:p>
          <a:p>
            <a:pPr marL="342900" indent="-342900">
              <a:buFont typeface="Arial" panose="020B0604020202020204" pitchFamily="34" charset="0"/>
              <a:buChar char="•"/>
            </a:pPr>
            <a:r>
              <a:rPr lang="en-US" b="0" dirty="0"/>
              <a:t>State Conservation Innovation Grant (CIG) proposals – TBA (March/April 2023?) </a:t>
            </a:r>
          </a:p>
          <a:p>
            <a:pPr marL="1085850" lvl="1" indent="-342900">
              <a:buFont typeface="Arial" panose="020B0604020202020204" pitchFamily="34" charset="0"/>
              <a:buChar char="•"/>
            </a:pPr>
            <a:r>
              <a:rPr lang="en-US" dirty="0"/>
              <a:t>National CIGs were due Oct.11, 2022</a:t>
            </a:r>
            <a:endParaRPr lang="en-US" b="0" dirty="0"/>
          </a:p>
          <a:p>
            <a:pPr marL="342900" indent="-342900">
              <a:buFont typeface="Arial" panose="020B0604020202020204" pitchFamily="34" charset="0"/>
              <a:buChar char="•"/>
            </a:pPr>
            <a:r>
              <a:rPr lang="en-US" b="0" dirty="0"/>
              <a:t>Regional Conservation Partnership Program (RCPP) – TBA (January 2023?)</a:t>
            </a:r>
          </a:p>
          <a:p>
            <a:pPr marL="342900" indent="-342900">
              <a:buFont typeface="Arial" panose="020B0604020202020204" pitchFamily="34" charset="0"/>
              <a:buChar char="•"/>
            </a:pPr>
            <a:r>
              <a:rPr lang="en-US" b="0" dirty="0"/>
              <a:t>Agricultural Conservation Easement Program (ACEP) – February 2023</a:t>
            </a:r>
          </a:p>
          <a:p>
            <a:pPr marL="1085850" lvl="1" indent="-342900">
              <a:buFont typeface="Arial" panose="020B0604020202020204" pitchFamily="34" charset="0"/>
              <a:buChar char="•"/>
            </a:pPr>
            <a:r>
              <a:rPr lang="en-US" b="0" dirty="0"/>
              <a:t>Wetland Rese</a:t>
            </a:r>
            <a:r>
              <a:rPr lang="en-US" dirty="0"/>
              <a:t>rve Easements</a:t>
            </a:r>
          </a:p>
          <a:p>
            <a:pPr marL="1085850" lvl="1" indent="-342900">
              <a:buFont typeface="Arial" panose="020B0604020202020204" pitchFamily="34" charset="0"/>
              <a:buChar char="•"/>
            </a:pPr>
            <a:r>
              <a:rPr lang="en-US" b="0" dirty="0"/>
              <a:t>Agricultural Land Easements</a:t>
            </a:r>
          </a:p>
          <a:p>
            <a:pPr marL="1085850" lvl="1" indent="-342900">
              <a:buFont typeface="Arial" panose="020B0604020202020204" pitchFamily="34" charset="0"/>
              <a:buChar char="•"/>
            </a:pPr>
            <a:r>
              <a:rPr lang="en-US" dirty="0"/>
              <a:t>Healthy Forests Reserve Program </a:t>
            </a:r>
          </a:p>
          <a:p>
            <a:r>
              <a:rPr lang="en-US" dirty="0"/>
              <a:t>National and State Initiatives </a:t>
            </a:r>
          </a:p>
          <a:p>
            <a:pPr marL="342900" indent="-342900">
              <a:buFont typeface="Arial" panose="020B0604020202020204" pitchFamily="34" charset="0"/>
              <a:buChar char="•"/>
            </a:pPr>
            <a:r>
              <a:rPr lang="en-US" b="0" dirty="0"/>
              <a:t>TBA </a:t>
            </a:r>
          </a:p>
          <a:p>
            <a:r>
              <a:rPr lang="en-US" dirty="0"/>
              <a:t>	</a:t>
            </a:r>
          </a:p>
          <a:p>
            <a:pPr marL="342900" indent="-342900">
              <a:buFont typeface="Arial" panose="020B0604020202020204" pitchFamily="34" charset="0"/>
              <a:buChar char="•"/>
            </a:pPr>
            <a:endParaRPr lang="en-US" b="0" dirty="0"/>
          </a:p>
        </p:txBody>
      </p:sp>
      <p:sp>
        <p:nvSpPr>
          <p:cNvPr id="5" name="Slide Number Placeholder 4">
            <a:extLst>
              <a:ext uri="{FF2B5EF4-FFF2-40B4-BE49-F238E27FC236}">
                <a16:creationId xmlns:a16="http://schemas.microsoft.com/office/drawing/2014/main" id="{658B0246-0E93-4984-A7F7-9602F229445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C9244-15B3-8F40-A6D8-795DD2FF1F30}"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6933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37F6-18DB-49C5-990F-A14633EB4133}"/>
              </a:ext>
            </a:extLst>
          </p:cNvPr>
          <p:cNvSpPr>
            <a:spLocks noGrp="1"/>
          </p:cNvSpPr>
          <p:nvPr>
            <p:ph type="title"/>
          </p:nvPr>
        </p:nvSpPr>
        <p:spPr>
          <a:xfrm>
            <a:off x="1652588" y="1370101"/>
            <a:ext cx="7543801" cy="770731"/>
          </a:xfrm>
        </p:spPr>
        <p:txBody>
          <a:bodyPr/>
          <a:lstStyle/>
          <a:p>
            <a:r>
              <a:rPr lang="en-US" sz="120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br>
              <a:rPr lang="en-US" sz="1200"/>
            </a:br>
            <a:br>
              <a:rPr lang="en-US" sz="1200"/>
            </a:br>
            <a:r>
              <a:rPr lang="en-US" sz="120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 </a:t>
            </a:r>
            <a:br>
              <a:rPr lang="en-US" sz="1200"/>
            </a:br>
            <a:br>
              <a:rPr lang="en-US" sz="1200"/>
            </a:br>
            <a:r>
              <a:rPr lang="en-US" sz="1200"/>
              <a:t>To file a program discrimination complaint,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br>
              <a:rPr lang="en-US" sz="1200"/>
            </a:br>
            <a:r>
              <a:rPr lang="en-US" sz="1200"/>
              <a:t>(1) mail: 	U.S. Department of Agriculture </a:t>
            </a:r>
            <a:br>
              <a:rPr lang="en-US" sz="1200"/>
            </a:br>
            <a:r>
              <a:rPr lang="en-US" sz="1200"/>
              <a:t>	Office of the Assistant Secretary for Civil Rights </a:t>
            </a:r>
            <a:br>
              <a:rPr lang="en-US" sz="1200"/>
            </a:br>
            <a:r>
              <a:rPr lang="en-US" sz="1200"/>
              <a:t>	1400 Independence Avenue, SW </a:t>
            </a:r>
            <a:br>
              <a:rPr lang="en-US" sz="1200"/>
            </a:br>
            <a:r>
              <a:rPr lang="en-US" sz="1200"/>
              <a:t>	Washington, D.C. 20250-9410; </a:t>
            </a:r>
            <a:br>
              <a:rPr lang="en-US" sz="1200"/>
            </a:br>
            <a:r>
              <a:rPr lang="en-US" sz="1200"/>
              <a:t>(2) fax: (202) 690-7442; or </a:t>
            </a:r>
            <a:br>
              <a:rPr lang="en-US" sz="1200"/>
            </a:br>
            <a:r>
              <a:rPr lang="en-US" sz="1200"/>
              <a:t>(3) email: program.intake@usda.gov. </a:t>
            </a:r>
            <a:br>
              <a:rPr lang="en-US" sz="1200"/>
            </a:br>
            <a:r>
              <a:rPr lang="en-US" sz="1200"/>
              <a:t>USDA is an equal opportunity provider, employer, and lender </a:t>
            </a:r>
            <a:br>
              <a:rPr lang="en-US" sz="1200" i="1">
                <a:solidFill>
                  <a:srgbClr val="FFFF99"/>
                </a:solidFill>
              </a:rPr>
            </a:br>
            <a:endParaRPr lang="en-US" sz="1200"/>
          </a:p>
        </p:txBody>
      </p:sp>
    </p:spTree>
    <p:extLst>
      <p:ext uri="{BB962C8B-B14F-4D97-AF65-F5344CB8AC3E}">
        <p14:creationId xmlns:p14="http://schemas.microsoft.com/office/powerpoint/2010/main" val="1013978090"/>
      </p:ext>
    </p:extLst>
  </p:cSld>
  <p:clrMapOvr>
    <a:masterClrMapping/>
  </p:clrMapOvr>
</p:sld>
</file>

<file path=ppt/theme/theme1.xml><?xml version="1.0" encoding="utf-8"?>
<a:theme xmlns:a="http://schemas.openxmlformats.org/drawingml/2006/main" name="2_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1063</Words>
  <Application>Microsoft Office PowerPoint</Application>
  <PresentationFormat>Widescreen</PresentationFormat>
  <Paragraphs>81</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Public Sans Web</vt:lpstr>
      <vt:lpstr>Wingdings</vt:lpstr>
      <vt:lpstr>2_Office Theme</vt:lpstr>
      <vt:lpstr>1_Custom Design</vt:lpstr>
      <vt:lpstr>OACD Annual Conference  Jason Jeans ASTC-M&amp;S</vt:lpstr>
      <vt:lpstr>FARM BILL TECH/ADMIN GRANTS</vt:lpstr>
      <vt:lpstr>NACD TECHNICAL ASSISTANCE GRANTS</vt:lpstr>
      <vt:lpstr>PowerPoint Presentation</vt:lpstr>
      <vt:lpstr>REGIONAL CONSERVATION PARTNERSHIP PROGRAM</vt:lpstr>
      <vt:lpstr>FY23 OR FB Program Application Batching Dates</vt:lpstr>
      <vt:lpstr>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   To file a program discrimination complaint,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USDA is an equal opportunity provider, employer, and lender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NRCS Farm Bill Programs Erin Kaczmarczyk ASTC-Programs</dc:title>
  <dc:creator>Kaczmarczyk, Erin - NRCS, Portland OR</dc:creator>
  <cp:lastModifiedBy>Jeans, Jason - NRCS, Portland, OR</cp:lastModifiedBy>
  <cp:revision>9</cp:revision>
  <dcterms:created xsi:type="dcterms:W3CDTF">2022-10-26T15:38:37Z</dcterms:created>
  <dcterms:modified xsi:type="dcterms:W3CDTF">2022-10-31T16:39:29Z</dcterms:modified>
</cp:coreProperties>
</file>