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
  </p:notesMasterIdLst>
  <p:sldIdLst>
    <p:sldId id="260" r:id="rId5"/>
    <p:sldId id="272" r:id="rId6"/>
    <p:sldId id="273" r:id="rId7"/>
    <p:sldId id="274" r:id="rId8"/>
    <p:sldId id="267" r:id="rId9"/>
    <p:sldId id="275"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78">
          <p15:clr>
            <a:srgbClr val="A4A3A4"/>
          </p15:clr>
        </p15:guide>
        <p15:guide id="2" orient="horz" pos="3490">
          <p15:clr>
            <a:srgbClr val="A4A3A4"/>
          </p15:clr>
        </p15:guide>
        <p15:guide id="3" orient="horz" pos="3379">
          <p15:clr>
            <a:srgbClr val="A4A3A4"/>
          </p15:clr>
        </p15:guide>
        <p15:guide id="4" orient="horz" pos="1964">
          <p15:clr>
            <a:srgbClr val="A4A3A4"/>
          </p15:clr>
        </p15:guide>
        <p15:guide id="5" orient="horz" pos="2099">
          <p15:clr>
            <a:srgbClr val="A4A3A4"/>
          </p15:clr>
        </p15:guide>
        <p15:guide id="6" orient="horz" pos="795">
          <p15:clr>
            <a:srgbClr val="A4A3A4"/>
          </p15:clr>
        </p15:guide>
        <p15:guide id="7" orient="horz" pos="666">
          <p15:clr>
            <a:srgbClr val="A4A3A4"/>
          </p15:clr>
        </p15:guide>
        <p15:guide id="8" pos="3403">
          <p15:clr>
            <a:srgbClr val="A4A3A4"/>
          </p15:clr>
        </p15:guide>
        <p15:guide id="9" pos="35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9AB2"/>
    <a:srgbClr val="FEC20D"/>
    <a:srgbClr val="053773"/>
    <a:srgbClr val="89C3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210" autoAdjust="0"/>
  </p:normalViewPr>
  <p:slideViewPr>
    <p:cSldViewPr snapToGrid="0" snapToObjects="1">
      <p:cViewPr varScale="1">
        <p:scale>
          <a:sx n="61" d="100"/>
          <a:sy n="61" d="100"/>
        </p:scale>
        <p:origin x="2074" y="48"/>
      </p:cViewPr>
      <p:guideLst>
        <p:guide orient="horz" pos="3378"/>
        <p:guide orient="horz" pos="3490"/>
        <p:guide orient="horz" pos="3379"/>
        <p:guide orient="horz" pos="1964"/>
        <p:guide orient="horz" pos="2099"/>
        <p:guide orient="horz" pos="795"/>
        <p:guide orient="horz" pos="666"/>
        <p:guide pos="3403"/>
        <p:guide pos="351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643E8-7A84-1C46-BD5E-B291CD34BF80}" type="datetimeFigureOut">
              <a:rPr lang="en-US" smtClean="0"/>
              <a:t>10/25/2022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DC1755-625D-A742-ACDB-726AD4CDF29D}" type="slidenum">
              <a:rPr lang="en-US" smtClean="0"/>
              <a:t>‹#›</a:t>
            </a:fld>
            <a:endParaRPr lang="en-US"/>
          </a:p>
        </p:txBody>
      </p:sp>
    </p:spTree>
    <p:extLst>
      <p:ext uri="{BB962C8B-B14F-4D97-AF65-F5344CB8AC3E}">
        <p14:creationId xmlns:p14="http://schemas.microsoft.com/office/powerpoint/2010/main" val="38173928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flic.kr/s/aHBqjA4YYa"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nrcs.usda.gov/wps/portal/nrcs/detail/or/newsroom/releases/?cid=NRCSEPRD193524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VIEW &gt; MASTER</a:t>
            </a:r>
            <a:r>
              <a:rPr lang="en-US" baseline="0" dirty="0"/>
              <a:t> &gt; SLIDE MASTER TO EDIT THE IMAGES ON THE TITLE AND DIVIDER SLIDES</a:t>
            </a:r>
          </a:p>
          <a:p>
            <a:r>
              <a:rPr lang="en-US" baseline="0" dirty="0"/>
              <a:t>RIGHT CLICK ON THE INDIVIDUAL IMAGES TO CHANGE THE IMAGE</a:t>
            </a:r>
          </a:p>
          <a:p>
            <a:endParaRPr lang="en-US" dirty="0"/>
          </a:p>
        </p:txBody>
      </p:sp>
      <p:sp>
        <p:nvSpPr>
          <p:cNvPr id="4" name="Slide Number Placeholder 3"/>
          <p:cNvSpPr>
            <a:spLocks noGrp="1"/>
          </p:cNvSpPr>
          <p:nvPr>
            <p:ph type="sldNum" sz="quarter" idx="10"/>
          </p:nvPr>
        </p:nvSpPr>
        <p:spPr/>
        <p:txBody>
          <a:bodyPr/>
          <a:lstStyle/>
          <a:p>
            <a:fld id="{57DC1755-625D-A742-ACDB-726AD4CDF29D}" type="slidenum">
              <a:rPr lang="en-US" smtClean="0"/>
              <a:t>1</a:t>
            </a:fld>
            <a:endParaRPr lang="en-US"/>
          </a:p>
        </p:txBody>
      </p:sp>
    </p:spTree>
    <p:extLst>
      <p:ext uri="{BB962C8B-B14F-4D97-AF65-F5344CB8AC3E}">
        <p14:creationId xmlns:p14="http://schemas.microsoft.com/office/powerpoint/2010/main" val="3501422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750"/>
              </a:spcBef>
              <a:spcAft>
                <a:spcPts val="1125"/>
              </a:spcAft>
            </a:pPr>
            <a:r>
              <a:rPr lang="en-US" sz="1800" dirty="0">
                <a:solidFill>
                  <a:srgbClr val="000000"/>
                </a:solidFill>
                <a:effectLst/>
                <a:latin typeface="Arial" panose="020B0604020202020204" pitchFamily="34" charset="0"/>
                <a:ea typeface="Calibri" panose="020F0502020204030204" pitchFamily="34" charset="0"/>
              </a:rPr>
              <a:t>**Put the funding into perspective** Compare funds to what we usually get in funding</a:t>
            </a:r>
          </a:p>
          <a:p>
            <a:pPr marL="0" marR="0">
              <a:spcBef>
                <a:spcPts val="750"/>
              </a:spcBef>
              <a:spcAft>
                <a:spcPts val="1125"/>
              </a:spcAft>
            </a:pP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750"/>
              </a:spcBef>
              <a:spcAft>
                <a:spcPts val="1125"/>
              </a:spcAft>
            </a:pPr>
            <a:r>
              <a:rPr lang="en-US" sz="1800" dirty="0">
                <a:solidFill>
                  <a:srgbClr val="000000"/>
                </a:solidFill>
                <a:effectLst/>
                <a:latin typeface="Arial" panose="020B0604020202020204" pitchFamily="34" charset="0"/>
                <a:ea typeface="Calibri" panose="020F0502020204030204" pitchFamily="34" charset="0"/>
              </a:rPr>
              <a:t>The IRA is a once-in-a-generation investment, representing the single largest investment in climate and clean energy solutions in American history.</a:t>
            </a:r>
          </a:p>
          <a:p>
            <a:pPr marL="0" marR="0">
              <a:spcBef>
                <a:spcPts val="750"/>
              </a:spcBef>
              <a:spcAft>
                <a:spcPts val="1125"/>
              </a:spcAft>
            </a:pPr>
            <a:endParaRPr lang="en-US" sz="1800" dirty="0">
              <a:effectLst/>
              <a:latin typeface="Calibri" panose="020F0502020204030204" pitchFamily="34" charset="0"/>
              <a:ea typeface="Calibri" panose="020F0502020204030204" pitchFamily="34" charset="0"/>
            </a:endParaRPr>
          </a:p>
          <a:p>
            <a:pPr marL="0" marR="0">
              <a:spcBef>
                <a:spcPts val="750"/>
              </a:spcBef>
              <a:spcAft>
                <a:spcPts val="1125"/>
              </a:spcAft>
            </a:pPr>
            <a:r>
              <a:rPr lang="en-US" sz="1800" dirty="0">
                <a:solidFill>
                  <a:srgbClr val="000000"/>
                </a:solidFill>
                <a:effectLst/>
                <a:latin typeface="Arial" panose="020B0604020202020204" pitchFamily="34" charset="0"/>
                <a:ea typeface="Calibri" panose="020F0502020204030204" pitchFamily="34" charset="0"/>
              </a:rPr>
              <a:t>For the USDA, the IRA will help producers stay on the farm, prevent producers from becoming ineligible for future assistance, and promote climate-smart agriculture by increasing access to conservation assistance.</a:t>
            </a:r>
          </a:p>
          <a:p>
            <a:pPr marL="0" marR="0">
              <a:spcBef>
                <a:spcPts val="750"/>
              </a:spcBef>
              <a:spcAft>
                <a:spcPts val="1125"/>
              </a:spcAft>
            </a:pPr>
            <a:endParaRPr lang="en-US" sz="1800" dirty="0">
              <a:effectLst/>
              <a:latin typeface="Calibri" panose="020F0502020204030204" pitchFamily="34" charset="0"/>
              <a:ea typeface="Calibri" panose="020F0502020204030204" pitchFamily="34" charset="0"/>
            </a:endParaRPr>
          </a:p>
          <a:p>
            <a:pPr marL="0" marR="0">
              <a:spcBef>
                <a:spcPts val="750"/>
              </a:spcBef>
              <a:spcAft>
                <a:spcPts val="1125"/>
              </a:spcAft>
            </a:pPr>
            <a:r>
              <a:rPr lang="en-US" sz="1800" dirty="0">
                <a:solidFill>
                  <a:srgbClr val="000000"/>
                </a:solidFill>
                <a:effectLst/>
                <a:latin typeface="Arial" panose="020B0604020202020204" pitchFamily="34" charset="0"/>
                <a:ea typeface="Calibri" panose="020F0502020204030204" pitchFamily="34" charset="0"/>
              </a:rPr>
              <a:t>Approximately $20 billion of IRA funds will support the Natural Resources Conservation Service’s conservation programs nationally, to include:</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525"/>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rPr>
              <a:t>$8.45 billion for the Environmental Quality Incentives Program</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525"/>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rPr>
              <a:t>$4.95 billion for the Regional Conservation Partnership Program</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525"/>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rPr>
              <a:t>$3.25 billion for the Conservation Stewardship Program</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525"/>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rPr>
              <a:t>$1.4 billion for the Agricultural Conservation Easement Program</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525"/>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rPr>
              <a:t>$1 billion for the Conservation Technical Assistance Program</a:t>
            </a:r>
          </a:p>
          <a:p>
            <a:pPr marL="0" marR="0" lvl="0" indent="0">
              <a:spcBef>
                <a:spcPts val="0"/>
              </a:spcBef>
              <a:spcAft>
                <a:spcPts val="525"/>
              </a:spcAft>
              <a:buSzPts val="1000"/>
              <a:buFont typeface="Symbol" panose="05050102010706020507" pitchFamily="18" charset="2"/>
              <a:buNone/>
              <a:tabLst>
                <a:tab pos="457200" algn="l"/>
              </a:tabLst>
            </a:pPr>
            <a:endParaRPr lang="en-US" sz="1800" dirty="0">
              <a:solidFill>
                <a:srgbClr val="000000"/>
              </a:solidFill>
              <a:effectLst/>
              <a:latin typeface="Calibri" panose="020F0502020204030204" pitchFamily="34" charset="0"/>
              <a:ea typeface="Calibri" panose="020F0502020204030204" pitchFamily="34" charset="0"/>
            </a:endParaRPr>
          </a:p>
          <a:p>
            <a:pPr marL="0" marR="0">
              <a:spcBef>
                <a:spcPts val="750"/>
              </a:spcBef>
              <a:spcAft>
                <a:spcPts val="1125"/>
              </a:spcAft>
            </a:pPr>
            <a:r>
              <a:rPr lang="en-US" sz="1800" dirty="0">
                <a:solidFill>
                  <a:srgbClr val="000000"/>
                </a:solidFill>
                <a:effectLst/>
                <a:latin typeface="Arial" panose="020B0604020202020204" pitchFamily="34" charset="0"/>
                <a:ea typeface="Calibri" panose="020F0502020204030204" pitchFamily="34" charset="0"/>
              </a:rPr>
              <a:t>This additional conservation programming investment will help farmers, ranchers and forest landowners implement expanded conservation practices that reduce greenhouse gas emissions and increase carbon sequestration.</a:t>
            </a:r>
          </a:p>
          <a:p>
            <a:pPr marL="0" marR="0">
              <a:spcBef>
                <a:spcPts val="750"/>
              </a:spcBef>
              <a:spcAft>
                <a:spcPts val="1125"/>
              </a:spcAft>
            </a:pPr>
            <a:endParaRPr lang="en-US" sz="1800" dirty="0">
              <a:effectLst/>
              <a:latin typeface="Calibri" panose="020F0502020204030204" pitchFamily="34" charset="0"/>
              <a:ea typeface="Calibri" panose="020F0502020204030204" pitchFamily="34" charset="0"/>
            </a:endParaRPr>
          </a:p>
          <a:p>
            <a:pPr marL="0" marR="0">
              <a:spcBef>
                <a:spcPts val="750"/>
              </a:spcBef>
              <a:spcAft>
                <a:spcPts val="1125"/>
              </a:spcAft>
            </a:pPr>
            <a:r>
              <a:rPr lang="en-US" sz="1800" dirty="0">
                <a:solidFill>
                  <a:srgbClr val="000000"/>
                </a:solidFill>
                <a:effectLst/>
                <a:latin typeface="Arial" panose="020B0604020202020204" pitchFamily="34" charset="0"/>
                <a:ea typeface="Calibri" panose="020F0502020204030204" pitchFamily="34" charset="0"/>
              </a:rPr>
              <a:t>We are still waiting to learn how much Oregon NRCS will receive from the total IRA funds for NRCS. While we wait, we are strategizing our conservation investments in anticipation for this additional funding to come our way this fiscal year.</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2</a:t>
            </a:fld>
            <a:endParaRPr lang="en-US"/>
          </a:p>
        </p:txBody>
      </p:sp>
    </p:spTree>
    <p:extLst>
      <p:ext uri="{BB962C8B-B14F-4D97-AF65-F5344CB8AC3E}">
        <p14:creationId xmlns:p14="http://schemas.microsoft.com/office/powerpoint/2010/main" val="2073401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Facts and figures for FY22 :</a:t>
            </a:r>
          </a:p>
          <a:p>
            <a:endParaRPr lang="en-US" dirty="0"/>
          </a:p>
          <a:p>
            <a:r>
              <a:rPr lang="en-US" sz="1800" dirty="0">
                <a:effectLst/>
                <a:latin typeface="Calibri" panose="020F0502020204030204" pitchFamily="34" charset="0"/>
                <a:ea typeface="Calibri" panose="020F0502020204030204" pitchFamily="34" charset="0"/>
              </a:rPr>
              <a:t>EQIP, CIS - In FY22, NRCS Oregon implemented 68 Conservation Implementation Strategies (CIS’s); 70% of which harnessed at least one climate-smart practice.</a:t>
            </a:r>
            <a:endParaRPr lang="en-US" dirty="0"/>
          </a:p>
          <a:p>
            <a:endParaRPr lang="en-US" dirty="0"/>
          </a:p>
          <a:p>
            <a:r>
              <a:rPr lang="en-US" sz="1800" dirty="0">
                <a:effectLst/>
                <a:latin typeface="Calibri" panose="020F0502020204030204" pitchFamily="34" charset="0"/>
                <a:ea typeface="Calibri" panose="020F0502020204030204" pitchFamily="34" charset="0"/>
              </a:rPr>
              <a:t>RCPP - In FY22, Oregon received a total of $11M for four new RCPP projects, with partner matching funds of $18.5M; all four projects target water or wildfire. Since the start of RCPP in 2015, NRCS Oregon has invested over </a:t>
            </a:r>
            <a:r>
              <a:rPr lang="en-US" sz="1800" dirty="0">
                <a:solidFill>
                  <a:srgbClr val="000000"/>
                </a:solidFill>
                <a:effectLst/>
                <a:latin typeface="Calibri" panose="020F0502020204030204" pitchFamily="34" charset="0"/>
                <a:ea typeface="Calibri" panose="020F0502020204030204" pitchFamily="34" charset="0"/>
              </a:rPr>
              <a:t>$160M with partners, across 32 projects covering more than 200,000 acres with 600 landowner contracts. </a:t>
            </a:r>
          </a:p>
          <a:p>
            <a:endParaRPr lang="en-US" sz="1800" dirty="0">
              <a:solidFill>
                <a:srgbClr val="000000"/>
              </a:solidFill>
              <a:effectLst/>
              <a:latin typeface="Calibri" panose="020F0502020204030204" pitchFamily="34" charset="0"/>
            </a:endParaRPr>
          </a:p>
          <a:p>
            <a:r>
              <a:rPr lang="en-US" sz="1800" dirty="0">
                <a:solidFill>
                  <a:srgbClr val="000000"/>
                </a:solidFill>
                <a:effectLst/>
                <a:latin typeface="Calibri" panose="020F0502020204030204" pitchFamily="34" charset="0"/>
              </a:rPr>
              <a:t>CSP - </a:t>
            </a:r>
            <a:r>
              <a:rPr lang="en-US" sz="1800" dirty="0">
                <a:effectLst/>
                <a:latin typeface="Calibri" panose="020F0502020204030204" pitchFamily="34" charset="0"/>
                <a:ea typeface="Times New Roman" panose="02020603050405020304" pitchFamily="18" charset="0"/>
              </a:rPr>
              <a:t>121 CSP total classic and renewal contracts, Obligated $21.9M ($8.6M for Renewals and $13.3M for Classic). CSP Classic contracts were spread across 775,770 acres. </a:t>
            </a:r>
            <a:endParaRPr lang="en-US" sz="1800" dirty="0">
              <a:effectLst/>
              <a:latin typeface="Times New Roman" panose="02020603050405020304" pitchFamily="18" charset="0"/>
              <a:ea typeface="Times New Roman" panose="02020603050405020304" pitchFamily="18" charset="0"/>
            </a:endParaRPr>
          </a:p>
          <a:p>
            <a:endParaRPr lang="en-US" dirty="0"/>
          </a:p>
          <a:p>
            <a:pPr marL="742950" marR="0" lvl="1" indent="-285750">
              <a:lnSpc>
                <a:spcPct val="107000"/>
              </a:lnSpc>
              <a:spcBef>
                <a:spcPts val="0"/>
              </a:spcBef>
              <a:spcAft>
                <a:spcPts val="800"/>
              </a:spcAft>
              <a:buFont typeface="Courier New" panose="02070309020205020404" pitchFamily="49" charset="0"/>
              <a:buChar char="o"/>
            </a:pPr>
            <a:r>
              <a:rPr lang="en-US" sz="1800" dirty="0">
                <a:effectLst/>
                <a:latin typeface="Calibri" panose="020F0502020204030204" pitchFamily="34" charset="0"/>
                <a:ea typeface="Times New Roman" panose="02020603050405020304" pitchFamily="18" charset="0"/>
              </a:rPr>
              <a:t>21 active RCPP projects </a:t>
            </a:r>
            <a:endParaRPr lang="en-US" sz="1800" dirty="0">
              <a:effectLst/>
              <a:latin typeface="Times New Roman" panose="02020603050405020304" pitchFamily="18" charset="0"/>
              <a:ea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800" dirty="0">
                <a:effectLst/>
                <a:latin typeface="Calibri" panose="020F0502020204030204" pitchFamily="34" charset="0"/>
                <a:ea typeface="Times New Roman" panose="02020603050405020304" pitchFamily="18" charset="0"/>
              </a:rPr>
              <a:t>75 landowner contracts</a:t>
            </a:r>
            <a:endParaRPr lang="en-US" sz="1800" dirty="0">
              <a:effectLst/>
              <a:latin typeface="Times New Roman" panose="02020603050405020304" pitchFamily="18" charset="0"/>
              <a:ea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800" dirty="0">
                <a:effectLst/>
                <a:latin typeface="Calibri" panose="020F0502020204030204" pitchFamily="34" charset="0"/>
                <a:ea typeface="Times New Roman" panose="02020603050405020304" pitchFamily="18" charset="0"/>
              </a:rPr>
              <a:t>Obligated over $3.5 M</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3</a:t>
            </a:fld>
            <a:endParaRPr lang="en-US"/>
          </a:p>
        </p:txBody>
      </p:sp>
    </p:spTree>
    <p:extLst>
      <p:ext uri="{BB962C8B-B14F-4D97-AF65-F5344CB8AC3E}">
        <p14:creationId xmlns:p14="http://schemas.microsoft.com/office/powerpoint/2010/main" val="100161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5000"/>
              </a:lnSpc>
              <a:spcBef>
                <a:spcPts val="0"/>
              </a:spcBef>
              <a:spcAft>
                <a:spcPts val="800"/>
              </a:spcAft>
              <a:buClrTx/>
              <a:buSzTx/>
              <a:buFont typeface="Symbol" panose="05050102010706020507" pitchFamily="18" charset="2"/>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In FY22, NRCS Oregon had noteworthy success with ACEP. After significant interest in both ALE and WRE and receiving a record number of applications for ALE, NRCS Oregon requested additional funding to meet the demand. NRCS Oregon was awarded an additional $6.7M for ALE, allowing us to work with landowners to protect </a:t>
            </a:r>
            <a:r>
              <a:rPr lang="en-US" sz="1800" dirty="0">
                <a:effectLst/>
                <a:latin typeface="Calibri" panose="020F0502020204030204" pitchFamily="34" charset="0"/>
                <a:ea typeface="Calibri" panose="020F0502020204030204" pitchFamily="34" charset="0"/>
                <a:cs typeface="Calibri" panose="020F0502020204030204" pitchFamily="34" charset="0"/>
              </a:rPr>
              <a:t>14,736</a:t>
            </a:r>
            <a:r>
              <a:rPr lang="en-US" sz="1800" dirty="0">
                <a:effectLst/>
                <a:latin typeface="Calibri" panose="020F0502020204030204" pitchFamily="34" charset="0"/>
                <a:ea typeface="Calibri" panose="020F0502020204030204" pitchFamily="34" charset="0"/>
                <a:cs typeface="Arial" panose="020B0604020202020204" pitchFamily="34" charset="0"/>
              </a:rPr>
              <a:t> acres of working lands. Additional WRE funds of $22.7M will allow us to continue our work with The Nature Conservancy, private landowners and other partners to protect the remaining 10,735 acres of the 30,539 </a:t>
            </a:r>
            <a:r>
              <a:rPr lang="en-US" sz="1800" dirty="0" err="1">
                <a:effectLst/>
                <a:latin typeface="Calibri" panose="020F0502020204030204" pitchFamily="34" charset="0"/>
                <a:ea typeface="Calibri" panose="020F0502020204030204" pitchFamily="34" charset="0"/>
                <a:cs typeface="Arial" panose="020B0604020202020204" pitchFamily="34" charset="0"/>
              </a:rPr>
              <a:t>Sycan</a:t>
            </a:r>
            <a:r>
              <a:rPr lang="en-US" sz="1800" dirty="0">
                <a:effectLst/>
                <a:latin typeface="Calibri" panose="020F0502020204030204" pitchFamily="34" charset="0"/>
                <a:ea typeface="Calibri" panose="020F0502020204030204" pitchFamily="34" charset="0"/>
                <a:cs typeface="Arial" panose="020B0604020202020204" pitchFamily="34" charset="0"/>
              </a:rPr>
              <a:t> Marsh preserve in Klamath Basin. The preserve is home to thousands of birds, threatened fish and aquatic species.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5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DC1755-625D-A742-ACDB-726AD4CDF29D}" type="slidenum">
              <a:rPr lang="en-US" smtClean="0"/>
              <a:t>5</a:t>
            </a:fld>
            <a:endParaRPr lang="en-US"/>
          </a:p>
        </p:txBody>
      </p:sp>
    </p:spTree>
    <p:extLst>
      <p:ext uri="{BB962C8B-B14F-4D97-AF65-F5344CB8AC3E}">
        <p14:creationId xmlns:p14="http://schemas.microsoft.com/office/powerpoint/2010/main" val="272419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dirty="0"/>
              <a:t>Portland is a designated USDA Urban Hub</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In August 2022, NRCS Oregon commemorated Portland's People's Garden with a </a:t>
            </a: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ribbon cutting event</a:t>
            </a:r>
            <a:r>
              <a:rPr lang="en-US" sz="1800" dirty="0">
                <a:effectLst/>
                <a:latin typeface="Calibri" panose="020F0502020204030204" pitchFamily="34" charset="0"/>
                <a:ea typeface="Calibri" panose="020F0502020204030204" pitchFamily="34" charset="0"/>
                <a:cs typeface="Arial" panose="020B0604020202020204" pitchFamily="34" charset="0"/>
              </a:rPr>
              <a:t> at Our Village Gardens alongside U.S. Congressman Earl Blumenauer and Oregon FSA’s State Executive Director. </a:t>
            </a: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Portland’s People’s Garden</a:t>
            </a:r>
            <a:r>
              <a:rPr lang="en-US" sz="1800" dirty="0">
                <a:effectLst/>
                <a:latin typeface="Calibri" panose="020F0502020204030204" pitchFamily="34" charset="0"/>
                <a:ea typeface="Calibri" panose="020F0502020204030204" pitchFamily="34" charset="0"/>
                <a:cs typeface="Arial" panose="020B0604020202020204" pitchFamily="34" charset="0"/>
              </a:rPr>
              <a:t> is one of 17 USDA People’s Gardens across the country established in this first roll-out phase</a:t>
            </a:r>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6</a:t>
            </a:fld>
            <a:endParaRPr lang="en-US"/>
          </a:p>
        </p:txBody>
      </p:sp>
    </p:spTree>
    <p:extLst>
      <p:ext uri="{BB962C8B-B14F-4D97-AF65-F5344CB8AC3E}">
        <p14:creationId xmlns:p14="http://schemas.microsoft.com/office/powerpoint/2010/main" val="1090666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3">
            <a:extLst>
              <a:ext uri="{28A0092B-C50C-407E-A947-70E740481C1C}">
                <a14:useLocalDpi xmlns:a14="http://schemas.microsoft.com/office/drawing/2010/main" val="0"/>
              </a:ext>
            </a:extLst>
          </a:blip>
          <a:srcRect l="30954" t="19536" r="7602" b="19021"/>
          <a:stretch/>
        </p:blipFill>
        <p:spPr>
          <a:xfrm>
            <a:off x="5581898" y="3341077"/>
            <a:ext cx="3063874" cy="2027907"/>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231638"/>
            <a:ext cx="5402385" cy="4136630"/>
          </a:xfrm>
          <a:prstGeom prst="rect">
            <a:avLst/>
          </a:prstGeom>
        </p:spPr>
      </p:pic>
      <p:sp>
        <p:nvSpPr>
          <p:cNvPr id="2" name="Title 1"/>
          <p:cNvSpPr>
            <a:spLocks noGrp="1"/>
          </p:cNvSpPr>
          <p:nvPr>
            <p:ph type="ctrTitle"/>
          </p:nvPr>
        </p:nvSpPr>
        <p:spPr>
          <a:xfrm>
            <a:off x="470877" y="5600674"/>
            <a:ext cx="7070969" cy="649681"/>
          </a:xfrm>
        </p:spPr>
        <p:txBody>
          <a:bodyPr>
            <a:normAutofit/>
          </a:bodyPr>
          <a:lstStyle>
            <a:lvl1pPr algn="l">
              <a:defRPr sz="3000" b="1">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hasCustomPrompt="1"/>
          </p:nvPr>
        </p:nvSpPr>
        <p:spPr>
          <a:xfrm>
            <a:off x="470877" y="6250355"/>
            <a:ext cx="3143738" cy="412261"/>
          </a:xfrm>
        </p:spPr>
        <p:txBody>
          <a:bodyPr>
            <a:normAutofit/>
          </a:bodyPr>
          <a:lstStyle>
            <a:lvl1pPr marL="0" indent="0" algn="l">
              <a:buNone/>
              <a:defRPr sz="1500" b="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Date | Presenter</a:t>
            </a:r>
          </a:p>
        </p:txBody>
      </p:sp>
      <p:pic>
        <p:nvPicPr>
          <p:cNvPr id="16" name="Picture 15" descr="NRCS_Title-Raindrop1.png"/>
          <p:cNvPicPr>
            <a:picLocks noChangeAspect="1"/>
          </p:cNvPicPr>
          <p:nvPr userDrawn="1"/>
        </p:nvPicPr>
        <p:blipFill rotWithShape="1">
          <a:blip r:embed="rId5">
            <a:extLst>
              <a:ext uri="{28A0092B-C50C-407E-A947-70E740481C1C}">
                <a14:useLocalDpi xmlns:a14="http://schemas.microsoft.com/office/drawing/2010/main" val="0"/>
              </a:ext>
            </a:extLst>
          </a:blip>
          <a:srcRect l="74039" t="16381" b="21472"/>
          <a:stretch/>
        </p:blipFill>
        <p:spPr>
          <a:xfrm>
            <a:off x="6770076" y="1133231"/>
            <a:ext cx="2373924" cy="4261977"/>
          </a:xfrm>
          <a:prstGeom prst="rect">
            <a:avLst/>
          </a:prstGeom>
        </p:spPr>
      </p:pic>
      <p:pic>
        <p:nvPicPr>
          <p:cNvPr id="19" name="Picture 18" descr="NRCS_Title-Raindrop1.png"/>
          <p:cNvPicPr>
            <a:picLocks noChangeAspect="1"/>
          </p:cNvPicPr>
          <p:nvPr userDrawn="1"/>
        </p:nvPicPr>
        <p:blipFill rotWithShape="1">
          <a:blip r:embed="rId6">
            <a:extLst>
              <a:ext uri="{28A0092B-C50C-407E-A947-70E740481C1C}">
                <a14:useLocalDpi xmlns:a14="http://schemas.microsoft.com/office/drawing/2010/main" val="0"/>
              </a:ext>
            </a:extLst>
          </a:blip>
          <a:srcRect l="61045" t="48718" r="34080" b="44444"/>
          <a:stretch/>
        </p:blipFill>
        <p:spPr>
          <a:xfrm>
            <a:off x="5581898" y="3341076"/>
            <a:ext cx="445717" cy="468923"/>
          </a:xfrm>
          <a:prstGeom prst="rect">
            <a:avLst/>
          </a:prstGeom>
        </p:spPr>
      </p:pic>
      <p:sp>
        <p:nvSpPr>
          <p:cNvPr id="20" name="Content Placeholder 19"/>
          <p:cNvSpPr>
            <a:spLocks noGrp="1"/>
          </p:cNvSpPr>
          <p:nvPr>
            <p:ph sz="quarter" idx="10" hasCustomPrompt="1"/>
          </p:nvPr>
        </p:nvSpPr>
        <p:spPr>
          <a:xfrm>
            <a:off x="5616943" y="1249851"/>
            <a:ext cx="2266950" cy="342900"/>
          </a:xfrm>
        </p:spPr>
        <p:txBody>
          <a:bodyPr anchor="ctr">
            <a:normAutofit/>
          </a:bodyPr>
          <a:lstStyle>
            <a:lvl1pPr>
              <a:defRPr sz="1000" b="0" spc="300" baseline="0">
                <a:solidFill>
                  <a:srgbClr val="FEC20D"/>
                </a:solidFill>
              </a:defRPr>
            </a:lvl1pPr>
          </a:lstStyle>
          <a:p>
            <a:pPr lvl="0"/>
            <a:r>
              <a:rPr lang="en-US" dirty="0"/>
              <a:t>State Name</a:t>
            </a:r>
          </a:p>
        </p:txBody>
      </p:sp>
    </p:spTree>
    <p:extLst>
      <p:ext uri="{BB962C8B-B14F-4D97-AF65-F5344CB8AC3E}">
        <p14:creationId xmlns:p14="http://schemas.microsoft.com/office/powerpoint/2010/main" val="2714786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166" t="26731" r="27577"/>
          <a:stretch/>
        </p:blipFill>
        <p:spPr>
          <a:xfrm>
            <a:off x="5581897" y="3341077"/>
            <a:ext cx="3562103" cy="2032000"/>
          </a:xfrm>
          <a:prstGeom prst="rect">
            <a:avLst/>
          </a:prstGeom>
        </p:spPr>
      </p:pic>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1" t="18151" r="13724" b="14227"/>
          <a:stretch/>
        </p:blipFill>
        <p:spPr>
          <a:xfrm>
            <a:off x="5581899" y="1260232"/>
            <a:ext cx="3562102" cy="1856153"/>
          </a:xfrm>
          <a:prstGeom prst="rect">
            <a:avLst/>
          </a:prstGeom>
        </p:spPr>
      </p:pic>
      <p:sp>
        <p:nvSpPr>
          <p:cNvPr id="2" name="Title 1"/>
          <p:cNvSpPr>
            <a:spLocks noGrp="1"/>
          </p:cNvSpPr>
          <p:nvPr>
            <p:ph type="title" hasCustomPrompt="1"/>
          </p:nvPr>
        </p:nvSpPr>
        <p:spPr>
          <a:xfrm>
            <a:off x="614854" y="2433516"/>
            <a:ext cx="4367456" cy="2402254"/>
          </a:xfrm>
        </p:spPr>
        <p:txBody>
          <a:bodyPr anchor="t"/>
          <a:lstStyle>
            <a:lvl1pPr algn="l">
              <a:lnSpc>
                <a:spcPct val="90000"/>
              </a:lnSpc>
              <a:defRPr sz="4000" b="1"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14854" y="1504462"/>
            <a:ext cx="3761764" cy="929054"/>
          </a:xfrm>
        </p:spPr>
        <p:txBody>
          <a:bodyPr anchor="b"/>
          <a:lstStyle>
            <a:lvl1pPr marL="0" indent="0">
              <a:buNone/>
              <a:defRPr sz="2000" b="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descr="NRCS-Divider-Slide_Raindrop.png"/>
          <p:cNvPicPr>
            <a:picLocks noChangeAspect="1"/>
          </p:cNvPicPr>
          <p:nvPr userDrawn="1"/>
        </p:nvPicPr>
        <p:blipFill rotWithShape="1">
          <a:blip r:embed="rId5">
            <a:extLst>
              <a:ext uri="{28A0092B-C50C-407E-A947-70E740481C1C}">
                <a14:useLocalDpi xmlns:a14="http://schemas.microsoft.com/office/drawing/2010/main" val="0"/>
              </a:ext>
            </a:extLst>
          </a:blip>
          <a:srcRect b="42253"/>
          <a:stretch/>
        </p:blipFill>
        <p:spPr>
          <a:xfrm>
            <a:off x="7895119" y="2031999"/>
            <a:ext cx="1258650" cy="2676770"/>
          </a:xfrm>
          <a:prstGeom prst="rect">
            <a:avLst/>
          </a:prstGeom>
        </p:spPr>
      </p:pic>
    </p:spTree>
    <p:extLst>
      <p:ext uri="{BB962C8B-B14F-4D97-AF65-F5344CB8AC3E}">
        <p14:creationId xmlns:p14="http://schemas.microsoft.com/office/powerpoint/2010/main" val="2807294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9352" y="635000"/>
            <a:ext cx="8229600" cy="806938"/>
          </a:xfrm>
        </p:spPr>
        <p:txBody>
          <a:bodyPr/>
          <a:lstStyle/>
          <a:p>
            <a:r>
              <a:rPr lang="en-US" dirty="0"/>
              <a:t>Click to edit Master title style</a:t>
            </a:r>
          </a:p>
        </p:txBody>
      </p:sp>
      <p:sp>
        <p:nvSpPr>
          <p:cNvPr id="3" name="Content Placeholder 2"/>
          <p:cNvSpPr>
            <a:spLocks noGrp="1"/>
          </p:cNvSpPr>
          <p:nvPr>
            <p:ph idx="1"/>
          </p:nvPr>
        </p:nvSpPr>
        <p:spPr>
          <a:xfrm>
            <a:off x="261815" y="1600200"/>
            <a:ext cx="7631724"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0"/>
          </p:nvPr>
        </p:nvSpPr>
        <p:spPr>
          <a:xfrm>
            <a:off x="8059616" y="1609726"/>
            <a:ext cx="949203" cy="3792660"/>
          </a:xfrm>
        </p:spPr>
        <p:txBody>
          <a:bodyPr/>
          <a:lstStyle/>
          <a:p>
            <a:endParaRPr lang="en-US"/>
          </a:p>
        </p:txBody>
      </p:sp>
      <p:sp>
        <p:nvSpPr>
          <p:cNvPr id="10" name="Slide Number Placeholder 5"/>
          <p:cNvSpPr>
            <a:spLocks noGrp="1"/>
          </p:cNvSpPr>
          <p:nvPr>
            <p:ph type="sldNum" sz="quarter" idx="4"/>
          </p:nvPr>
        </p:nvSpPr>
        <p:spPr>
          <a:xfrm>
            <a:off x="691661" y="63236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9244-15B3-8F40-A6D8-795DD2FF1F30}" type="slidenum">
              <a:rPr lang="en-US" smtClean="0"/>
              <a:pPr/>
              <a:t>‹#›</a:t>
            </a:fld>
            <a:endParaRPr lang="en-US"/>
          </a:p>
        </p:txBody>
      </p:sp>
    </p:spTree>
    <p:extLst>
      <p:ext uri="{BB962C8B-B14F-4D97-AF65-F5344CB8AC3E}">
        <p14:creationId xmlns:p14="http://schemas.microsoft.com/office/powerpoint/2010/main" val="2153175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1815" y="1600200"/>
            <a:ext cx="6811108"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7151077" y="1609969"/>
            <a:ext cx="1867875" cy="397803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7209694" y="2413000"/>
            <a:ext cx="1760413" cy="3067050"/>
          </a:xfrm>
        </p:spPr>
        <p:txBody>
          <a:bodyPr>
            <a:normAutofit/>
          </a:bodyPr>
          <a:lstStyle>
            <a:lvl1pPr algn="l">
              <a:defRPr sz="1000" b="0">
                <a:solidFill>
                  <a:schemeClr val="tx1"/>
                </a:solidFill>
              </a:defRPr>
            </a:lvl1pPr>
            <a:lvl5pPr marL="1828800" indent="0">
              <a:buNone/>
              <a:defRPr/>
            </a:lvl5pPr>
          </a:lstStyle>
          <a:p>
            <a:pPr lvl="0"/>
            <a:r>
              <a:rPr lang="en-US" dirty="0"/>
              <a:t>Fifth level</a:t>
            </a:r>
          </a:p>
        </p:txBody>
      </p:sp>
      <p:sp>
        <p:nvSpPr>
          <p:cNvPr id="14" name="Text Placeholder 13"/>
          <p:cNvSpPr>
            <a:spLocks noGrp="1"/>
          </p:cNvSpPr>
          <p:nvPr>
            <p:ph type="body" sz="quarter" idx="11"/>
          </p:nvPr>
        </p:nvSpPr>
        <p:spPr>
          <a:xfrm>
            <a:off x="7208624" y="1709738"/>
            <a:ext cx="1762218" cy="615339"/>
          </a:xfrm>
        </p:spPr>
        <p:txBody>
          <a:bodyPr>
            <a:noAutofit/>
          </a:bodyPr>
          <a:lstStyle>
            <a:lvl1pPr>
              <a:defRPr sz="1200">
                <a:solidFill>
                  <a:srgbClr val="139AB2"/>
                </a:solidFill>
              </a:defRPr>
            </a:lvl1pPr>
          </a:lstStyle>
          <a:p>
            <a:pPr lvl="0"/>
            <a:r>
              <a:rPr lang="en-US" dirty="0"/>
              <a:t>Click to edit Master text styles</a:t>
            </a:r>
          </a:p>
        </p:txBody>
      </p:sp>
      <p:sp>
        <p:nvSpPr>
          <p:cNvPr id="10" name="Slide Number Placeholder 5"/>
          <p:cNvSpPr>
            <a:spLocks noGrp="1"/>
          </p:cNvSpPr>
          <p:nvPr>
            <p:ph type="sldNum" sz="quarter" idx="4"/>
          </p:nvPr>
        </p:nvSpPr>
        <p:spPr>
          <a:xfrm>
            <a:off x="691661" y="63236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9244-15B3-8F40-A6D8-795DD2FF1F30}" type="slidenum">
              <a:rPr lang="en-US" smtClean="0"/>
              <a:pPr/>
              <a:t>‹#›</a:t>
            </a:fld>
            <a:endParaRPr lang="en-US"/>
          </a:p>
        </p:txBody>
      </p:sp>
    </p:spTree>
    <p:extLst>
      <p:ext uri="{BB962C8B-B14F-4D97-AF65-F5344CB8AC3E}">
        <p14:creationId xmlns:p14="http://schemas.microsoft.com/office/powerpoint/2010/main" val="1502528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814" y="566615"/>
            <a:ext cx="8229600" cy="94370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61814" y="1600200"/>
            <a:ext cx="7731369"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1661" y="63236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9244-15B3-8F40-A6D8-795DD2FF1F30}" type="slidenum">
              <a:rPr lang="en-US" smtClean="0"/>
              <a:pPr/>
              <a:t>‹#›</a:t>
            </a:fld>
            <a:endParaRPr lang="en-US"/>
          </a:p>
        </p:txBody>
      </p:sp>
    </p:spTree>
    <p:extLst>
      <p:ext uri="{BB962C8B-B14F-4D97-AF65-F5344CB8AC3E}">
        <p14:creationId xmlns:p14="http://schemas.microsoft.com/office/powerpoint/2010/main" val="122868768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Lst>
  <p:txStyles>
    <p:titleStyle>
      <a:lvl1pPr algn="l" defTabSz="457200" rtl="0" eaLnBrk="1" latinLnBrk="0" hangingPunct="1">
        <a:spcBef>
          <a:spcPct val="0"/>
        </a:spcBef>
        <a:buNone/>
        <a:defRPr sz="3600" b="1" kern="1200">
          <a:solidFill>
            <a:srgbClr val="89C32D"/>
          </a:solidFill>
          <a:latin typeface="+mj-lt"/>
          <a:ea typeface="+mj-ea"/>
          <a:cs typeface="+mj-cs"/>
        </a:defRPr>
      </a:lvl1pPr>
    </p:titleStyle>
    <p:body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NRCS Oregon Updates</a:t>
            </a:r>
          </a:p>
        </p:txBody>
      </p:sp>
      <p:sp>
        <p:nvSpPr>
          <p:cNvPr id="3" name="Subtitle 2"/>
          <p:cNvSpPr>
            <a:spLocks noGrp="1"/>
          </p:cNvSpPr>
          <p:nvPr>
            <p:ph type="subTitle" idx="1"/>
          </p:nvPr>
        </p:nvSpPr>
        <p:spPr/>
        <p:txBody>
          <a:bodyPr vert="horz" lIns="91440" tIns="45720" rIns="91440" bIns="45720" rtlCol="0" anchor="t">
            <a:normAutofit/>
          </a:bodyPr>
          <a:lstStyle/>
          <a:p>
            <a:r>
              <a:rPr lang="en-US" dirty="0">
                <a:cs typeface="Arial"/>
              </a:rPr>
              <a:t>Ron Alvarado | November 2022</a:t>
            </a:r>
            <a:endParaRPr lang="en-US" dirty="0"/>
          </a:p>
        </p:txBody>
      </p:sp>
      <p:sp>
        <p:nvSpPr>
          <p:cNvPr id="4" name="Content Placeholder 3"/>
          <p:cNvSpPr>
            <a:spLocks noGrp="1"/>
          </p:cNvSpPr>
          <p:nvPr>
            <p:ph sz="quarter" idx="10"/>
          </p:nvPr>
        </p:nvSpPr>
        <p:spPr/>
        <p:txBody>
          <a:bodyPr/>
          <a:lstStyle/>
          <a:p>
            <a:r>
              <a:rPr lang="en-US" dirty="0">
                <a:cs typeface="Arial"/>
              </a:rPr>
              <a:t>OREGON</a:t>
            </a:r>
            <a:endParaRPr lang="en-US" dirty="0"/>
          </a:p>
        </p:txBody>
      </p:sp>
    </p:spTree>
    <p:extLst>
      <p:ext uri="{BB962C8B-B14F-4D97-AF65-F5344CB8AC3E}">
        <p14:creationId xmlns:p14="http://schemas.microsoft.com/office/powerpoint/2010/main" val="4059534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7E351-097C-4CBB-86D8-BD405DD5B6DD}"/>
              </a:ext>
            </a:extLst>
          </p:cNvPr>
          <p:cNvSpPr>
            <a:spLocks noGrp="1"/>
          </p:cNvSpPr>
          <p:nvPr>
            <p:ph type="title"/>
          </p:nvPr>
        </p:nvSpPr>
        <p:spPr>
          <a:xfrm>
            <a:off x="261815" y="635000"/>
            <a:ext cx="8757137" cy="806938"/>
          </a:xfrm>
        </p:spPr>
        <p:txBody>
          <a:bodyPr/>
          <a:lstStyle/>
          <a:p>
            <a:r>
              <a:rPr lang="en-US" dirty="0"/>
              <a:t>Inflation Reduction Act (IRA)</a:t>
            </a:r>
          </a:p>
        </p:txBody>
      </p:sp>
      <p:sp>
        <p:nvSpPr>
          <p:cNvPr id="3" name="Content Placeholder 2">
            <a:extLst>
              <a:ext uri="{FF2B5EF4-FFF2-40B4-BE49-F238E27FC236}">
                <a16:creationId xmlns:a16="http://schemas.microsoft.com/office/drawing/2014/main" id="{85D9BBD2-A5B4-46B9-A266-48F34DBCBDEB}"/>
              </a:ext>
            </a:extLst>
          </p:cNvPr>
          <p:cNvSpPr>
            <a:spLocks noGrp="1"/>
          </p:cNvSpPr>
          <p:nvPr>
            <p:ph idx="1"/>
          </p:nvPr>
        </p:nvSpPr>
        <p:spPr/>
        <p:txBody>
          <a:bodyPr/>
          <a:lstStyle/>
          <a:p>
            <a:pPr marL="342900" indent="-342900">
              <a:buFont typeface="Arial" panose="020B0604020202020204" pitchFamily="34" charset="0"/>
              <a:buChar char="•"/>
            </a:pPr>
            <a:r>
              <a:rPr lang="en-US" b="0" dirty="0"/>
              <a:t>Single largest investment in climate and clean energy solutions in American history</a:t>
            </a:r>
          </a:p>
          <a:p>
            <a:pPr marL="342900" indent="-342900">
              <a:buFont typeface="Arial" panose="020B0604020202020204" pitchFamily="34" charset="0"/>
              <a:buChar char="•"/>
            </a:pPr>
            <a:r>
              <a:rPr lang="en-US" b="0" dirty="0"/>
              <a:t>About</a:t>
            </a:r>
            <a:r>
              <a:rPr lang="en-US" sz="2400" b="0" dirty="0"/>
              <a:t> </a:t>
            </a:r>
            <a:r>
              <a:rPr lang="en-US" b="0" dirty="0"/>
              <a:t>$20 billion of IRA funds will NRCS nationally, to include:</a:t>
            </a:r>
          </a:p>
          <a:p>
            <a:pPr marL="1085850" lvl="1" indent="-342900">
              <a:buFont typeface="Arial" panose="020B0604020202020204" pitchFamily="34" charset="0"/>
              <a:buChar char="•"/>
            </a:pPr>
            <a:r>
              <a:rPr lang="en-US" sz="1800" b="0" dirty="0"/>
              <a:t>$8.45B for the Environmental Quality Incentives Program</a:t>
            </a:r>
          </a:p>
          <a:p>
            <a:pPr marL="1085850" lvl="1" indent="-342900">
              <a:buFont typeface="Arial" panose="020B0604020202020204" pitchFamily="34" charset="0"/>
              <a:buChar char="•"/>
            </a:pPr>
            <a:r>
              <a:rPr lang="en-US" sz="1800" b="0" dirty="0"/>
              <a:t>$4.95B for the Regional Conservation Partnership Program</a:t>
            </a:r>
          </a:p>
          <a:p>
            <a:pPr marL="1085850" lvl="1" indent="-342900">
              <a:buFont typeface="Arial" panose="020B0604020202020204" pitchFamily="34" charset="0"/>
              <a:buChar char="•"/>
            </a:pPr>
            <a:r>
              <a:rPr lang="en-US" sz="1800" b="0" dirty="0"/>
              <a:t>$3.25B for the Conservation Stewardship Program</a:t>
            </a:r>
          </a:p>
          <a:p>
            <a:pPr marL="1085850" lvl="1" indent="-342900">
              <a:buFont typeface="Arial" panose="020B0604020202020204" pitchFamily="34" charset="0"/>
              <a:buChar char="•"/>
            </a:pPr>
            <a:r>
              <a:rPr lang="en-US" sz="1800" b="0" dirty="0"/>
              <a:t>$1.4B for the Agricultural Conservation Easement Program</a:t>
            </a:r>
          </a:p>
          <a:p>
            <a:pPr marL="1085850" lvl="1" indent="-342900">
              <a:buFont typeface="Arial" panose="020B0604020202020204" pitchFamily="34" charset="0"/>
              <a:buChar char="•"/>
            </a:pPr>
            <a:r>
              <a:rPr lang="en-US" sz="1800" b="0" dirty="0"/>
              <a:t>$1B for the Conservation Technical Assistance Program</a:t>
            </a:r>
          </a:p>
          <a:p>
            <a:endParaRPr lang="en-US" b="0" dirty="0"/>
          </a:p>
          <a:p>
            <a:pPr marL="342900" indent="-342900">
              <a:buFont typeface="Arial" panose="020B0604020202020204" pitchFamily="34" charset="0"/>
              <a:buChar char="•"/>
            </a:pPr>
            <a:r>
              <a:rPr lang="en-US" b="0" dirty="0"/>
              <a:t>Funding will be a different “flavor”</a:t>
            </a:r>
            <a:br>
              <a:rPr lang="en-US" b="0" dirty="0"/>
            </a:br>
            <a:endParaRPr lang="en-US" b="0" dirty="0"/>
          </a:p>
          <a:p>
            <a:pPr marL="342900" indent="-342900">
              <a:buFont typeface="Arial" panose="020B0604020202020204" pitchFamily="34" charset="0"/>
              <a:buChar char="•"/>
            </a:pPr>
            <a:r>
              <a:rPr lang="en-US" b="0" dirty="0"/>
              <a:t>Coordinated joint effort to strategically invest Oregon’s IRA funds with partners</a:t>
            </a:r>
          </a:p>
        </p:txBody>
      </p:sp>
      <p:pic>
        <p:nvPicPr>
          <p:cNvPr id="6" name="Picture Placeholder 5" descr="A picture containing fence, grass, building, outdoor&#10;&#10;Description automatically generated">
            <a:extLst>
              <a:ext uri="{FF2B5EF4-FFF2-40B4-BE49-F238E27FC236}">
                <a16:creationId xmlns:a16="http://schemas.microsoft.com/office/drawing/2014/main" id="{CFBD064A-0DEA-43CB-A54A-1EDA085B0716}"/>
              </a:ext>
            </a:extLst>
          </p:cNvPr>
          <p:cNvPicPr>
            <a:picLocks noGrp="1" noChangeAspect="1"/>
          </p:cNvPicPr>
          <p:nvPr>
            <p:ph type="pic" sz="quarter" idx="10"/>
          </p:nvPr>
        </p:nvPicPr>
        <p:blipFill>
          <a:blip r:embed="rId3"/>
          <a:srcRect l="27721" r="27721"/>
          <a:stretch>
            <a:fillRect/>
          </a:stretch>
        </p:blipFill>
        <p:spPr/>
      </p:pic>
    </p:spTree>
    <p:extLst>
      <p:ext uri="{BB962C8B-B14F-4D97-AF65-F5344CB8AC3E}">
        <p14:creationId xmlns:p14="http://schemas.microsoft.com/office/powerpoint/2010/main" val="3948815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4A6A5-A4F3-4CB2-B161-F34C2E631AF3}"/>
              </a:ext>
            </a:extLst>
          </p:cNvPr>
          <p:cNvSpPr>
            <a:spLocks noGrp="1"/>
          </p:cNvSpPr>
          <p:nvPr>
            <p:ph type="title"/>
          </p:nvPr>
        </p:nvSpPr>
        <p:spPr>
          <a:xfrm>
            <a:off x="261815" y="635000"/>
            <a:ext cx="8757137" cy="806938"/>
          </a:xfrm>
        </p:spPr>
        <p:txBody>
          <a:bodyPr/>
          <a:lstStyle/>
          <a:p>
            <a:r>
              <a:rPr lang="en-US" dirty="0"/>
              <a:t>FY22 Program Highlights	</a:t>
            </a:r>
          </a:p>
        </p:txBody>
      </p:sp>
      <p:sp>
        <p:nvSpPr>
          <p:cNvPr id="3" name="Content Placeholder 2">
            <a:extLst>
              <a:ext uri="{FF2B5EF4-FFF2-40B4-BE49-F238E27FC236}">
                <a16:creationId xmlns:a16="http://schemas.microsoft.com/office/drawing/2014/main" id="{5459A7CF-3169-4A8E-8234-0062EE5C488C}"/>
              </a:ext>
            </a:extLst>
          </p:cNvPr>
          <p:cNvSpPr>
            <a:spLocks noGrp="1"/>
          </p:cNvSpPr>
          <p:nvPr>
            <p:ph idx="1"/>
          </p:nvPr>
        </p:nvSpPr>
        <p:spPr>
          <a:xfrm>
            <a:off x="719901" y="1772709"/>
            <a:ext cx="2907270" cy="1828800"/>
          </a:xfrm>
        </p:spPr>
        <p:txBody>
          <a:bodyPr/>
          <a:lstStyle/>
          <a:p>
            <a:r>
              <a:rPr lang="en-US" sz="2800" dirty="0">
                <a:solidFill>
                  <a:schemeClr val="accent1"/>
                </a:solidFill>
              </a:rPr>
              <a:t>EQIP</a:t>
            </a:r>
          </a:p>
          <a:p>
            <a:pPr marL="342900" indent="-342900">
              <a:buFont typeface="Arial" panose="020B0604020202020204" pitchFamily="34" charset="0"/>
              <a:buChar char="•"/>
            </a:pPr>
            <a:r>
              <a:rPr lang="en-US" dirty="0"/>
              <a:t>449 contracts</a:t>
            </a:r>
          </a:p>
          <a:p>
            <a:pPr marL="342900" indent="-342900">
              <a:buFont typeface="Arial" panose="020B0604020202020204" pitchFamily="34" charset="0"/>
              <a:buChar char="•"/>
            </a:pPr>
            <a:r>
              <a:rPr lang="en-US" dirty="0"/>
              <a:t>$22.2M obligated</a:t>
            </a:r>
          </a:p>
          <a:p>
            <a:pPr marL="342900" indent="-342900">
              <a:buFont typeface="Arial" panose="020B0604020202020204" pitchFamily="34" charset="0"/>
              <a:buChar char="•"/>
            </a:pPr>
            <a:r>
              <a:rPr lang="en-US" dirty="0"/>
              <a:t>142,637 acres</a:t>
            </a:r>
          </a:p>
          <a:p>
            <a:endParaRPr lang="en-US" dirty="0"/>
          </a:p>
          <a:p>
            <a:endParaRPr lang="en-US" dirty="0"/>
          </a:p>
        </p:txBody>
      </p:sp>
      <p:pic>
        <p:nvPicPr>
          <p:cNvPr id="10" name="Picture Placeholder 9">
            <a:extLst>
              <a:ext uri="{FF2B5EF4-FFF2-40B4-BE49-F238E27FC236}">
                <a16:creationId xmlns:a16="http://schemas.microsoft.com/office/drawing/2014/main" id="{2303992F-45F6-428E-B601-502B5D03E3FA}"/>
              </a:ext>
            </a:extLst>
          </p:cNvPr>
          <p:cNvPicPr>
            <a:picLocks noGrp="1" noChangeAspect="1"/>
          </p:cNvPicPr>
          <p:nvPr>
            <p:ph type="pic" sz="quarter" idx="10"/>
          </p:nvPr>
        </p:nvPicPr>
        <p:blipFill>
          <a:blip r:embed="rId3"/>
          <a:srcRect l="41658" r="41658"/>
          <a:stretch/>
        </p:blipFill>
        <p:spPr>
          <a:xfrm>
            <a:off x="8059616" y="1609726"/>
            <a:ext cx="949203" cy="3792660"/>
          </a:xfrm>
        </p:spPr>
      </p:pic>
      <p:sp>
        <p:nvSpPr>
          <p:cNvPr id="5" name="Content Placeholder 2">
            <a:extLst>
              <a:ext uri="{FF2B5EF4-FFF2-40B4-BE49-F238E27FC236}">
                <a16:creationId xmlns:a16="http://schemas.microsoft.com/office/drawing/2014/main" id="{60FB2AF7-F50C-48C6-BB23-9CF15D2789F1}"/>
              </a:ext>
            </a:extLst>
          </p:cNvPr>
          <p:cNvSpPr txBox="1">
            <a:spLocks/>
          </p:cNvSpPr>
          <p:nvPr/>
        </p:nvSpPr>
        <p:spPr>
          <a:xfrm>
            <a:off x="4147730" y="3927998"/>
            <a:ext cx="3468095" cy="182880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solidFill>
                  <a:schemeClr val="accent1"/>
                </a:solidFill>
              </a:rPr>
              <a:t>RCPP</a:t>
            </a:r>
          </a:p>
          <a:p>
            <a:pPr marL="342900" indent="-342900">
              <a:buFont typeface="Arial" panose="020B0604020202020204" pitchFamily="34" charset="0"/>
              <a:buChar char="•"/>
            </a:pPr>
            <a:r>
              <a:rPr lang="en-US" dirty="0"/>
              <a:t>21 active projects</a:t>
            </a:r>
          </a:p>
          <a:p>
            <a:pPr marL="342900" indent="-342900">
              <a:buFont typeface="Arial" panose="020B0604020202020204" pitchFamily="34" charset="0"/>
              <a:buChar char="•"/>
            </a:pPr>
            <a:r>
              <a:rPr lang="en-US" dirty="0"/>
              <a:t>Over $3.5M obligated</a:t>
            </a:r>
          </a:p>
          <a:p>
            <a:pPr marL="342900" indent="-342900">
              <a:buFont typeface="Arial" panose="020B0604020202020204" pitchFamily="34" charset="0"/>
              <a:buChar char="•"/>
            </a:pPr>
            <a:r>
              <a:rPr lang="en-US" dirty="0"/>
              <a:t>75 landowner contracts</a:t>
            </a:r>
          </a:p>
          <a:p>
            <a:endParaRPr lang="en-US" dirty="0"/>
          </a:p>
          <a:p>
            <a:endParaRPr lang="en-US" dirty="0"/>
          </a:p>
        </p:txBody>
      </p:sp>
      <p:sp>
        <p:nvSpPr>
          <p:cNvPr id="6" name="Content Placeholder 2">
            <a:extLst>
              <a:ext uri="{FF2B5EF4-FFF2-40B4-BE49-F238E27FC236}">
                <a16:creationId xmlns:a16="http://schemas.microsoft.com/office/drawing/2014/main" id="{37B783F7-2F16-4886-BE2B-A9C1C4F76F19}"/>
              </a:ext>
            </a:extLst>
          </p:cNvPr>
          <p:cNvSpPr txBox="1">
            <a:spLocks/>
          </p:cNvSpPr>
          <p:nvPr/>
        </p:nvSpPr>
        <p:spPr>
          <a:xfrm>
            <a:off x="4147730" y="1772709"/>
            <a:ext cx="2907270" cy="182880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solidFill>
                  <a:schemeClr val="accent1"/>
                </a:solidFill>
              </a:rPr>
              <a:t>CSP</a:t>
            </a:r>
          </a:p>
          <a:p>
            <a:pPr marL="342900" indent="-342900">
              <a:buFont typeface="Arial" panose="020B0604020202020204" pitchFamily="34" charset="0"/>
              <a:buChar char="•"/>
            </a:pPr>
            <a:r>
              <a:rPr lang="en-US" dirty="0"/>
              <a:t>121 contracts</a:t>
            </a:r>
          </a:p>
          <a:p>
            <a:pPr marL="342900" indent="-342900">
              <a:buFont typeface="Arial" panose="020B0604020202020204" pitchFamily="34" charset="0"/>
              <a:buChar char="•"/>
            </a:pPr>
            <a:r>
              <a:rPr lang="en-US" dirty="0"/>
              <a:t>$22M obligated</a:t>
            </a:r>
          </a:p>
          <a:p>
            <a:pPr marL="342900" indent="-342900">
              <a:buFont typeface="Arial" panose="020B0604020202020204" pitchFamily="34" charset="0"/>
              <a:buChar char="•"/>
            </a:pPr>
            <a:r>
              <a:rPr lang="en-US" dirty="0"/>
              <a:t>775,770 acres</a:t>
            </a:r>
          </a:p>
          <a:p>
            <a:endParaRPr lang="en-US" dirty="0"/>
          </a:p>
          <a:p>
            <a:endParaRPr lang="en-US" dirty="0"/>
          </a:p>
        </p:txBody>
      </p:sp>
      <p:sp>
        <p:nvSpPr>
          <p:cNvPr id="7" name="Content Placeholder 2">
            <a:extLst>
              <a:ext uri="{FF2B5EF4-FFF2-40B4-BE49-F238E27FC236}">
                <a16:creationId xmlns:a16="http://schemas.microsoft.com/office/drawing/2014/main" id="{5B009986-FFC7-4F6A-A9E5-BE71F0532149}"/>
              </a:ext>
            </a:extLst>
          </p:cNvPr>
          <p:cNvSpPr txBox="1">
            <a:spLocks/>
          </p:cNvSpPr>
          <p:nvPr/>
        </p:nvSpPr>
        <p:spPr>
          <a:xfrm>
            <a:off x="719901" y="3927998"/>
            <a:ext cx="2907270" cy="182880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solidFill>
                  <a:schemeClr val="accent1"/>
                </a:solidFill>
              </a:rPr>
              <a:t>Joint Chiefs </a:t>
            </a:r>
          </a:p>
          <a:p>
            <a:pPr marL="342900" indent="-342900">
              <a:buFont typeface="Arial" panose="020B0604020202020204" pitchFamily="34" charset="0"/>
              <a:buChar char="•"/>
            </a:pPr>
            <a:r>
              <a:rPr lang="en-US" dirty="0"/>
              <a:t>4 Projects</a:t>
            </a:r>
          </a:p>
          <a:p>
            <a:pPr marL="342900" indent="-342900">
              <a:buFont typeface="Arial" panose="020B0604020202020204" pitchFamily="34" charset="0"/>
              <a:buChar char="•"/>
            </a:pPr>
            <a:r>
              <a:rPr lang="en-US" dirty="0"/>
              <a:t>$3M obligated</a:t>
            </a:r>
          </a:p>
          <a:p>
            <a:pPr marL="342900" indent="-342900">
              <a:buFont typeface="Arial" panose="020B0604020202020204" pitchFamily="34" charset="0"/>
              <a:buChar char="•"/>
            </a:pPr>
            <a:r>
              <a:rPr lang="en-US" dirty="0"/>
              <a:t>25 contracts</a:t>
            </a:r>
          </a:p>
          <a:p>
            <a:endParaRPr lang="en-US" dirty="0"/>
          </a:p>
          <a:p>
            <a:endParaRPr lang="en-US" dirty="0"/>
          </a:p>
        </p:txBody>
      </p:sp>
    </p:spTree>
    <p:extLst>
      <p:ext uri="{BB962C8B-B14F-4D97-AF65-F5344CB8AC3E}">
        <p14:creationId xmlns:p14="http://schemas.microsoft.com/office/powerpoint/2010/main" val="3197939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3BB4-0D24-4768-8670-335B8402360C}"/>
              </a:ext>
            </a:extLst>
          </p:cNvPr>
          <p:cNvSpPr>
            <a:spLocks noGrp="1"/>
          </p:cNvSpPr>
          <p:nvPr>
            <p:ph type="title"/>
          </p:nvPr>
        </p:nvSpPr>
        <p:spPr>
          <a:xfrm>
            <a:off x="261815" y="635000"/>
            <a:ext cx="8757137" cy="806938"/>
          </a:xfrm>
        </p:spPr>
        <p:txBody>
          <a:bodyPr/>
          <a:lstStyle/>
          <a:p>
            <a:r>
              <a:rPr lang="en-US" dirty="0"/>
              <a:t>RCPP Highlight</a:t>
            </a:r>
          </a:p>
        </p:txBody>
      </p:sp>
      <p:sp>
        <p:nvSpPr>
          <p:cNvPr id="3" name="Content Placeholder 2">
            <a:extLst>
              <a:ext uri="{FF2B5EF4-FFF2-40B4-BE49-F238E27FC236}">
                <a16:creationId xmlns:a16="http://schemas.microsoft.com/office/drawing/2014/main" id="{2A996BF6-2EE8-41A6-9F7E-235D2A99F080}"/>
              </a:ext>
            </a:extLst>
          </p:cNvPr>
          <p:cNvSpPr>
            <a:spLocks noGrp="1"/>
          </p:cNvSpPr>
          <p:nvPr>
            <p:ph idx="1"/>
          </p:nvPr>
        </p:nvSpPr>
        <p:spPr/>
        <p:txBody>
          <a:bodyPr/>
          <a:lstStyle/>
          <a:p>
            <a:pPr marL="342900" indent="-342900">
              <a:buFont typeface="Arial" panose="020B0604020202020204" pitchFamily="34" charset="0"/>
              <a:buChar char="•"/>
            </a:pPr>
            <a:r>
              <a:rPr lang="en-US" dirty="0"/>
              <a:t>Oregon received $11M for 4 new RCPP projects with partner matching funds of $18.5M</a:t>
            </a:r>
          </a:p>
          <a:p>
            <a:pPr marL="342900" indent="-342900">
              <a:buFont typeface="Arial" panose="020B0604020202020204" pitchFamily="34" charset="0"/>
              <a:buChar char="•"/>
            </a:pPr>
            <a:r>
              <a:rPr lang="en-US" dirty="0"/>
              <a:t>All four projects support climate resiliency priority</a:t>
            </a:r>
            <a:br>
              <a:rPr lang="en-US" dirty="0"/>
            </a:br>
            <a:endParaRPr lang="en-US" dirty="0"/>
          </a:p>
          <a:p>
            <a:pPr marL="342900" indent="-342900">
              <a:buFont typeface="Arial" panose="020B0604020202020204" pitchFamily="34" charset="0"/>
              <a:buChar char="•"/>
            </a:pPr>
            <a:r>
              <a:rPr lang="en-US" dirty="0"/>
              <a:t>New projects include:</a:t>
            </a:r>
          </a:p>
          <a:p>
            <a:pPr marL="1085850" lvl="1" indent="-342900">
              <a:buFont typeface="Arial" panose="020B0604020202020204" pitchFamily="34" charset="0"/>
              <a:buChar char="•"/>
            </a:pPr>
            <a:r>
              <a:rPr lang="en-US" sz="1800" dirty="0"/>
              <a:t>Western Oregon Cascades Recovery Effort Climate-Smart Reforestation and Recovery Assistance</a:t>
            </a:r>
          </a:p>
          <a:p>
            <a:pPr marL="1085850" lvl="1" indent="-342900">
              <a:buFont typeface="Arial" panose="020B0604020202020204" pitchFamily="34" charset="0"/>
              <a:buChar char="•"/>
            </a:pPr>
            <a:r>
              <a:rPr lang="en-US" sz="1800" dirty="0"/>
              <a:t>Tualatin Basin Habitat Conservation Partnership</a:t>
            </a:r>
          </a:p>
          <a:p>
            <a:pPr marL="1085850" lvl="1" indent="-342900">
              <a:buFont typeface="Arial" panose="020B0604020202020204" pitchFamily="34" charset="0"/>
              <a:buChar char="•"/>
            </a:pPr>
            <a:r>
              <a:rPr lang="en-US" sz="1800" dirty="0"/>
              <a:t>Oregon Sage-Grouse Habitat Conservation Strategy</a:t>
            </a:r>
          </a:p>
          <a:p>
            <a:pPr marL="1085850" lvl="1" indent="-342900">
              <a:buFont typeface="Arial" panose="020B0604020202020204" pitchFamily="34" charset="0"/>
              <a:buChar char="•"/>
            </a:pPr>
            <a:r>
              <a:rPr lang="en-US" sz="1800" dirty="0"/>
              <a:t>McKay Creek On-Farm Modernization</a:t>
            </a:r>
          </a:p>
          <a:p>
            <a:endParaRPr lang="en-US" dirty="0"/>
          </a:p>
        </p:txBody>
      </p:sp>
      <p:pic>
        <p:nvPicPr>
          <p:cNvPr id="6" name="Picture Placeholder 5" descr="A forest of trees&#10;&#10;Description automatically generated with low confidence">
            <a:extLst>
              <a:ext uri="{FF2B5EF4-FFF2-40B4-BE49-F238E27FC236}">
                <a16:creationId xmlns:a16="http://schemas.microsoft.com/office/drawing/2014/main" id="{DF2EF677-5F1E-49F7-806F-E8D318FFBB35}"/>
              </a:ext>
            </a:extLst>
          </p:cNvPr>
          <p:cNvPicPr>
            <a:picLocks noGrp="1" noChangeAspect="1"/>
          </p:cNvPicPr>
          <p:nvPr>
            <p:ph type="pic" sz="quarter" idx="10"/>
          </p:nvPr>
        </p:nvPicPr>
        <p:blipFill>
          <a:blip r:embed="rId2"/>
          <a:srcRect l="41656" r="41656"/>
          <a:stretch>
            <a:fillRect/>
          </a:stretch>
        </p:blipFill>
        <p:spPr/>
      </p:pic>
    </p:spTree>
    <p:extLst>
      <p:ext uri="{BB962C8B-B14F-4D97-AF65-F5344CB8AC3E}">
        <p14:creationId xmlns:p14="http://schemas.microsoft.com/office/powerpoint/2010/main" val="1611987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FDCB-A01C-424F-8A22-147C6BDB78F2}"/>
              </a:ext>
            </a:extLst>
          </p:cNvPr>
          <p:cNvSpPr>
            <a:spLocks noGrp="1"/>
          </p:cNvSpPr>
          <p:nvPr>
            <p:ph type="title"/>
          </p:nvPr>
        </p:nvSpPr>
        <p:spPr>
          <a:xfrm>
            <a:off x="261815" y="635000"/>
            <a:ext cx="8757137" cy="806938"/>
          </a:xfrm>
        </p:spPr>
        <p:txBody>
          <a:bodyPr>
            <a:normAutofit/>
          </a:bodyPr>
          <a:lstStyle/>
          <a:p>
            <a:r>
              <a:rPr lang="en-US" dirty="0"/>
              <a:t>FY22 Program Highlights</a:t>
            </a:r>
          </a:p>
        </p:txBody>
      </p:sp>
      <p:sp>
        <p:nvSpPr>
          <p:cNvPr id="3" name="Content Placeholder 2">
            <a:extLst>
              <a:ext uri="{FF2B5EF4-FFF2-40B4-BE49-F238E27FC236}">
                <a16:creationId xmlns:a16="http://schemas.microsoft.com/office/drawing/2014/main" id="{BC5DA641-3342-4468-8AE3-8F9D2109524F}"/>
              </a:ext>
            </a:extLst>
          </p:cNvPr>
          <p:cNvSpPr>
            <a:spLocks noGrp="1"/>
          </p:cNvSpPr>
          <p:nvPr>
            <p:ph idx="1"/>
          </p:nvPr>
        </p:nvSpPr>
        <p:spPr>
          <a:xfrm>
            <a:off x="375781" y="1600200"/>
            <a:ext cx="7517758" cy="4525963"/>
          </a:xfrm>
        </p:spPr>
        <p:txBody>
          <a:bodyPr>
            <a:normAutofit/>
          </a:bodyPr>
          <a:lstStyle/>
          <a:p>
            <a:r>
              <a:rPr lang="en-US" sz="2800" dirty="0">
                <a:solidFill>
                  <a:srgbClr val="139AB2"/>
                </a:solidFill>
              </a:rPr>
              <a:t>Watershed Programs</a:t>
            </a:r>
          </a:p>
          <a:p>
            <a:pPr marL="342900" indent="-342900">
              <a:buFont typeface="Arial" panose="020B0604020202020204" pitchFamily="34" charset="0"/>
              <a:buChar char="•"/>
            </a:pPr>
            <a:r>
              <a:rPr lang="en-US" dirty="0"/>
              <a:t>28 active watershed planning efforts</a:t>
            </a:r>
          </a:p>
          <a:p>
            <a:pPr marL="342900" indent="-342900">
              <a:buFont typeface="Arial" panose="020B0604020202020204" pitchFamily="34" charset="0"/>
              <a:buChar char="•"/>
            </a:pPr>
            <a:r>
              <a:rPr lang="en-US" dirty="0"/>
              <a:t>26 local sponsors</a:t>
            </a:r>
          </a:p>
          <a:p>
            <a:pPr marL="342900" indent="-342900">
              <a:buFont typeface="Arial" panose="020B0604020202020204" pitchFamily="34" charset="0"/>
              <a:buChar char="•"/>
            </a:pPr>
            <a:r>
              <a:rPr lang="en-US" dirty="0"/>
              <a:t>$14.8M allocated for planning, design and construction</a:t>
            </a:r>
            <a:br>
              <a:rPr lang="en-US" dirty="0"/>
            </a:br>
            <a:endParaRPr lang="en-US" dirty="0"/>
          </a:p>
          <a:p>
            <a:r>
              <a:rPr lang="en-US" sz="2800" b="1" dirty="0">
                <a:solidFill>
                  <a:srgbClr val="139AB2"/>
                </a:solidFill>
              </a:rPr>
              <a:t>Easement Programs</a:t>
            </a:r>
          </a:p>
          <a:p>
            <a:pPr marL="342900" indent="-342900">
              <a:buFont typeface="Arial" panose="020B0604020202020204" pitchFamily="34" charset="0"/>
              <a:buChar char="•"/>
            </a:pPr>
            <a:r>
              <a:rPr lang="en-US" dirty="0"/>
              <a:t>Received 8 Ag Land Easement applications, obligated for $7.3M </a:t>
            </a:r>
          </a:p>
          <a:p>
            <a:pPr marL="342900" indent="-342900">
              <a:buFont typeface="Arial" panose="020B0604020202020204" pitchFamily="34" charset="0"/>
              <a:buChar char="•"/>
            </a:pPr>
            <a:r>
              <a:rPr lang="en-US" dirty="0"/>
              <a:t>Additional Ag Land Easement award of $6.7M</a:t>
            </a:r>
          </a:p>
          <a:p>
            <a:pPr marL="342900" indent="-342900">
              <a:buFont typeface="Arial" panose="020B0604020202020204" pitchFamily="34" charset="0"/>
              <a:buChar char="•"/>
            </a:pPr>
            <a:r>
              <a:rPr lang="en-US" dirty="0"/>
              <a:t>Additional Wetland Reserve Easement award of $22.7M </a:t>
            </a:r>
          </a:p>
        </p:txBody>
      </p:sp>
      <p:pic>
        <p:nvPicPr>
          <p:cNvPr id="10" name="Picture Placeholder 9" descr="A group of people walking on a dirt road&#10;&#10;Description automatically generated with low confidence">
            <a:extLst>
              <a:ext uri="{FF2B5EF4-FFF2-40B4-BE49-F238E27FC236}">
                <a16:creationId xmlns:a16="http://schemas.microsoft.com/office/drawing/2014/main" id="{33054BDC-6A26-48C7-B2E8-3333E24B22FB}"/>
              </a:ext>
            </a:extLst>
          </p:cNvPr>
          <p:cNvPicPr>
            <a:picLocks noGrp="1" noChangeAspect="1"/>
          </p:cNvPicPr>
          <p:nvPr>
            <p:ph type="pic" sz="quarter" idx="10"/>
          </p:nvPr>
        </p:nvPicPr>
        <p:blipFill rotWithShape="1">
          <a:blip r:embed="rId3"/>
          <a:srcRect l="37539" r="45769"/>
          <a:stretch/>
        </p:blipFill>
        <p:spPr>
          <a:xfrm>
            <a:off x="8059616" y="1609726"/>
            <a:ext cx="949203" cy="3792660"/>
          </a:xfrm>
        </p:spPr>
      </p:pic>
    </p:spTree>
    <p:extLst>
      <p:ext uri="{BB962C8B-B14F-4D97-AF65-F5344CB8AC3E}">
        <p14:creationId xmlns:p14="http://schemas.microsoft.com/office/powerpoint/2010/main" val="1895407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DED1F-39CA-4E6A-8A5D-4477C6484A85}"/>
              </a:ext>
            </a:extLst>
          </p:cNvPr>
          <p:cNvSpPr>
            <a:spLocks noGrp="1"/>
          </p:cNvSpPr>
          <p:nvPr>
            <p:ph type="title"/>
          </p:nvPr>
        </p:nvSpPr>
        <p:spPr>
          <a:xfrm>
            <a:off x="261815" y="635000"/>
            <a:ext cx="8757137" cy="806938"/>
          </a:xfrm>
        </p:spPr>
        <p:txBody>
          <a:bodyPr/>
          <a:lstStyle/>
          <a:p>
            <a:r>
              <a:rPr lang="en-US" dirty="0"/>
              <a:t>FY22 Urban Highlights</a:t>
            </a:r>
          </a:p>
        </p:txBody>
      </p:sp>
      <p:sp>
        <p:nvSpPr>
          <p:cNvPr id="3" name="Content Placeholder 2">
            <a:extLst>
              <a:ext uri="{FF2B5EF4-FFF2-40B4-BE49-F238E27FC236}">
                <a16:creationId xmlns:a16="http://schemas.microsoft.com/office/drawing/2014/main" id="{A95B329D-CDA4-455A-9131-370BFBB41B43}"/>
              </a:ext>
            </a:extLst>
          </p:cNvPr>
          <p:cNvSpPr>
            <a:spLocks noGrp="1"/>
          </p:cNvSpPr>
          <p:nvPr>
            <p:ph idx="1"/>
          </p:nvPr>
        </p:nvSpPr>
        <p:spPr>
          <a:xfrm>
            <a:off x="261814" y="1600200"/>
            <a:ext cx="8130623" cy="4525963"/>
          </a:xfrm>
        </p:spPr>
        <p:txBody>
          <a:bodyPr/>
          <a:lstStyle/>
          <a:p>
            <a:pPr marL="342900" indent="-342900">
              <a:buFont typeface="Arial" panose="020B0604020202020204" pitchFamily="34" charset="0"/>
              <a:buChar char="•"/>
            </a:pPr>
            <a:r>
              <a:rPr lang="en-US" dirty="0"/>
              <a:t>Oregon NRCS, FSA and U.S. Congressman Blumenauer commemorated Portland’s USDA People’s Garden in August</a:t>
            </a:r>
          </a:p>
          <a:p>
            <a:pPr marL="1085850" lvl="1" indent="-342900">
              <a:buFont typeface="Arial" panose="020B0604020202020204" pitchFamily="34" charset="0"/>
              <a:buChar char="•"/>
            </a:pPr>
            <a:r>
              <a:rPr lang="en-US" dirty="0"/>
              <a:t>Our Village Gardens in North Portland</a:t>
            </a:r>
          </a:p>
          <a:p>
            <a:pPr marL="1085850" lvl="1" indent="-342900">
              <a:buFont typeface="Arial" panose="020B0604020202020204" pitchFamily="34" charset="0"/>
              <a:buChar char="•"/>
            </a:pPr>
            <a:r>
              <a:rPr lang="en-US" dirty="0"/>
              <a:t>1 of 17 USDA People’s Gardens across the country in the first roll-out phase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8" name="Picture 7" descr="A group of people standing outside&#10;&#10;Description automatically generated with low confidence">
            <a:extLst>
              <a:ext uri="{FF2B5EF4-FFF2-40B4-BE49-F238E27FC236}">
                <a16:creationId xmlns:a16="http://schemas.microsoft.com/office/drawing/2014/main" id="{869FF1D0-DDB3-47C9-9434-9564FEB694D5}"/>
              </a:ext>
            </a:extLst>
          </p:cNvPr>
          <p:cNvPicPr>
            <a:picLocks noChangeAspect="1"/>
          </p:cNvPicPr>
          <p:nvPr/>
        </p:nvPicPr>
        <p:blipFill>
          <a:blip r:embed="rId3"/>
          <a:stretch>
            <a:fillRect/>
          </a:stretch>
        </p:blipFill>
        <p:spPr>
          <a:xfrm>
            <a:off x="3507288" y="3237532"/>
            <a:ext cx="4334005" cy="2888631"/>
          </a:xfrm>
          <a:prstGeom prst="rect">
            <a:avLst/>
          </a:prstGeom>
        </p:spPr>
      </p:pic>
      <p:pic>
        <p:nvPicPr>
          <p:cNvPr id="10" name="Picture 9" descr="A group of people walking under a tree&#10;&#10;Description automatically generated with low confidence">
            <a:extLst>
              <a:ext uri="{FF2B5EF4-FFF2-40B4-BE49-F238E27FC236}">
                <a16:creationId xmlns:a16="http://schemas.microsoft.com/office/drawing/2014/main" id="{DE8039FF-3975-47DA-BB03-7A631B5DD98A}"/>
              </a:ext>
            </a:extLst>
          </p:cNvPr>
          <p:cNvPicPr>
            <a:picLocks noChangeAspect="1"/>
          </p:cNvPicPr>
          <p:nvPr/>
        </p:nvPicPr>
        <p:blipFill rotWithShape="1">
          <a:blip r:embed="rId4"/>
          <a:srcRect t="34005" b="2714"/>
          <a:stretch/>
        </p:blipFill>
        <p:spPr>
          <a:xfrm>
            <a:off x="764089" y="3237532"/>
            <a:ext cx="2567659" cy="2888631"/>
          </a:xfrm>
          <a:prstGeom prst="rect">
            <a:avLst/>
          </a:prstGeom>
        </p:spPr>
      </p:pic>
    </p:spTree>
    <p:extLst>
      <p:ext uri="{BB962C8B-B14F-4D97-AF65-F5344CB8AC3E}">
        <p14:creationId xmlns:p14="http://schemas.microsoft.com/office/powerpoint/2010/main" val="1985663456"/>
      </p:ext>
    </p:extLst>
  </p:cSld>
  <p:clrMapOvr>
    <a:masterClrMapping/>
  </p:clrMapOvr>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1F497D"/>
      </a:dk2>
      <a:lt2>
        <a:srgbClr val="EEECE1"/>
      </a:lt2>
      <a:accent1>
        <a:srgbClr val="139AB2"/>
      </a:accent1>
      <a:accent2>
        <a:srgbClr val="78BA22"/>
      </a:accent2>
      <a:accent3>
        <a:srgbClr val="FEC210"/>
      </a:accent3>
      <a:accent4>
        <a:srgbClr val="72A931"/>
      </a:accent4>
      <a:accent5>
        <a:srgbClr val="6989A6"/>
      </a:accent5>
      <a:accent6>
        <a:srgbClr val="4E667B"/>
      </a:accent6>
      <a:hlink>
        <a:srgbClr val="139AB2"/>
      </a:hlink>
      <a:folHlink>
        <a:srgbClr val="1088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2e83443-259d-421f-9313-a64ace30e3eb">
      <UserInfo>
        <DisplayName>Mahon, Lisa - NRCS-CD, Enterprise, OR</DisplayName>
        <AccountId>422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03464D491C4E4785A17646EC2B754C" ma:contentTypeVersion="9" ma:contentTypeDescription="Create a new document." ma:contentTypeScope="" ma:versionID="5738ba9ad3de625ca008ec0929b0765f">
  <xsd:schema xmlns:xsd="http://www.w3.org/2001/XMLSchema" xmlns:xs="http://www.w3.org/2001/XMLSchema" xmlns:p="http://schemas.microsoft.com/office/2006/metadata/properties" xmlns:ns2="5eb79afa-a83e-4871-aaca-ac6c50202008" xmlns:ns3="32e83443-259d-421f-9313-a64ace30e3eb" targetNamespace="http://schemas.microsoft.com/office/2006/metadata/properties" ma:root="true" ma:fieldsID="488257523e613745315ec7d088c13c57" ns2:_="" ns3:_="">
    <xsd:import namespace="5eb79afa-a83e-4871-aaca-ac6c50202008"/>
    <xsd:import namespace="32e83443-259d-421f-9313-a64ace30e3e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b79afa-a83e-4871-aaca-ac6c502020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e83443-259d-421f-9313-a64ace30e3e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A99EF0-EE16-4044-9F3B-EDB9C484B445}">
  <ds:schemaRefs>
    <ds:schemaRef ds:uri="http://schemas.microsoft.com/sharepoint/v3/contenttype/forms"/>
  </ds:schemaRefs>
</ds:datastoreItem>
</file>

<file path=customXml/itemProps2.xml><?xml version="1.0" encoding="utf-8"?>
<ds:datastoreItem xmlns:ds="http://schemas.openxmlformats.org/officeDocument/2006/customXml" ds:itemID="{6825A3DB-0602-4A73-8E42-FEDC65C50F7E}">
  <ds:schemaRefs>
    <ds:schemaRef ds:uri="http://purl.org/dc/terms/"/>
    <ds:schemaRef ds:uri="http://schemas.openxmlformats.org/package/2006/metadata/core-properties"/>
    <ds:schemaRef ds:uri="http://purl.org/dc/dcmitype/"/>
    <ds:schemaRef ds:uri="http://schemas.microsoft.com/office/infopath/2007/PartnerControls"/>
    <ds:schemaRef ds:uri="5eb79afa-a83e-4871-aaca-ac6c50202008"/>
    <ds:schemaRef ds:uri="http://schemas.microsoft.com/office/2006/documentManagement/types"/>
    <ds:schemaRef ds:uri="http://schemas.microsoft.com/office/2006/metadata/properties"/>
    <ds:schemaRef ds:uri="http://www.w3.org/XML/1998/namespace"/>
    <ds:schemaRef ds:uri="http://purl.org/dc/elements/1.1/"/>
    <ds:schemaRef ds:uri="32e83443-259d-421f-9313-a64ace30e3eb"/>
  </ds:schemaRefs>
</ds:datastoreItem>
</file>

<file path=customXml/itemProps3.xml><?xml version="1.0" encoding="utf-8"?>
<ds:datastoreItem xmlns:ds="http://schemas.openxmlformats.org/officeDocument/2006/customXml" ds:itemID="{E3FDB95C-4DFE-460F-B47F-802150F036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b79afa-a83e-4871-aaca-ac6c50202008"/>
    <ds:schemaRef ds:uri="32e83443-259d-421f-9313-a64ace30e3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2672</TotalTime>
  <Words>849</Words>
  <Application>Microsoft Office PowerPoint</Application>
  <PresentationFormat>On-screen Show (4:3)</PresentationFormat>
  <Paragraphs>90</Paragraphs>
  <Slides>6</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Courier New</vt:lpstr>
      <vt:lpstr>Symbol</vt:lpstr>
      <vt:lpstr>Times New Roman</vt:lpstr>
      <vt:lpstr>Office Theme</vt:lpstr>
      <vt:lpstr>NRCS Oregon Updates</vt:lpstr>
      <vt:lpstr>Inflation Reduction Act (IRA)</vt:lpstr>
      <vt:lpstr>FY22 Program Highlights </vt:lpstr>
      <vt:lpstr>RCPP Highlight</vt:lpstr>
      <vt:lpstr>FY22 Program Highlights</vt:lpstr>
      <vt:lpstr>FY22 Urban Highlights</vt:lpstr>
    </vt:vector>
  </TitlesOfParts>
  <Company>ketchum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Rachna Patel</dc:creator>
  <cp:lastModifiedBy>Bennett, Lauren - FPAC-NRCS, Portland, OR</cp:lastModifiedBy>
  <cp:revision>82</cp:revision>
  <dcterms:created xsi:type="dcterms:W3CDTF">2016-02-17T21:52:56Z</dcterms:created>
  <dcterms:modified xsi:type="dcterms:W3CDTF">2022-10-26T04:21:53Z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0x010100A303464D491C4E4785A17646EC2B754C</vt:lpwstr>
  </property>
  <property fmtid="{D5CDD505-2E9C-101B-9397-08002B2CF9AE}" pid="3" name="Order">
    <vt:r8>200</vt:r8>
  </property>
</Properties>
</file>