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64" r:id="rId4"/>
    <p:sldId id="513" r:id="rId5"/>
    <p:sldId id="500" r:id="rId6"/>
    <p:sldId id="263" r:id="rId7"/>
    <p:sldId id="276" r:id="rId8"/>
    <p:sldId id="501" r:id="rId9"/>
    <p:sldId id="502" r:id="rId10"/>
    <p:sldId id="503" r:id="rId11"/>
    <p:sldId id="504" r:id="rId12"/>
    <p:sldId id="505" r:id="rId13"/>
    <p:sldId id="506" r:id="rId14"/>
    <p:sldId id="507" r:id="rId15"/>
    <p:sldId id="509" r:id="rId16"/>
    <p:sldId id="512" r:id="rId17"/>
    <p:sldId id="5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p:restoredTop sz="83969"/>
  </p:normalViewPr>
  <p:slideViewPr>
    <p:cSldViewPr snapToGrid="0" snapToObjects="1">
      <p:cViewPr varScale="1">
        <p:scale>
          <a:sx n="72" d="100"/>
          <a:sy n="72" d="100"/>
        </p:scale>
        <p:origin x="10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500" b="1" dirty="0"/>
              <a:t>Easement Value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Easement Value</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2-0329-9145-AC67-6A0272EE6350}"/>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0329-9145-AC67-6A0272EE6350}"/>
              </c:ext>
            </c:extLst>
          </c:dPt>
          <c:dPt>
            <c:idx val="2"/>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0329-9145-AC67-6A0272EE6350}"/>
              </c:ext>
            </c:extLst>
          </c:dPt>
          <c:cat>
            <c:strRef>
              <c:f>Sheet1!$A$2:$A$4</c:f>
              <c:strCache>
                <c:ptCount val="3"/>
                <c:pt idx="0">
                  <c:v>Landowner Donation</c:v>
                </c:pt>
                <c:pt idx="1">
                  <c:v>Non-federal $</c:v>
                </c:pt>
                <c:pt idx="2">
                  <c:v>ACEP-ALE $</c:v>
                </c:pt>
              </c:strCache>
            </c:strRef>
          </c:cat>
          <c:val>
            <c:numRef>
              <c:f>Sheet1!$B$2:$B$4</c:f>
              <c:numCache>
                <c:formatCode>General</c:formatCode>
                <c:ptCount val="3"/>
                <c:pt idx="0">
                  <c:v>0.25</c:v>
                </c:pt>
                <c:pt idx="1">
                  <c:v>0.25</c:v>
                </c:pt>
                <c:pt idx="2">
                  <c:v>0.5</c:v>
                </c:pt>
              </c:numCache>
            </c:numRef>
          </c:val>
          <c:extLst>
            <c:ext xmlns:c16="http://schemas.microsoft.com/office/drawing/2014/chart" uri="{C3380CC4-5D6E-409C-BE32-E72D297353CC}">
              <c16:uniqueId val="{00000000-0329-9145-AC67-6A0272EE635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252FF-CB74-4245-8313-88B1D6FCAD53}"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AB7A7-24AC-AB4F-B59A-27019EDCCD34}" type="slidenum">
              <a:rPr lang="en-US" smtClean="0"/>
              <a:t>‹#›</a:t>
            </a:fld>
            <a:endParaRPr lang="en-US"/>
          </a:p>
        </p:txBody>
      </p:sp>
    </p:spTree>
    <p:extLst>
      <p:ext uri="{BB962C8B-B14F-4D97-AF65-F5344CB8AC3E}">
        <p14:creationId xmlns:p14="http://schemas.microsoft.com/office/powerpoint/2010/main" val="292070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p>
            <a:r>
              <a:rPr dirty="0"/>
              <a:t>Farmers and their family will often sell land to split up the assets and pay taxes</a:t>
            </a:r>
          </a:p>
          <a:p>
            <a:endParaRPr lang="en-US" dirty="0"/>
          </a:p>
          <a:p>
            <a:r>
              <a:rPr dirty="0"/>
              <a:t>We have a great land use system in Oregon, but it’s not bullet-proof</a:t>
            </a:r>
          </a:p>
          <a:p>
            <a:pPr marL="342900" marR="0" indent="-342900" defTabSz="457200" eaLnBrk="1" fontAlgn="auto" latinLnBrk="0" hangingPunct="1">
              <a:lnSpc>
                <a:spcPct val="117999"/>
              </a:lnSpc>
              <a:spcBef>
                <a:spcPts val="0"/>
              </a:spcBef>
              <a:spcAft>
                <a:spcPts val="0"/>
              </a:spcAft>
              <a:buClrTx/>
              <a:buSzTx/>
              <a:buFont typeface="Arial" charset="0"/>
              <a:buChar char="•"/>
              <a:tabLst/>
              <a:defRPr/>
            </a:pPr>
            <a:r>
              <a:rPr lang="en-US" dirty="0"/>
              <a:t>Half a million acres taken out of production since 1974, </a:t>
            </a:r>
          </a:p>
          <a:p>
            <a:pPr marL="342900" marR="0" indent="-342900" defTabSz="457200" eaLnBrk="1" fontAlgn="auto" latinLnBrk="0" hangingPunct="1">
              <a:lnSpc>
                <a:spcPct val="117999"/>
              </a:lnSpc>
              <a:spcBef>
                <a:spcPts val="0"/>
              </a:spcBef>
              <a:spcAft>
                <a:spcPts val="0"/>
              </a:spcAft>
              <a:buClrTx/>
              <a:buSzTx/>
              <a:buFont typeface="Arial" charset="0"/>
              <a:buChar char="•"/>
              <a:tabLst/>
              <a:defRPr/>
            </a:pPr>
            <a:r>
              <a:rPr lang="en-US" dirty="0"/>
              <a:t>64,000 taken out of EFU zoning.</a:t>
            </a:r>
          </a:p>
          <a:p>
            <a:pPr marL="0" marR="0" indent="0" defTabSz="457200" eaLnBrk="1" fontAlgn="auto" latinLnBrk="0" hangingPunct="1">
              <a:lnSpc>
                <a:spcPct val="117999"/>
              </a:lnSpc>
              <a:spcBef>
                <a:spcPts val="0"/>
              </a:spcBef>
              <a:spcAft>
                <a:spcPts val="0"/>
              </a:spcAft>
              <a:buClrTx/>
              <a:buSzTx/>
              <a:buFont typeface="Arial" charset="0"/>
              <a:buNone/>
              <a:tabLst/>
              <a:defRPr/>
            </a:pPr>
            <a:endParaRPr lang="en-US" dirty="0"/>
          </a:p>
          <a:p>
            <a:pPr marL="0" marR="0" indent="0" defTabSz="457200" eaLnBrk="1" fontAlgn="auto" latinLnBrk="0" hangingPunct="1">
              <a:lnSpc>
                <a:spcPct val="117999"/>
              </a:lnSpc>
              <a:spcBef>
                <a:spcPts val="0"/>
              </a:spcBef>
              <a:spcAft>
                <a:spcPts val="0"/>
              </a:spcAft>
              <a:buClrTx/>
              <a:buSzTx/>
              <a:buFont typeface="Arial" charset="0"/>
              <a:buNone/>
              <a:tabLst/>
              <a:defRPr/>
            </a:pPr>
            <a:r>
              <a:rPr dirty="0"/>
              <a:t>Death by 1,000 cuts due to parcelization</a:t>
            </a:r>
            <a:r>
              <a:rPr lang="en-US" baseline="0" dirty="0"/>
              <a:t> and non-farm uses</a:t>
            </a:r>
            <a:endParaRPr lang="en-US" dirty="0"/>
          </a:p>
          <a:p>
            <a:pPr marL="342900" marR="0" indent="-342900" defTabSz="457200" eaLnBrk="1" fontAlgn="auto" latinLnBrk="0" hangingPunct="1">
              <a:lnSpc>
                <a:spcPct val="117999"/>
              </a:lnSpc>
              <a:spcBef>
                <a:spcPts val="0"/>
              </a:spcBef>
              <a:spcAft>
                <a:spcPts val="0"/>
              </a:spcAft>
              <a:buClrTx/>
              <a:buSzTx/>
              <a:buFont typeface="Arial" charset="0"/>
              <a:buChar char="•"/>
              <a:tabLst/>
              <a:defRPr/>
            </a:pPr>
            <a:r>
              <a:rPr lang="en-US" dirty="0"/>
              <a:t>Shadow development - </a:t>
            </a:r>
            <a:r>
              <a:rPr dirty="0"/>
              <a:t>land becomes less viable from planners’ perspective, and more likely to be zoned for development  in the future.</a:t>
            </a:r>
            <a:endParaRPr lang="en-US" dirty="0"/>
          </a:p>
          <a:p>
            <a:pPr marL="342900" marR="0" indent="-342900" defTabSz="457200" eaLnBrk="1" fontAlgn="auto" latinLnBrk="0" hangingPunct="1">
              <a:lnSpc>
                <a:spcPct val="117999"/>
              </a:lnSpc>
              <a:spcBef>
                <a:spcPts val="0"/>
              </a:spcBef>
              <a:spcAft>
                <a:spcPts val="0"/>
              </a:spcAft>
              <a:buClrTx/>
              <a:buSzTx/>
              <a:buFont typeface="Arial" charset="0"/>
              <a:buChar char="•"/>
              <a:tabLst/>
              <a:defRPr/>
            </a:pPr>
            <a:r>
              <a:rPr lang="en-US" dirty="0"/>
              <a:t>Fragmentation different in different parts</a:t>
            </a:r>
            <a:r>
              <a:rPr lang="en-US" baseline="0" dirty="0"/>
              <a:t> of state </a:t>
            </a:r>
            <a:r>
              <a:rPr lang="mr-IN" baseline="0" dirty="0"/>
              <a:t>–</a:t>
            </a:r>
            <a:r>
              <a:rPr lang="en-US" baseline="0" dirty="0"/>
              <a:t> 160 or 320 acres in E OR</a:t>
            </a:r>
            <a:endParaRPr lang="en-US" dirty="0"/>
          </a:p>
          <a:p>
            <a:pPr marL="342900" marR="0" indent="-342900" defTabSz="457200" eaLnBrk="1" fontAlgn="auto" latinLnBrk="0" hangingPunct="1">
              <a:lnSpc>
                <a:spcPct val="117999"/>
              </a:lnSpc>
              <a:spcBef>
                <a:spcPts val="0"/>
              </a:spcBef>
              <a:spcAft>
                <a:spcPts val="0"/>
              </a:spcAft>
              <a:buClrTx/>
              <a:buSzTx/>
              <a:buFont typeface="Arial" charset="0"/>
              <a:buChar char="•"/>
              <a:tabLst/>
              <a:defRPr/>
            </a:pPr>
            <a:endParaRPr lang="en-US" dirty="0"/>
          </a:p>
          <a:p>
            <a:pPr marL="0" marR="0" indent="0" defTabSz="457200" eaLnBrk="1" fontAlgn="auto" latinLnBrk="0" hangingPunct="1">
              <a:lnSpc>
                <a:spcPct val="117999"/>
              </a:lnSpc>
              <a:spcBef>
                <a:spcPts val="0"/>
              </a:spcBef>
              <a:spcAft>
                <a:spcPts val="0"/>
              </a:spcAft>
              <a:buClrTx/>
              <a:buSzTx/>
              <a:buFont typeface="Arial" charset="0"/>
              <a:buNone/>
              <a:tabLst/>
              <a:defRPr/>
            </a:pPr>
            <a:r>
              <a:rPr dirty="0"/>
              <a:t>BFR - Parcels are harder to make a living on, and it’s hard to buy into consolidated land</a:t>
            </a:r>
            <a:endParaRPr lang="en-US" dirty="0"/>
          </a:p>
          <a:p>
            <a:endParaRPr lang="en-US" dirty="0"/>
          </a:p>
        </p:txBody>
      </p:sp>
    </p:spTree>
    <p:extLst>
      <p:ext uri="{BB962C8B-B14F-4D97-AF65-F5344CB8AC3E}">
        <p14:creationId xmlns:p14="http://schemas.microsoft.com/office/powerpoint/2010/main" val="180425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xfrm>
            <a:off x="381000" y="685800"/>
            <a:ext cx="6096000" cy="3429000"/>
          </a:xfrm>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pPr marL="171450" indent="-171450">
              <a:buFont typeface="Arial" charset="0"/>
              <a:buChar char="•"/>
            </a:pPr>
            <a:r>
              <a:rPr lang="en-US" dirty="0"/>
              <a:t>Voluntary</a:t>
            </a:r>
            <a:r>
              <a:rPr lang="en-US" baseline="0" dirty="0"/>
              <a:t> is key</a:t>
            </a:r>
          </a:p>
          <a:p>
            <a:pPr marL="171450" indent="-171450">
              <a:buFont typeface="Arial" charset="0"/>
              <a:buChar char="•"/>
            </a:pPr>
            <a:r>
              <a:rPr lang="en-US" baseline="0" dirty="0"/>
              <a:t>Easement holders strongly encourage landowners to work </a:t>
            </a:r>
            <a:r>
              <a:rPr lang="en-US" baseline="0" dirty="0" err="1"/>
              <a:t>witht</a:t>
            </a:r>
            <a:r>
              <a:rPr lang="en-US" baseline="0" dirty="0"/>
              <a:t> an attorney</a:t>
            </a:r>
          </a:p>
          <a:p>
            <a:pPr marL="171450" indent="-171450">
              <a:buFont typeface="Arial" charset="0"/>
              <a:buChar char="•"/>
            </a:pPr>
            <a:r>
              <a:rPr lang="en-US" baseline="0" dirty="0"/>
              <a:t>Public access is entirely up to the landowner</a:t>
            </a:r>
          </a:p>
          <a:p>
            <a:pPr marL="171450" indent="-171450">
              <a:buFont typeface="Arial" charset="0"/>
              <a:buChar char="•"/>
            </a:pPr>
            <a:r>
              <a:rPr lang="en-US" sz="1200" kern="1200" dirty="0">
                <a:solidFill>
                  <a:schemeClr val="tx1"/>
                </a:solidFill>
                <a:effectLst/>
                <a:latin typeface="+mn-lt"/>
                <a:ea typeface="+mn-ea"/>
                <a:cs typeface="+mn-cs"/>
              </a:rPr>
              <a:t>Easements and covenants do not grant public ownership of private lands. Funds are used to purchase only certain development rights, not the whole property</a:t>
            </a:r>
          </a:p>
          <a:p>
            <a:pPr marL="171450" indent="-171450">
              <a:buFont typeface="Arial" charset="0"/>
              <a:buChar char="•"/>
            </a:pPr>
            <a:endParaRPr lang="en-US" sz="1200" kern="1200" dirty="0">
              <a:solidFill>
                <a:schemeClr val="tx1"/>
              </a:solidFill>
              <a:effectLst/>
              <a:latin typeface="+mn-lt"/>
              <a:ea typeface="+mn-ea"/>
              <a:cs typeface="+mn-cs"/>
            </a:endParaRPr>
          </a:p>
          <a:p>
            <a:pPr marL="171450" indent="-171450">
              <a:buFont typeface="Arial" charset="0"/>
              <a:buChar char="•"/>
            </a:pPr>
            <a:r>
              <a:rPr lang="en-US" sz="1200" kern="1200" dirty="0">
                <a:solidFill>
                  <a:schemeClr val="tx1"/>
                </a:solidFill>
                <a:effectLst/>
                <a:latin typeface="+mn-lt"/>
                <a:ea typeface="+mn-ea"/>
                <a:cs typeface="+mn-cs"/>
              </a:rPr>
              <a:t>Dylan</a:t>
            </a:r>
            <a:r>
              <a:rPr lang="en-US" dirty="0">
                <a:effectLst/>
              </a:rPr>
              <a:t> </a:t>
            </a:r>
            <a:endParaRPr dirty="0"/>
          </a:p>
        </p:txBody>
      </p:sp>
    </p:spTree>
    <p:extLst>
      <p:ext uri="{BB962C8B-B14F-4D97-AF65-F5344CB8AC3E}">
        <p14:creationId xmlns:p14="http://schemas.microsoft.com/office/powerpoint/2010/main" val="397106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93738"/>
            <a:ext cx="6069013" cy="3414712"/>
          </a:xfrm>
        </p:spPr>
      </p:sp>
      <p:sp>
        <p:nvSpPr>
          <p:cNvPr id="3" name="Notes Placeholder 2"/>
          <p:cNvSpPr>
            <a:spLocks noGrp="1"/>
          </p:cNvSpPr>
          <p:nvPr>
            <p:ph type="body" idx="1"/>
          </p:nvPr>
        </p:nvSpPr>
        <p:spPr/>
        <p:txBody>
          <a:bodyPr/>
          <a:lstStyle/>
          <a:p>
            <a:pPr marL="0" marR="0" lvl="0" indent="0" algn="l" defTabSz="410291" rtl="0" eaLnBrk="0" fontAlgn="base" latinLnBrk="0" hangingPunct="0">
              <a:lnSpc>
                <a:spcPct val="100000"/>
              </a:lnSpc>
              <a:spcBef>
                <a:spcPct val="30000"/>
              </a:spcBef>
              <a:spcAft>
                <a:spcPct val="0"/>
              </a:spcAft>
              <a:buClr>
                <a:srgbClr val="000000"/>
              </a:buClr>
              <a:buSzPct val="100000"/>
              <a:buFontTx/>
              <a:buNone/>
              <a:tabLst/>
              <a:defRPr/>
            </a:pPr>
            <a:r>
              <a:rPr lang="en-US" dirty="0"/>
              <a:t>For example, a landowner</a:t>
            </a:r>
            <a:r>
              <a:rPr lang="en-US" baseline="0" dirty="0"/>
              <a:t> may restrict or limit the rights to develop a property for commercial, industrial, or multi-residential purposes while retaining rights to use the land for grazing, farming, harvesting of timber, recreation, or for residences for the owner’s family.</a:t>
            </a:r>
            <a:r>
              <a:rPr lang="en-US" dirty="0"/>
              <a:t> </a:t>
            </a:r>
            <a:r>
              <a:rPr lang="en-US" baseline="0" dirty="0"/>
              <a:t>These rights you relinquish can be either sold or donated. The landowner still owns the property and retains the right to sell or lease the land and to pass it on to your heirs. </a:t>
            </a:r>
          </a:p>
          <a:p>
            <a:pPr marL="0" marR="0" lvl="0" indent="0" algn="l" defTabSz="410291" rtl="0" eaLnBrk="0" fontAlgn="base" latinLnBrk="0" hangingPunct="0">
              <a:lnSpc>
                <a:spcPct val="100000"/>
              </a:lnSpc>
              <a:spcBef>
                <a:spcPct val="30000"/>
              </a:spcBef>
              <a:spcAft>
                <a:spcPct val="0"/>
              </a:spcAft>
              <a:buClr>
                <a:srgbClr val="000000"/>
              </a:buClr>
              <a:buSzPct val="100000"/>
              <a:buFontTx/>
              <a:buNone/>
              <a:tabLst/>
              <a:defRPr/>
            </a:pPr>
            <a:r>
              <a:rPr lang="en-US" sz="1200" dirty="0"/>
              <a:t>Once sticks are removed, they cannot be put back.</a:t>
            </a:r>
          </a:p>
          <a:p>
            <a:pPr defTabSz="410291" eaLnBrk="0" fontAlgn="base" hangingPunct="0">
              <a:spcBef>
                <a:spcPct val="30000"/>
              </a:spcBef>
              <a:spcAft>
                <a:spcPct val="0"/>
              </a:spcAft>
              <a:buClr>
                <a:srgbClr val="000000"/>
              </a:buClr>
              <a:buSzPct val="100000"/>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71918648-DD4C-A248-9841-8C775A4C32B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0763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93738"/>
            <a:ext cx="6069013" cy="3414712"/>
          </a:xfrm>
        </p:spPr>
      </p:sp>
      <p:sp>
        <p:nvSpPr>
          <p:cNvPr id="3" name="Notes Placeholder 2"/>
          <p:cNvSpPr>
            <a:spLocks noGrp="1"/>
          </p:cNvSpPr>
          <p:nvPr>
            <p:ph type="body" idx="1"/>
          </p:nvPr>
        </p:nvSpPr>
        <p:spPr/>
        <p:txBody>
          <a:bodyPr/>
          <a:lstStyle/>
          <a:p>
            <a:r>
              <a:rPr lang="en-US" dirty="0"/>
              <a:t>Value is determined by calculating</a:t>
            </a:r>
            <a:r>
              <a:rPr lang="en-US" baseline="0" dirty="0"/>
              <a:t> the difference between the value of the property today without (or “before”) the imposition of the easement and the value of the property today subject to (or after) the imposition of the easement.  This latter value is determined by the nature of the restrictions and their impact on potential uses.  The resulting amount is the value of the easement.</a:t>
            </a:r>
            <a:endParaRPr lang="en-US" dirty="0"/>
          </a:p>
        </p:txBody>
      </p:sp>
      <p:sp>
        <p:nvSpPr>
          <p:cNvPr id="4" name="Slide Number Placeholder 3"/>
          <p:cNvSpPr>
            <a:spLocks noGrp="1"/>
          </p:cNvSpPr>
          <p:nvPr>
            <p:ph type="sldNum" sz="quarter" idx="10"/>
          </p:nvPr>
        </p:nvSpPr>
        <p:spPr/>
        <p:txBody>
          <a:bodyPr/>
          <a:lstStyle/>
          <a:p>
            <a:fld id="{71918648-DD4C-A248-9841-8C775A4C32B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1468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93738"/>
            <a:ext cx="6069013" cy="3414712"/>
          </a:xfrm>
        </p:spPr>
      </p:sp>
      <p:sp>
        <p:nvSpPr>
          <p:cNvPr id="3" name="Notes Placeholder 2"/>
          <p:cNvSpPr>
            <a:spLocks noGrp="1"/>
          </p:cNvSpPr>
          <p:nvPr>
            <p:ph type="body" idx="1"/>
          </p:nvPr>
        </p:nvSpPr>
        <p:spPr/>
        <p:txBody>
          <a:bodyPr/>
          <a:lstStyle/>
          <a:p>
            <a:r>
              <a:rPr lang="en-US" dirty="0"/>
              <a:t>Protect</a:t>
            </a:r>
            <a:r>
              <a:rPr lang="en-US" baseline="0" dirty="0"/>
              <a:t> the resources on the property by controlling</a:t>
            </a:r>
            <a:r>
              <a:rPr lang="en-US" dirty="0"/>
              <a:t> future uses. SLIDE  For some</a:t>
            </a:r>
            <a:r>
              <a:rPr lang="en-US" baseline="0" dirty="0"/>
              <a:t> families, one of the major advantage of CE is that it helps pass land on to the next generation, by reducing estate taxes.  Estate taxes can lead to the land being broken up or sold off.  Changes to the tax code that were made permanent in 2014, raised the threshold for estate taxes to $5 million (indexed to inflation).  As of 2016, estates of $5.45 million or more are subject to estate taxes of 40%.  Oregon also imposes an inheritance tax on estates that are greater than $1 million.</a:t>
            </a:r>
            <a:endParaRPr lang="en-US" dirty="0"/>
          </a:p>
        </p:txBody>
      </p:sp>
      <p:sp>
        <p:nvSpPr>
          <p:cNvPr id="4" name="Slide Number Placeholder 3"/>
          <p:cNvSpPr>
            <a:spLocks noGrp="1"/>
          </p:cNvSpPr>
          <p:nvPr>
            <p:ph type="sldNum" sz="quarter" idx="10"/>
          </p:nvPr>
        </p:nvSpPr>
        <p:spPr/>
        <p:txBody>
          <a:bodyPr/>
          <a:lstStyle/>
          <a:p>
            <a:fld id="{71918648-DD4C-A248-9841-8C775A4C32B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25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93738"/>
            <a:ext cx="6069013" cy="3414712"/>
          </a:xfrm>
        </p:spPr>
      </p:sp>
      <p:sp>
        <p:nvSpPr>
          <p:cNvPr id="3" name="Notes Placeholder 2"/>
          <p:cNvSpPr>
            <a:spLocks noGrp="1"/>
          </p:cNvSpPr>
          <p:nvPr>
            <p:ph type="body" idx="1"/>
          </p:nvPr>
        </p:nvSpPr>
        <p:spPr/>
        <p:txBody>
          <a:bodyPr/>
          <a:lstStyle/>
          <a:p>
            <a:r>
              <a:rPr lang="en-US" dirty="0"/>
              <a:t>Protect</a:t>
            </a:r>
            <a:r>
              <a:rPr lang="en-US" baseline="0" dirty="0"/>
              <a:t> the resources on the property by controlling</a:t>
            </a:r>
            <a:r>
              <a:rPr lang="en-US" dirty="0"/>
              <a:t> future uses. SLIDE  For some</a:t>
            </a:r>
            <a:r>
              <a:rPr lang="en-US" baseline="0" dirty="0"/>
              <a:t> families, one of the major advantage of CE is that it helps pass land on to the next generation, by reducing estate taxes.  Estate taxes can lead to the land being broken up or sold off.  Changes to the tax code that were made permanent in 2014, raised the threshold for estate taxes to $5 million (indexed to inflation).  As of 2016, estates of $5.45 million or more are subject to estate taxes of 40%.  Oregon also imposes an inheritance tax on estates that are greater than $1 million.</a:t>
            </a:r>
            <a:endParaRPr lang="en-US" dirty="0"/>
          </a:p>
        </p:txBody>
      </p:sp>
      <p:sp>
        <p:nvSpPr>
          <p:cNvPr id="4" name="Slide Number Placeholder 3"/>
          <p:cNvSpPr>
            <a:spLocks noGrp="1"/>
          </p:cNvSpPr>
          <p:nvPr>
            <p:ph type="sldNum" sz="quarter" idx="10"/>
          </p:nvPr>
        </p:nvSpPr>
        <p:spPr/>
        <p:txBody>
          <a:bodyPr/>
          <a:lstStyle/>
          <a:p>
            <a:fld id="{71918648-DD4C-A248-9841-8C775A4C32B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3384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93738"/>
            <a:ext cx="6069013" cy="3414712"/>
          </a:xfrm>
        </p:spPr>
      </p:sp>
      <p:sp>
        <p:nvSpPr>
          <p:cNvPr id="3" name="Notes Placeholder 2"/>
          <p:cNvSpPr>
            <a:spLocks noGrp="1"/>
          </p:cNvSpPr>
          <p:nvPr>
            <p:ph type="body" idx="1"/>
          </p:nvPr>
        </p:nvSpPr>
        <p:spPr/>
        <p:txBody>
          <a:bodyPr/>
          <a:lstStyle/>
          <a:p>
            <a:r>
              <a:rPr lang="en-US" dirty="0"/>
              <a:t>Protect</a:t>
            </a:r>
            <a:r>
              <a:rPr lang="en-US" baseline="0" dirty="0"/>
              <a:t> the resources on the property by controlling</a:t>
            </a:r>
            <a:r>
              <a:rPr lang="en-US" dirty="0"/>
              <a:t> future uses. SLIDE  For some</a:t>
            </a:r>
            <a:r>
              <a:rPr lang="en-US" baseline="0" dirty="0"/>
              <a:t> families, one of the major advantage of CE is that it helps pass land on to the next generation, by reducing estate taxes.  Estate taxes can lead to the land being broken up or sold off.  Changes to the tax code that were made permanent in 2014, raised the threshold for estate taxes to $5 million (indexed to inflation).  As of 2016, estates of $5.45 million or more are subject to estate taxes of 40%.  Oregon also imposes an inheritance tax on estates that are greater than $1 million.</a:t>
            </a:r>
            <a:endParaRPr lang="en-US" dirty="0"/>
          </a:p>
        </p:txBody>
      </p:sp>
      <p:sp>
        <p:nvSpPr>
          <p:cNvPr id="4" name="Slide Number Placeholder 3"/>
          <p:cNvSpPr>
            <a:spLocks noGrp="1"/>
          </p:cNvSpPr>
          <p:nvPr>
            <p:ph type="sldNum" sz="quarter" idx="10"/>
          </p:nvPr>
        </p:nvSpPr>
        <p:spPr/>
        <p:txBody>
          <a:bodyPr/>
          <a:lstStyle/>
          <a:p>
            <a:fld id="{71918648-DD4C-A248-9841-8C775A4C32B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6930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 of 2016, DE had received $58,071,501 in ACEP-ALE Funds.  Oregon had received $5,305,724</a:t>
            </a:r>
          </a:p>
        </p:txBody>
      </p:sp>
      <p:sp>
        <p:nvSpPr>
          <p:cNvPr id="4" name="Slide Number Placeholder 3"/>
          <p:cNvSpPr>
            <a:spLocks noGrp="1"/>
          </p:cNvSpPr>
          <p:nvPr>
            <p:ph type="sldNum" sz="quarter" idx="5"/>
          </p:nvPr>
        </p:nvSpPr>
        <p:spPr/>
        <p:txBody>
          <a:bodyPr/>
          <a:lstStyle/>
          <a:p>
            <a:fld id="{83969DA2-3D1C-4C40-96E4-D250947061CA}" type="slidenum">
              <a:rPr lang="en-US" smtClean="0"/>
              <a:t>14</a:t>
            </a:fld>
            <a:endParaRPr lang="en-US"/>
          </a:p>
        </p:txBody>
      </p:sp>
    </p:spTree>
    <p:extLst>
      <p:ext uri="{BB962C8B-B14F-4D97-AF65-F5344CB8AC3E}">
        <p14:creationId xmlns:p14="http://schemas.microsoft.com/office/powerpoint/2010/main" val="42636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6CF33-3CBE-3743-99B1-315A07F57E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375531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6CF33-3CBE-3743-99B1-315A07F57E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373059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6CF33-3CBE-3743-99B1-315A07F57E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383625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1"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116874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6CF33-3CBE-3743-99B1-315A07F57E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394173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6CF33-3CBE-3743-99B1-315A07F57E2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200134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6CF33-3CBE-3743-99B1-315A07F57E2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361831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6CF33-3CBE-3743-99B1-315A07F57E21}"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9880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6CF33-3CBE-3743-99B1-315A07F57E21}"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278343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6CF33-3CBE-3743-99B1-315A07F57E21}"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263663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6CF33-3CBE-3743-99B1-315A07F57E2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18306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6CF33-3CBE-3743-99B1-315A07F57E2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B6D1A-A892-B346-A94A-57CEBD805898}" type="slidenum">
              <a:rPr lang="en-US" smtClean="0"/>
              <a:t>‹#›</a:t>
            </a:fld>
            <a:endParaRPr lang="en-US"/>
          </a:p>
        </p:txBody>
      </p:sp>
    </p:spTree>
    <p:extLst>
      <p:ext uri="{BB962C8B-B14F-4D97-AF65-F5344CB8AC3E}">
        <p14:creationId xmlns:p14="http://schemas.microsoft.com/office/powerpoint/2010/main" val="26033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6CF33-3CBE-3743-99B1-315A07F57E21}" type="datetimeFigureOut">
              <a:rPr lang="en-US" smtClean="0"/>
              <a:t>11/4/2019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B6D1A-A892-B346-A94A-57CEBD805898}" type="slidenum">
              <a:rPr lang="en-US" smtClean="0"/>
              <a:t>‹#›</a:t>
            </a:fld>
            <a:endParaRPr lang="en-US"/>
          </a:p>
        </p:txBody>
      </p:sp>
    </p:spTree>
    <p:extLst>
      <p:ext uri="{BB962C8B-B14F-4D97-AF65-F5344CB8AC3E}">
        <p14:creationId xmlns:p14="http://schemas.microsoft.com/office/powerpoint/2010/main" val="729937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ground, sky&#10;&#10;Description automatically generated">
            <a:extLst>
              <a:ext uri="{FF2B5EF4-FFF2-40B4-BE49-F238E27FC236}">
                <a16:creationId xmlns:a16="http://schemas.microsoft.com/office/drawing/2014/main" id="{4E9974AC-EE5F-FD49-8797-D533EF7A1DE4}"/>
              </a:ext>
            </a:extLst>
          </p:cNvPr>
          <p:cNvPicPr>
            <a:picLocks noChangeAspect="1"/>
          </p:cNvPicPr>
          <p:nvPr/>
        </p:nvPicPr>
        <p:blipFill rotWithShape="1">
          <a:blip r:embed="rId2" cstate="hqprint">
            <a:alphaModFix/>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6" name="Rectangle 5">
            <a:extLst>
              <a:ext uri="{FF2B5EF4-FFF2-40B4-BE49-F238E27FC236}">
                <a16:creationId xmlns:a16="http://schemas.microsoft.com/office/drawing/2014/main" id="{232782F8-BCFD-8847-AA79-85281F8D661B}"/>
              </a:ext>
            </a:extLst>
          </p:cNvPr>
          <p:cNvSpPr/>
          <p:nvPr/>
        </p:nvSpPr>
        <p:spPr>
          <a:xfrm>
            <a:off x="2028286" y="1220064"/>
            <a:ext cx="8135427" cy="5133439"/>
          </a:xfrm>
          <a:prstGeom prst="rect">
            <a:avLst/>
          </a:prstGeom>
          <a:gradFill>
            <a:gsLst>
              <a:gs pos="0">
                <a:srgbClr val="9D9E65">
                  <a:alpha val="27000"/>
                </a:srgbClr>
              </a:gs>
              <a:gs pos="100000">
                <a:srgbClr val="9D9E6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7B290A0-8A56-1440-9638-26C3C28FA608}"/>
              </a:ext>
            </a:extLst>
          </p:cNvPr>
          <p:cNvSpPr/>
          <p:nvPr/>
        </p:nvSpPr>
        <p:spPr>
          <a:xfrm>
            <a:off x="2189674" y="1317764"/>
            <a:ext cx="8135427" cy="5133439"/>
          </a:xfrm>
          <a:prstGeom prst="rect">
            <a:avLst/>
          </a:prstGeom>
          <a:gradFill>
            <a:gsLst>
              <a:gs pos="0">
                <a:srgbClr val="9D9E65">
                  <a:alpha val="27000"/>
                </a:srgbClr>
              </a:gs>
              <a:gs pos="100000">
                <a:srgbClr val="9D9E6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7BE21E-9396-3E43-A320-71C386BB2D70}"/>
              </a:ext>
            </a:extLst>
          </p:cNvPr>
          <p:cNvSpPr>
            <a:spLocks noGrp="1"/>
          </p:cNvSpPr>
          <p:nvPr>
            <p:ph type="ctrTitle"/>
          </p:nvPr>
        </p:nvSpPr>
        <p:spPr>
          <a:xfrm>
            <a:off x="2166648" y="1137822"/>
            <a:ext cx="7953915" cy="1899133"/>
          </a:xfrm>
        </p:spPr>
        <p:txBody>
          <a:bodyPr>
            <a:normAutofit/>
          </a:bodyPr>
          <a:lstStyle/>
          <a:p>
            <a:r>
              <a:rPr lang="en-US" b="1" dirty="0">
                <a:solidFill>
                  <a:schemeClr val="bg1"/>
                </a:solidFill>
              </a:rPr>
              <a:t>Oregon Agricultural Trust</a:t>
            </a:r>
            <a:endParaRPr lang="en-US" sz="4500" b="1" dirty="0">
              <a:solidFill>
                <a:schemeClr val="bg1"/>
              </a:solidFill>
            </a:endParaRPr>
          </a:p>
        </p:txBody>
      </p:sp>
      <p:sp>
        <p:nvSpPr>
          <p:cNvPr id="3" name="Subtitle 2">
            <a:extLst>
              <a:ext uri="{FF2B5EF4-FFF2-40B4-BE49-F238E27FC236}">
                <a16:creationId xmlns:a16="http://schemas.microsoft.com/office/drawing/2014/main" id="{2232741D-A907-BE45-902C-1E9319CBB252}"/>
              </a:ext>
            </a:extLst>
          </p:cNvPr>
          <p:cNvSpPr>
            <a:spLocks noGrp="1"/>
          </p:cNvSpPr>
          <p:nvPr>
            <p:ph type="subTitle" idx="1"/>
          </p:nvPr>
        </p:nvSpPr>
        <p:spPr>
          <a:xfrm>
            <a:off x="2666998" y="3311767"/>
            <a:ext cx="6858000" cy="1655762"/>
          </a:xfrm>
        </p:spPr>
        <p:txBody>
          <a:bodyPr>
            <a:noAutofit/>
          </a:bodyPr>
          <a:lstStyle/>
          <a:p>
            <a:r>
              <a:rPr lang="en-US" sz="3500" dirty="0">
                <a:solidFill>
                  <a:schemeClr val="bg1"/>
                </a:solidFill>
              </a:rPr>
              <a:t>Nellie McAdams</a:t>
            </a:r>
          </a:p>
          <a:p>
            <a:r>
              <a:rPr lang="en-US" sz="3500" dirty="0">
                <a:solidFill>
                  <a:schemeClr val="bg1"/>
                </a:solidFill>
              </a:rPr>
              <a:t>Oregon Agricultural Trust Manager</a:t>
            </a:r>
          </a:p>
          <a:p>
            <a:r>
              <a:rPr lang="en-US" sz="3500" dirty="0">
                <a:solidFill>
                  <a:schemeClr val="bg1"/>
                </a:solidFill>
              </a:rPr>
              <a:t>Columbia Land Trust</a:t>
            </a:r>
          </a:p>
        </p:txBody>
      </p:sp>
      <p:pic>
        <p:nvPicPr>
          <p:cNvPr id="4" name="Picture 3">
            <a:extLst>
              <a:ext uri="{FF2B5EF4-FFF2-40B4-BE49-F238E27FC236}">
                <a16:creationId xmlns:a16="http://schemas.microsoft.com/office/drawing/2014/main" id="{7B18C8AC-A026-1A49-AF87-62B0A4861B9D}"/>
              </a:ext>
            </a:extLst>
          </p:cNvPr>
          <p:cNvPicPr/>
          <p:nvPr/>
        </p:nvPicPr>
        <p:blipFill>
          <a:blip r:embed="rId3" cstate="print">
            <a:extLst>
              <a:ext uri="{28A0092B-C50C-407E-A947-70E740481C1C}">
                <a14:useLocalDpi xmlns:a14="http://schemas.microsoft.com/office/drawing/2010/main"/>
              </a:ext>
            </a:extLst>
          </a:blip>
          <a:stretch>
            <a:fillRect/>
          </a:stretch>
        </p:blipFill>
        <p:spPr>
          <a:xfrm>
            <a:off x="5381625" y="5257801"/>
            <a:ext cx="1428750" cy="962025"/>
          </a:xfrm>
          <a:prstGeom prst="rect">
            <a:avLst/>
          </a:prstGeom>
        </p:spPr>
      </p:pic>
    </p:spTree>
    <p:extLst>
      <p:ext uri="{BB962C8B-B14F-4D97-AF65-F5344CB8AC3E}">
        <p14:creationId xmlns:p14="http://schemas.microsoft.com/office/powerpoint/2010/main" val="190872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Why Convey an Easement?</a:t>
            </a:r>
          </a:p>
        </p:txBody>
      </p:sp>
      <p:sp>
        <p:nvSpPr>
          <p:cNvPr id="3" name="Content Placeholder 2"/>
          <p:cNvSpPr>
            <a:spLocks noGrp="1"/>
          </p:cNvSpPr>
          <p:nvPr>
            <p:ph idx="1"/>
          </p:nvPr>
        </p:nvSpPr>
        <p:spPr>
          <a:xfrm>
            <a:off x="2152650" y="1825625"/>
            <a:ext cx="8238903" cy="4351338"/>
          </a:xfrm>
        </p:spPr>
        <p:txBody>
          <a:bodyPr>
            <a:normAutofit/>
          </a:bodyPr>
          <a:lstStyle/>
          <a:p>
            <a:pPr marL="0" indent="0">
              <a:buNone/>
            </a:pPr>
            <a:r>
              <a:rPr lang="en-US" b="1" dirty="0"/>
              <a:t>Financial Considerations</a:t>
            </a:r>
          </a:p>
          <a:p>
            <a:r>
              <a:rPr lang="en-US" dirty="0"/>
              <a:t>Convert real estate to </a:t>
            </a:r>
            <a:r>
              <a:rPr lang="en-US" b="1" dirty="0"/>
              <a:t>cash</a:t>
            </a:r>
            <a:r>
              <a:rPr lang="en-US" dirty="0"/>
              <a:t> without losing ownership</a:t>
            </a:r>
          </a:p>
          <a:p>
            <a:r>
              <a:rPr lang="en-US" dirty="0"/>
              <a:t>Income and estate tax </a:t>
            </a:r>
            <a:r>
              <a:rPr lang="en-US" b="1" dirty="0"/>
              <a:t>deduction </a:t>
            </a:r>
            <a:r>
              <a:rPr lang="en-US" dirty="0"/>
              <a:t>(for donation)</a:t>
            </a:r>
          </a:p>
          <a:p>
            <a:r>
              <a:rPr lang="en-US" dirty="0"/>
              <a:t>Reduces size of </a:t>
            </a:r>
            <a:r>
              <a:rPr lang="en-US" b="1" dirty="0"/>
              <a:t>estate </a:t>
            </a:r>
            <a:r>
              <a:rPr lang="en-US" dirty="0"/>
              <a:t>for tax purposes</a:t>
            </a:r>
          </a:p>
          <a:p>
            <a:pPr lvl="1"/>
            <a:endParaRPr lang="en-US" dirty="0"/>
          </a:p>
        </p:txBody>
      </p:sp>
      <p:pic>
        <p:nvPicPr>
          <p:cNvPr id="4" name="Picture 3">
            <a:extLst>
              <a:ext uri="{FF2B5EF4-FFF2-40B4-BE49-F238E27FC236}">
                <a16:creationId xmlns:a16="http://schemas.microsoft.com/office/drawing/2014/main" id="{8D94C34F-8CF3-324A-B2F1-1DACEF5E383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21498" y="3940630"/>
            <a:ext cx="9146503" cy="2917371"/>
          </a:xfrm>
          <a:prstGeom prst="rect">
            <a:avLst/>
          </a:prstGeom>
        </p:spPr>
      </p:pic>
    </p:spTree>
    <p:extLst>
      <p:ext uri="{BB962C8B-B14F-4D97-AF65-F5344CB8AC3E}">
        <p14:creationId xmlns:p14="http://schemas.microsoft.com/office/powerpoint/2010/main" val="415919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B92D-1010-264D-A15C-B3526FF2151D}"/>
              </a:ext>
            </a:extLst>
          </p:cNvPr>
          <p:cNvSpPr>
            <a:spLocks noGrp="1"/>
          </p:cNvSpPr>
          <p:nvPr>
            <p:ph type="title"/>
          </p:nvPr>
        </p:nvSpPr>
        <p:spPr/>
        <p:txBody>
          <a:bodyPr/>
          <a:lstStyle/>
          <a:p>
            <a:pPr algn="ctr"/>
            <a:r>
              <a:rPr lang="en-US" b="1" dirty="0"/>
              <a:t>Funding Sources</a:t>
            </a:r>
          </a:p>
        </p:txBody>
      </p:sp>
      <p:sp>
        <p:nvSpPr>
          <p:cNvPr id="3" name="Content Placeholder 2">
            <a:extLst>
              <a:ext uri="{FF2B5EF4-FFF2-40B4-BE49-F238E27FC236}">
                <a16:creationId xmlns:a16="http://schemas.microsoft.com/office/drawing/2014/main" id="{24CBE0FF-3B60-8A49-B274-C843BDA99332}"/>
              </a:ext>
            </a:extLst>
          </p:cNvPr>
          <p:cNvSpPr>
            <a:spLocks noGrp="1"/>
          </p:cNvSpPr>
          <p:nvPr>
            <p:ph idx="1"/>
          </p:nvPr>
        </p:nvSpPr>
        <p:spPr>
          <a:xfrm>
            <a:off x="2152650" y="1176726"/>
            <a:ext cx="7886700" cy="3016608"/>
          </a:xfrm>
        </p:spPr>
        <p:txBody>
          <a:bodyPr>
            <a:normAutofit/>
          </a:bodyPr>
          <a:lstStyle/>
          <a:p>
            <a:pPr marL="0" indent="0">
              <a:buNone/>
            </a:pPr>
            <a:r>
              <a:rPr lang="en-US" sz="3000" b="1" dirty="0"/>
              <a:t>ACEP-ALE</a:t>
            </a:r>
          </a:p>
          <a:p>
            <a:pPr marL="0" indent="0">
              <a:buNone/>
            </a:pPr>
            <a:r>
              <a:rPr lang="en-US" sz="1800" dirty="0"/>
              <a:t>Agricultural Conservation Easement Program – Agricultural Land Easements</a:t>
            </a:r>
          </a:p>
          <a:p>
            <a:r>
              <a:rPr lang="en-US" sz="2500" dirty="0"/>
              <a:t>Natural Resources Conservation Service </a:t>
            </a:r>
          </a:p>
          <a:p>
            <a:r>
              <a:rPr lang="en-US" sz="2500" dirty="0"/>
              <a:t>Up to 50% of easement value in most cases</a:t>
            </a:r>
          </a:p>
          <a:p>
            <a:r>
              <a:rPr lang="en-US" sz="2500" dirty="0"/>
              <a:t>75% in ”Grasslands of Special Environmental Significance”</a:t>
            </a:r>
          </a:p>
          <a:p>
            <a:r>
              <a:rPr lang="en-US" sz="2500" dirty="0"/>
              <a:t>$450 million / </a:t>
            </a:r>
            <a:r>
              <a:rPr lang="en-US" sz="2500"/>
              <a:t>year in </a:t>
            </a:r>
            <a:r>
              <a:rPr lang="en-US" sz="2500" dirty="0"/>
              <a:t>2018 Farm Bill</a:t>
            </a:r>
          </a:p>
        </p:txBody>
      </p:sp>
      <p:pic>
        <p:nvPicPr>
          <p:cNvPr id="7" name="Picture 6" descr="A picture containing grass, sky, outdoor, field&#10;&#10;Description automatically generated">
            <a:extLst>
              <a:ext uri="{FF2B5EF4-FFF2-40B4-BE49-F238E27FC236}">
                <a16:creationId xmlns:a16="http://schemas.microsoft.com/office/drawing/2014/main" id="{F3739B6D-5EB5-824F-8AB5-1780F6207A2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068286" y="4057780"/>
            <a:ext cx="8055429" cy="2800221"/>
          </a:xfrm>
          <a:prstGeom prst="rect">
            <a:avLst/>
          </a:prstGeom>
        </p:spPr>
      </p:pic>
    </p:spTree>
    <p:extLst>
      <p:ext uri="{BB962C8B-B14F-4D97-AF65-F5344CB8AC3E}">
        <p14:creationId xmlns:p14="http://schemas.microsoft.com/office/powerpoint/2010/main" val="58062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B92D-1010-264D-A15C-B3526FF2151D}"/>
              </a:ext>
            </a:extLst>
          </p:cNvPr>
          <p:cNvSpPr>
            <a:spLocks noGrp="1"/>
          </p:cNvSpPr>
          <p:nvPr>
            <p:ph type="title"/>
          </p:nvPr>
        </p:nvSpPr>
        <p:spPr/>
        <p:txBody>
          <a:bodyPr/>
          <a:lstStyle/>
          <a:p>
            <a:pPr algn="ctr"/>
            <a:r>
              <a:rPr lang="en-US" b="1" dirty="0"/>
              <a:t>Funding Sources</a:t>
            </a:r>
          </a:p>
        </p:txBody>
      </p:sp>
      <p:sp>
        <p:nvSpPr>
          <p:cNvPr id="3" name="Content Placeholder 2">
            <a:extLst>
              <a:ext uri="{FF2B5EF4-FFF2-40B4-BE49-F238E27FC236}">
                <a16:creationId xmlns:a16="http://schemas.microsoft.com/office/drawing/2014/main" id="{24CBE0FF-3B60-8A49-B274-C843BDA99332}"/>
              </a:ext>
            </a:extLst>
          </p:cNvPr>
          <p:cNvSpPr>
            <a:spLocks noGrp="1"/>
          </p:cNvSpPr>
          <p:nvPr>
            <p:ph idx="1"/>
          </p:nvPr>
        </p:nvSpPr>
        <p:spPr>
          <a:xfrm>
            <a:off x="2152650" y="1509823"/>
            <a:ext cx="7886700" cy="2402958"/>
          </a:xfrm>
        </p:spPr>
        <p:txBody>
          <a:bodyPr/>
          <a:lstStyle/>
          <a:p>
            <a:pPr marL="0" indent="0">
              <a:buNone/>
            </a:pPr>
            <a:r>
              <a:rPr lang="en-US" sz="3000" b="1" dirty="0"/>
              <a:t>ACEP-ALE</a:t>
            </a:r>
          </a:p>
        </p:txBody>
      </p:sp>
      <p:graphicFrame>
        <p:nvGraphicFramePr>
          <p:cNvPr id="4" name="Chart 3">
            <a:extLst>
              <a:ext uri="{FF2B5EF4-FFF2-40B4-BE49-F238E27FC236}">
                <a16:creationId xmlns:a16="http://schemas.microsoft.com/office/drawing/2014/main" id="{4428E130-3D97-974F-899A-58EC7D2FB6EA}"/>
              </a:ext>
            </a:extLst>
          </p:cNvPr>
          <p:cNvGraphicFramePr/>
          <p:nvPr/>
        </p:nvGraphicFramePr>
        <p:xfrm>
          <a:off x="3048000" y="1690690"/>
          <a:ext cx="6096000" cy="49024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335F3AFD-FAE9-3F42-9D70-E2A29841E365}"/>
              </a:ext>
            </a:extLst>
          </p:cNvPr>
          <p:cNvSpPr txBox="1"/>
          <p:nvPr/>
        </p:nvSpPr>
        <p:spPr>
          <a:xfrm>
            <a:off x="1913165" y="3912781"/>
            <a:ext cx="1679121" cy="1107996"/>
          </a:xfrm>
          <a:prstGeom prst="rect">
            <a:avLst/>
          </a:prstGeom>
          <a:noFill/>
        </p:spPr>
        <p:txBody>
          <a:bodyPr wrap="square" rtlCol="0">
            <a:spAutoFit/>
          </a:bodyPr>
          <a:lstStyle/>
          <a:p>
            <a:r>
              <a:rPr lang="en-US" sz="2200" dirty="0"/>
              <a:t>Up to 50%</a:t>
            </a:r>
          </a:p>
          <a:p>
            <a:r>
              <a:rPr lang="en-US" sz="2200" dirty="0"/>
              <a:t>Federal $</a:t>
            </a:r>
          </a:p>
          <a:p>
            <a:r>
              <a:rPr lang="en-US" sz="2200" dirty="0"/>
              <a:t>(ACEP-ALE)</a:t>
            </a:r>
          </a:p>
        </p:txBody>
      </p:sp>
      <p:sp>
        <p:nvSpPr>
          <p:cNvPr id="7" name="TextBox 6">
            <a:extLst>
              <a:ext uri="{FF2B5EF4-FFF2-40B4-BE49-F238E27FC236}">
                <a16:creationId xmlns:a16="http://schemas.microsoft.com/office/drawing/2014/main" id="{C3CD7486-0A5D-414B-947D-2871CA14C17E}"/>
              </a:ext>
            </a:extLst>
          </p:cNvPr>
          <p:cNvSpPr txBox="1"/>
          <p:nvPr/>
        </p:nvSpPr>
        <p:spPr>
          <a:xfrm>
            <a:off x="8251372" y="2492138"/>
            <a:ext cx="1679121" cy="1107996"/>
          </a:xfrm>
          <a:prstGeom prst="rect">
            <a:avLst/>
          </a:prstGeom>
          <a:noFill/>
        </p:spPr>
        <p:txBody>
          <a:bodyPr wrap="square" rtlCol="0">
            <a:spAutoFit/>
          </a:bodyPr>
          <a:lstStyle/>
          <a:p>
            <a:r>
              <a:rPr lang="en-US" sz="2200" dirty="0"/>
              <a:t>Up to 25%</a:t>
            </a:r>
          </a:p>
          <a:p>
            <a:r>
              <a:rPr lang="en-US" sz="2200" dirty="0"/>
              <a:t>Landowner Donation</a:t>
            </a:r>
          </a:p>
        </p:txBody>
      </p:sp>
      <p:sp>
        <p:nvSpPr>
          <p:cNvPr id="8" name="TextBox 7">
            <a:extLst>
              <a:ext uri="{FF2B5EF4-FFF2-40B4-BE49-F238E27FC236}">
                <a16:creationId xmlns:a16="http://schemas.microsoft.com/office/drawing/2014/main" id="{67F74379-9779-3E43-9602-47363417F30D}"/>
              </a:ext>
            </a:extLst>
          </p:cNvPr>
          <p:cNvSpPr txBox="1"/>
          <p:nvPr/>
        </p:nvSpPr>
        <p:spPr>
          <a:xfrm>
            <a:off x="8251372" y="5292618"/>
            <a:ext cx="1787979" cy="769441"/>
          </a:xfrm>
          <a:prstGeom prst="rect">
            <a:avLst/>
          </a:prstGeom>
          <a:noFill/>
        </p:spPr>
        <p:txBody>
          <a:bodyPr wrap="square" rtlCol="0">
            <a:spAutoFit/>
          </a:bodyPr>
          <a:lstStyle/>
          <a:p>
            <a:r>
              <a:rPr lang="en-US" sz="2200" dirty="0"/>
              <a:t>At least 25%</a:t>
            </a:r>
          </a:p>
          <a:p>
            <a:r>
              <a:rPr lang="en-US" sz="2200" dirty="0"/>
              <a:t>Non-federal $</a:t>
            </a:r>
          </a:p>
        </p:txBody>
      </p:sp>
      <p:sp>
        <p:nvSpPr>
          <p:cNvPr id="9" name="Left Arrow 8">
            <a:extLst>
              <a:ext uri="{FF2B5EF4-FFF2-40B4-BE49-F238E27FC236}">
                <a16:creationId xmlns:a16="http://schemas.microsoft.com/office/drawing/2014/main" id="{30D55739-3DF8-3542-B14E-7A1AAA093BB6}"/>
              </a:ext>
            </a:extLst>
          </p:cNvPr>
          <p:cNvSpPr/>
          <p:nvPr/>
        </p:nvSpPr>
        <p:spPr>
          <a:xfrm>
            <a:off x="3582761" y="4244470"/>
            <a:ext cx="478971" cy="481318"/>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CFA32DB8-78C2-7C49-A059-4C99AFACD33E}"/>
              </a:ext>
            </a:extLst>
          </p:cNvPr>
          <p:cNvSpPr/>
          <p:nvPr/>
        </p:nvSpPr>
        <p:spPr>
          <a:xfrm>
            <a:off x="7424057" y="2835387"/>
            <a:ext cx="827314" cy="386785"/>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063C7B12-5EF8-3244-B5AB-D7CD1AF05C0B}"/>
              </a:ext>
            </a:extLst>
          </p:cNvPr>
          <p:cNvSpPr/>
          <p:nvPr/>
        </p:nvSpPr>
        <p:spPr>
          <a:xfrm>
            <a:off x="7424057" y="5483947"/>
            <a:ext cx="827314" cy="386785"/>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53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B92D-1010-264D-A15C-B3526FF2151D}"/>
              </a:ext>
            </a:extLst>
          </p:cNvPr>
          <p:cNvSpPr>
            <a:spLocks noGrp="1"/>
          </p:cNvSpPr>
          <p:nvPr>
            <p:ph type="title"/>
          </p:nvPr>
        </p:nvSpPr>
        <p:spPr/>
        <p:txBody>
          <a:bodyPr/>
          <a:lstStyle/>
          <a:p>
            <a:pPr algn="ctr"/>
            <a:r>
              <a:rPr lang="en-US" b="1" dirty="0"/>
              <a:t>Funding Sources</a:t>
            </a:r>
          </a:p>
        </p:txBody>
      </p:sp>
      <p:sp>
        <p:nvSpPr>
          <p:cNvPr id="3" name="Content Placeholder 2">
            <a:extLst>
              <a:ext uri="{FF2B5EF4-FFF2-40B4-BE49-F238E27FC236}">
                <a16:creationId xmlns:a16="http://schemas.microsoft.com/office/drawing/2014/main" id="{24CBE0FF-3B60-8A49-B274-C843BDA99332}"/>
              </a:ext>
            </a:extLst>
          </p:cNvPr>
          <p:cNvSpPr>
            <a:spLocks noGrp="1"/>
          </p:cNvSpPr>
          <p:nvPr>
            <p:ph idx="1"/>
          </p:nvPr>
        </p:nvSpPr>
        <p:spPr>
          <a:xfrm>
            <a:off x="2152650" y="1509823"/>
            <a:ext cx="7886700" cy="2806996"/>
          </a:xfrm>
        </p:spPr>
        <p:txBody>
          <a:bodyPr/>
          <a:lstStyle/>
          <a:p>
            <a:pPr marL="0" indent="0">
              <a:buNone/>
            </a:pPr>
            <a:r>
              <a:rPr lang="en-US" sz="3000" b="1" dirty="0"/>
              <a:t>Oregon Agricultural Heritage Program (OAHP)</a:t>
            </a:r>
          </a:p>
          <a:p>
            <a:r>
              <a:rPr lang="en-US" sz="2500" dirty="0"/>
              <a:t>Up to 75% match</a:t>
            </a:r>
          </a:p>
          <a:p>
            <a:r>
              <a:rPr lang="en-US" sz="2500" dirty="0"/>
              <a:t>Designed to integrate with ACEP-ALE</a:t>
            </a:r>
          </a:p>
          <a:p>
            <a:r>
              <a:rPr lang="en-US" sz="2500" b="1" dirty="0"/>
              <a:t>UNFUNDED</a:t>
            </a:r>
          </a:p>
          <a:p>
            <a:r>
              <a:rPr lang="en-US" sz="2500" dirty="0"/>
              <a:t>28 states with funded match programs have leveraged 3.7 times more federal dollars than those without</a:t>
            </a:r>
          </a:p>
        </p:txBody>
      </p:sp>
      <p:pic>
        <p:nvPicPr>
          <p:cNvPr id="5" name="Picture 4" descr="Z:\oweb\OAHP\Media\OAHP Logo.png">
            <a:extLst>
              <a:ext uri="{FF2B5EF4-FFF2-40B4-BE49-F238E27FC236}">
                <a16:creationId xmlns:a16="http://schemas.microsoft.com/office/drawing/2014/main" id="{3A22EE65-D8CA-7B4A-A5DB-334EE40DAF3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63995" y="4206630"/>
            <a:ext cx="3464010" cy="250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8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B96816-A67C-5F42-AE92-E82B30A972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9909" y="242364"/>
            <a:ext cx="2720434" cy="6367607"/>
          </a:xfrm>
          <a:prstGeom prst="rect">
            <a:avLst/>
          </a:prstGeom>
        </p:spPr>
      </p:pic>
      <p:pic>
        <p:nvPicPr>
          <p:cNvPr id="7" name="Picture 6">
            <a:extLst>
              <a:ext uri="{FF2B5EF4-FFF2-40B4-BE49-F238E27FC236}">
                <a16:creationId xmlns:a16="http://schemas.microsoft.com/office/drawing/2014/main" id="{3FD0B877-41CD-274D-BC26-9DCB2CE370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50155" y="3101812"/>
            <a:ext cx="1228725" cy="928688"/>
          </a:xfrm>
          <a:prstGeom prst="rect">
            <a:avLst/>
          </a:prstGeom>
        </p:spPr>
      </p:pic>
      <p:sp>
        <p:nvSpPr>
          <p:cNvPr id="2" name="Title 1">
            <a:extLst>
              <a:ext uri="{FF2B5EF4-FFF2-40B4-BE49-F238E27FC236}">
                <a16:creationId xmlns:a16="http://schemas.microsoft.com/office/drawing/2014/main" id="{0A4FEAF0-D5B3-DF4B-A4E8-7A459AEB1132}"/>
              </a:ext>
            </a:extLst>
          </p:cNvPr>
          <p:cNvSpPr>
            <a:spLocks noGrp="1"/>
          </p:cNvSpPr>
          <p:nvPr>
            <p:ph type="title"/>
          </p:nvPr>
        </p:nvSpPr>
        <p:spPr>
          <a:xfrm>
            <a:off x="2791899" y="2107640"/>
            <a:ext cx="7886700" cy="994173"/>
          </a:xfrm>
        </p:spPr>
        <p:txBody>
          <a:bodyPr>
            <a:normAutofit fontScale="90000"/>
          </a:bodyPr>
          <a:lstStyle/>
          <a:p>
            <a:pPr algn="ctr"/>
            <a:r>
              <a:rPr lang="en-US" b="1" dirty="0">
                <a:solidFill>
                  <a:schemeClr val="bg2">
                    <a:lumMod val="25000"/>
                  </a:schemeClr>
                </a:solidFill>
              </a:rPr>
              <a:t>Delaware has received more than </a:t>
            </a:r>
            <a:br>
              <a:rPr lang="en-US" b="1" dirty="0">
                <a:solidFill>
                  <a:schemeClr val="bg2">
                    <a:lumMod val="25000"/>
                  </a:schemeClr>
                </a:solidFill>
              </a:rPr>
            </a:br>
            <a:r>
              <a:rPr lang="en-US" b="1" dirty="0">
                <a:solidFill>
                  <a:schemeClr val="bg2">
                    <a:lumMod val="25000"/>
                  </a:schemeClr>
                </a:solidFill>
              </a:rPr>
              <a:t>10x as much funding as Oregon</a:t>
            </a:r>
            <a:br>
              <a:rPr lang="en-US" b="1" dirty="0">
                <a:solidFill>
                  <a:schemeClr val="bg2">
                    <a:lumMod val="25000"/>
                  </a:schemeClr>
                </a:solidFill>
              </a:rPr>
            </a:br>
            <a:endParaRPr lang="en-US" dirty="0"/>
          </a:p>
        </p:txBody>
      </p:sp>
    </p:spTree>
    <p:extLst>
      <p:ext uri="{BB962C8B-B14F-4D97-AF65-F5344CB8AC3E}">
        <p14:creationId xmlns:p14="http://schemas.microsoft.com/office/powerpoint/2010/main" val="346888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rd of cattle standing on top of a lush green field&#10;&#10;Description automatically generated">
            <a:extLst>
              <a:ext uri="{FF2B5EF4-FFF2-40B4-BE49-F238E27FC236}">
                <a16:creationId xmlns:a16="http://schemas.microsoft.com/office/drawing/2014/main" id="{BBAE2DB5-FD7F-D448-9A42-FDB7995FDD1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Shape 147">
            <a:extLst>
              <a:ext uri="{FF2B5EF4-FFF2-40B4-BE49-F238E27FC236}">
                <a16:creationId xmlns:a16="http://schemas.microsoft.com/office/drawing/2014/main" id="{A83842C6-2620-6440-A12C-D555D5F06629}"/>
              </a:ext>
            </a:extLst>
          </p:cNvPr>
          <p:cNvSpPr/>
          <p:nvPr/>
        </p:nvSpPr>
        <p:spPr>
          <a:xfrm>
            <a:off x="1917462" y="586940"/>
            <a:ext cx="8313192" cy="5684120"/>
          </a:xfrm>
          <a:prstGeom prst="rect">
            <a:avLst/>
          </a:prstGeom>
          <a:solidFill>
            <a:schemeClr val="accent3">
              <a:alpha val="25300"/>
            </a:schemeClr>
          </a:solidFill>
          <a:ln w="12700">
            <a:miter lim="400000"/>
          </a:ln>
          <a:effectLst>
            <a:outerShdw blurRad="38100" dist="25400" dir="5400000" rotWithShape="0">
              <a:srgbClr val="000000">
                <a:alpha val="50000"/>
              </a:srgbClr>
            </a:outerShdw>
          </a:effectLst>
        </p:spPr>
        <p:txBody>
          <a:bodyPr lIns="19050" tIns="19050" rIns="19050" bIns="19050" anchor="ctr"/>
          <a:lstStyle/>
          <a:p>
            <a:pPr>
              <a:defRPr sz="3200">
                <a:solidFill>
                  <a:srgbClr val="FFFFFF"/>
                </a:solidFill>
              </a:defRPr>
            </a:pPr>
            <a:endParaRPr sz="1200" dirty="0"/>
          </a:p>
        </p:txBody>
      </p:sp>
      <p:sp>
        <p:nvSpPr>
          <p:cNvPr id="10" name="Shape 147">
            <a:extLst>
              <a:ext uri="{FF2B5EF4-FFF2-40B4-BE49-F238E27FC236}">
                <a16:creationId xmlns:a16="http://schemas.microsoft.com/office/drawing/2014/main" id="{874308E2-5188-854C-8E9F-EB57BE6AD127}"/>
              </a:ext>
            </a:extLst>
          </p:cNvPr>
          <p:cNvSpPr/>
          <p:nvPr/>
        </p:nvSpPr>
        <p:spPr>
          <a:xfrm>
            <a:off x="2136135" y="832510"/>
            <a:ext cx="8313192" cy="5684120"/>
          </a:xfrm>
          <a:prstGeom prst="rect">
            <a:avLst/>
          </a:prstGeom>
          <a:solidFill>
            <a:schemeClr val="accent3">
              <a:alpha val="25300"/>
            </a:schemeClr>
          </a:solidFill>
          <a:ln w="12700">
            <a:miter lim="400000"/>
          </a:ln>
          <a:effectLst>
            <a:outerShdw blurRad="38100" dist="25400" dir="5400000" rotWithShape="0">
              <a:srgbClr val="000000">
                <a:alpha val="50000"/>
              </a:srgbClr>
            </a:outerShdw>
          </a:effectLst>
        </p:spPr>
        <p:txBody>
          <a:bodyPr lIns="19050" tIns="19050" rIns="19050" bIns="19050" anchor="ctr"/>
          <a:lstStyle/>
          <a:p>
            <a:pPr>
              <a:defRPr sz="3200">
                <a:solidFill>
                  <a:srgbClr val="FFFFFF"/>
                </a:solidFill>
              </a:defRPr>
            </a:pPr>
            <a:endParaRPr sz="1200" dirty="0"/>
          </a:p>
        </p:txBody>
      </p:sp>
      <p:sp>
        <p:nvSpPr>
          <p:cNvPr id="11" name="Shape 147">
            <a:extLst>
              <a:ext uri="{FF2B5EF4-FFF2-40B4-BE49-F238E27FC236}">
                <a16:creationId xmlns:a16="http://schemas.microsoft.com/office/drawing/2014/main" id="{16139626-E8F6-9244-8367-D5741AB23E71}"/>
              </a:ext>
            </a:extLst>
          </p:cNvPr>
          <p:cNvSpPr/>
          <p:nvPr/>
        </p:nvSpPr>
        <p:spPr>
          <a:xfrm>
            <a:off x="2354808" y="1003195"/>
            <a:ext cx="8313192" cy="5684120"/>
          </a:xfrm>
          <a:prstGeom prst="rect">
            <a:avLst/>
          </a:prstGeom>
          <a:solidFill>
            <a:schemeClr val="accent3">
              <a:alpha val="25300"/>
            </a:schemeClr>
          </a:solidFill>
          <a:ln w="12700">
            <a:miter lim="400000"/>
          </a:ln>
          <a:effectLst>
            <a:outerShdw blurRad="38100" dist="25400" dir="5400000" rotWithShape="0">
              <a:srgbClr val="000000">
                <a:alpha val="50000"/>
              </a:srgbClr>
            </a:outerShdw>
          </a:effectLst>
        </p:spPr>
        <p:txBody>
          <a:bodyPr lIns="19050" tIns="19050" rIns="19050" bIns="19050" anchor="ctr"/>
          <a:lstStyle/>
          <a:p>
            <a:pPr>
              <a:defRPr sz="3200">
                <a:solidFill>
                  <a:srgbClr val="FFFFFF"/>
                </a:solidFill>
              </a:defRPr>
            </a:pPr>
            <a:endParaRPr sz="1200" dirty="0"/>
          </a:p>
        </p:txBody>
      </p:sp>
      <p:sp>
        <p:nvSpPr>
          <p:cNvPr id="6" name="Rectangle 5">
            <a:extLst>
              <a:ext uri="{FF2B5EF4-FFF2-40B4-BE49-F238E27FC236}">
                <a16:creationId xmlns:a16="http://schemas.microsoft.com/office/drawing/2014/main" id="{88E70A49-28BE-2C4D-90A5-8AFC681F4CB8}"/>
              </a:ext>
            </a:extLst>
          </p:cNvPr>
          <p:cNvSpPr/>
          <p:nvPr/>
        </p:nvSpPr>
        <p:spPr>
          <a:xfrm>
            <a:off x="2800945" y="832511"/>
            <a:ext cx="6590110" cy="1361911"/>
          </a:xfrm>
          <a:prstGeom prst="rect">
            <a:avLst/>
          </a:prstGeom>
        </p:spPr>
        <p:txBody>
          <a:bodyPr wrap="square">
            <a:spAutoFit/>
          </a:bodyPr>
          <a:lstStyle/>
          <a:p>
            <a:pPr algn="ctr"/>
            <a:r>
              <a:rPr lang="en-US" sz="4125" b="1" dirty="0">
                <a:solidFill>
                  <a:schemeClr val="bg1"/>
                </a:solidFill>
                <a:latin typeface="Arial" panose="020B0604020202020204" pitchFamily="34" charset="0"/>
                <a:cs typeface="Arial" panose="020B0604020202020204" pitchFamily="34" charset="0"/>
              </a:rPr>
              <a:t>Oregon Agricultural Trust </a:t>
            </a:r>
          </a:p>
          <a:p>
            <a:pPr algn="ctr"/>
            <a:r>
              <a:rPr lang="en-US" sz="4125" b="1" dirty="0">
                <a:solidFill>
                  <a:schemeClr val="bg1"/>
                </a:solidFill>
                <a:latin typeface="Arial" panose="020B0604020202020204" pitchFamily="34" charset="0"/>
                <a:cs typeface="Arial" panose="020B0604020202020204" pitchFamily="34" charset="0"/>
              </a:rPr>
              <a:t>(OAT)</a:t>
            </a:r>
            <a:endParaRPr lang="en-US" sz="4125" dirty="0"/>
          </a:p>
        </p:txBody>
      </p:sp>
      <p:sp>
        <p:nvSpPr>
          <p:cNvPr id="8" name="Rectangle 7">
            <a:extLst>
              <a:ext uri="{FF2B5EF4-FFF2-40B4-BE49-F238E27FC236}">
                <a16:creationId xmlns:a16="http://schemas.microsoft.com/office/drawing/2014/main" id="{857EF6F3-EA69-744E-B460-BD743ABDA778}"/>
              </a:ext>
            </a:extLst>
          </p:cNvPr>
          <p:cNvSpPr/>
          <p:nvPr/>
        </p:nvSpPr>
        <p:spPr>
          <a:xfrm>
            <a:off x="2462465" y="3095049"/>
            <a:ext cx="7315199" cy="2862322"/>
          </a:xfrm>
          <a:prstGeom prst="rect">
            <a:avLst/>
          </a:prstGeom>
        </p:spPr>
        <p:txBody>
          <a:bodyPr wrap="square">
            <a:spAutoFit/>
          </a:bodyPr>
          <a:lstStyle/>
          <a:p>
            <a:r>
              <a:rPr lang="en-US" sz="3000" dirty="0">
                <a:solidFill>
                  <a:schemeClr val="bg1"/>
                </a:solidFill>
                <a:latin typeface="Arial" panose="020B0604020202020204" pitchFamily="34" charset="0"/>
                <a:cs typeface="Arial" panose="020B0604020202020204" pitchFamily="34" charset="0"/>
              </a:rPr>
              <a:t>New, statewide land trust that only preserves ag land</a:t>
            </a:r>
          </a:p>
          <a:p>
            <a:endParaRPr lang="en-US" sz="3000" dirty="0">
              <a:solidFill>
                <a:schemeClr val="bg1"/>
              </a:solidFill>
              <a:latin typeface="Arial" panose="020B0604020202020204" pitchFamily="34" charset="0"/>
              <a:cs typeface="Arial" panose="020B0604020202020204" pitchFamily="34" charset="0"/>
            </a:endParaRPr>
          </a:p>
          <a:p>
            <a:r>
              <a:rPr lang="en-US" sz="3000" dirty="0">
                <a:solidFill>
                  <a:schemeClr val="bg1"/>
                </a:solidFill>
                <a:latin typeface="Arial" panose="020B0604020202020204" pitchFamily="34" charset="0"/>
                <a:cs typeface="Arial" panose="020B0604020202020204" pitchFamily="34" charset="0"/>
              </a:rPr>
              <a:t>Launching in January, 2020</a:t>
            </a:r>
          </a:p>
          <a:p>
            <a:endParaRPr lang="en-US" sz="3000" dirty="0">
              <a:solidFill>
                <a:schemeClr val="bg1"/>
              </a:solidFill>
              <a:latin typeface="Arial" panose="020B0604020202020204" pitchFamily="34" charset="0"/>
              <a:cs typeface="Arial" panose="020B0604020202020204" pitchFamily="34" charset="0"/>
            </a:endParaRPr>
          </a:p>
          <a:p>
            <a:r>
              <a:rPr lang="en-US" sz="3000" dirty="0">
                <a:solidFill>
                  <a:schemeClr val="bg1"/>
                </a:solidFill>
                <a:latin typeface="Arial" panose="020B0604020202020204" pitchFamily="34" charset="0"/>
                <a:cs typeface="Arial" panose="020B0604020202020204" pitchFamily="34" charset="0"/>
              </a:rPr>
              <a:t>Salem office with Marion SWCD &amp; OACD</a:t>
            </a:r>
          </a:p>
        </p:txBody>
      </p:sp>
    </p:spTree>
    <p:extLst>
      <p:ext uri="{BB962C8B-B14F-4D97-AF65-F5344CB8AC3E}">
        <p14:creationId xmlns:p14="http://schemas.microsoft.com/office/powerpoint/2010/main" val="288193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erd of cattle standing on top of a lush green field&#10;&#10;Description automatically generated">
            <a:extLst>
              <a:ext uri="{FF2B5EF4-FFF2-40B4-BE49-F238E27FC236}">
                <a16:creationId xmlns:a16="http://schemas.microsoft.com/office/drawing/2014/main" id="{5165E03A-F411-374A-BE63-27A064D4213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hape 147">
            <a:extLst>
              <a:ext uri="{FF2B5EF4-FFF2-40B4-BE49-F238E27FC236}">
                <a16:creationId xmlns:a16="http://schemas.microsoft.com/office/drawing/2014/main" id="{C5BE604D-97DD-0748-8535-345FECC442E4}"/>
              </a:ext>
            </a:extLst>
          </p:cNvPr>
          <p:cNvSpPr/>
          <p:nvPr/>
        </p:nvSpPr>
        <p:spPr>
          <a:xfrm>
            <a:off x="1812758" y="649705"/>
            <a:ext cx="8439838" cy="5866926"/>
          </a:xfrm>
          <a:prstGeom prst="rect">
            <a:avLst/>
          </a:prstGeom>
          <a:solidFill>
            <a:schemeClr val="accent3">
              <a:alpha val="25300"/>
            </a:schemeClr>
          </a:solidFill>
          <a:ln w="12700">
            <a:miter lim="400000"/>
          </a:ln>
          <a:effectLst>
            <a:outerShdw blurRad="38100" dist="25400" dir="5400000" rotWithShape="0">
              <a:srgbClr val="000000">
                <a:alpha val="50000"/>
              </a:srgbClr>
            </a:outerShdw>
          </a:effectLst>
        </p:spPr>
        <p:txBody>
          <a:bodyPr lIns="19050" tIns="19050" rIns="19050" bIns="19050" anchor="ctr"/>
          <a:lstStyle/>
          <a:p>
            <a:pPr>
              <a:defRPr sz="3200">
                <a:solidFill>
                  <a:srgbClr val="FFFFFF"/>
                </a:solidFill>
              </a:defRPr>
            </a:pPr>
            <a:endParaRPr sz="1200" dirty="0"/>
          </a:p>
        </p:txBody>
      </p:sp>
      <p:sp>
        <p:nvSpPr>
          <p:cNvPr id="9" name="Shape 147">
            <a:extLst>
              <a:ext uri="{FF2B5EF4-FFF2-40B4-BE49-F238E27FC236}">
                <a16:creationId xmlns:a16="http://schemas.microsoft.com/office/drawing/2014/main" id="{DAB4D5FB-5B8D-914E-8374-852699FD7AA0}"/>
              </a:ext>
            </a:extLst>
          </p:cNvPr>
          <p:cNvSpPr/>
          <p:nvPr/>
        </p:nvSpPr>
        <p:spPr>
          <a:xfrm>
            <a:off x="1998932" y="832511"/>
            <a:ext cx="8313192" cy="5684120"/>
          </a:xfrm>
          <a:prstGeom prst="rect">
            <a:avLst/>
          </a:prstGeom>
          <a:solidFill>
            <a:schemeClr val="accent3">
              <a:alpha val="25300"/>
            </a:schemeClr>
          </a:solidFill>
          <a:ln w="12700">
            <a:miter lim="400000"/>
          </a:ln>
          <a:effectLst>
            <a:outerShdw blurRad="38100" dist="25400" dir="5400000" rotWithShape="0">
              <a:srgbClr val="000000">
                <a:alpha val="50000"/>
              </a:srgbClr>
            </a:outerShdw>
          </a:effectLst>
        </p:spPr>
        <p:txBody>
          <a:bodyPr lIns="19050" tIns="19050" rIns="19050" bIns="19050" anchor="ctr"/>
          <a:lstStyle/>
          <a:p>
            <a:pPr>
              <a:defRPr sz="3200">
                <a:solidFill>
                  <a:srgbClr val="FFFFFF"/>
                </a:solidFill>
              </a:defRPr>
            </a:pPr>
            <a:endParaRPr sz="1200" dirty="0"/>
          </a:p>
        </p:txBody>
      </p:sp>
      <p:sp>
        <p:nvSpPr>
          <p:cNvPr id="10" name="Shape 147">
            <a:extLst>
              <a:ext uri="{FF2B5EF4-FFF2-40B4-BE49-F238E27FC236}">
                <a16:creationId xmlns:a16="http://schemas.microsoft.com/office/drawing/2014/main" id="{DA756AF1-F98C-8545-80E1-1FF1DB98EF78}"/>
              </a:ext>
            </a:extLst>
          </p:cNvPr>
          <p:cNvSpPr/>
          <p:nvPr/>
        </p:nvSpPr>
        <p:spPr>
          <a:xfrm>
            <a:off x="2185106" y="1019992"/>
            <a:ext cx="8313192" cy="5684120"/>
          </a:xfrm>
          <a:prstGeom prst="rect">
            <a:avLst/>
          </a:prstGeom>
          <a:solidFill>
            <a:schemeClr val="accent3">
              <a:alpha val="25300"/>
            </a:schemeClr>
          </a:solidFill>
          <a:ln w="12700">
            <a:miter lim="400000"/>
          </a:ln>
          <a:effectLst>
            <a:outerShdw blurRad="38100" dist="25400" dir="5400000" rotWithShape="0">
              <a:srgbClr val="000000">
                <a:alpha val="50000"/>
              </a:srgbClr>
            </a:outerShdw>
          </a:effectLst>
        </p:spPr>
        <p:txBody>
          <a:bodyPr lIns="19050" tIns="19050" rIns="19050" bIns="19050" anchor="ctr"/>
          <a:lstStyle/>
          <a:p>
            <a:pPr>
              <a:defRPr sz="3200">
                <a:solidFill>
                  <a:srgbClr val="FFFFFF"/>
                </a:solidFill>
              </a:defRPr>
            </a:pPr>
            <a:endParaRPr sz="1200" dirty="0"/>
          </a:p>
        </p:txBody>
      </p:sp>
      <p:sp>
        <p:nvSpPr>
          <p:cNvPr id="6" name="Rectangle 5">
            <a:extLst>
              <a:ext uri="{FF2B5EF4-FFF2-40B4-BE49-F238E27FC236}">
                <a16:creationId xmlns:a16="http://schemas.microsoft.com/office/drawing/2014/main" id="{88E70A49-28BE-2C4D-90A5-8AFC681F4CB8}"/>
              </a:ext>
            </a:extLst>
          </p:cNvPr>
          <p:cNvSpPr/>
          <p:nvPr/>
        </p:nvSpPr>
        <p:spPr>
          <a:xfrm>
            <a:off x="2800945" y="832511"/>
            <a:ext cx="6590110" cy="1361911"/>
          </a:xfrm>
          <a:prstGeom prst="rect">
            <a:avLst/>
          </a:prstGeom>
        </p:spPr>
        <p:txBody>
          <a:bodyPr wrap="square">
            <a:spAutoFit/>
          </a:bodyPr>
          <a:lstStyle/>
          <a:p>
            <a:pPr algn="ctr"/>
            <a:r>
              <a:rPr lang="en-US" sz="4125" b="1" dirty="0">
                <a:solidFill>
                  <a:schemeClr val="bg1"/>
                </a:solidFill>
                <a:latin typeface="Arial" panose="020B0604020202020204" pitchFamily="34" charset="0"/>
                <a:cs typeface="Arial" panose="020B0604020202020204" pitchFamily="34" charset="0"/>
              </a:rPr>
              <a:t>Oregon Agricultural Trust </a:t>
            </a:r>
          </a:p>
          <a:p>
            <a:pPr algn="ctr"/>
            <a:r>
              <a:rPr lang="en-US" sz="4125" b="1" dirty="0">
                <a:solidFill>
                  <a:schemeClr val="bg1"/>
                </a:solidFill>
                <a:latin typeface="Arial" panose="020B0604020202020204" pitchFamily="34" charset="0"/>
                <a:cs typeface="Arial" panose="020B0604020202020204" pitchFamily="34" charset="0"/>
              </a:rPr>
              <a:t>(OAT)</a:t>
            </a:r>
            <a:endParaRPr lang="en-US" sz="4125" dirty="0"/>
          </a:p>
        </p:txBody>
      </p:sp>
      <p:sp>
        <p:nvSpPr>
          <p:cNvPr id="7" name="Rectangle 6">
            <a:extLst>
              <a:ext uri="{FF2B5EF4-FFF2-40B4-BE49-F238E27FC236}">
                <a16:creationId xmlns:a16="http://schemas.microsoft.com/office/drawing/2014/main" id="{EC28A227-A518-164A-BC66-6EB5486E561D}"/>
              </a:ext>
            </a:extLst>
          </p:cNvPr>
          <p:cNvSpPr/>
          <p:nvPr/>
        </p:nvSpPr>
        <p:spPr>
          <a:xfrm>
            <a:off x="1998933" y="2730979"/>
            <a:ext cx="8253663" cy="3785652"/>
          </a:xfrm>
          <a:prstGeom prst="rect">
            <a:avLst/>
          </a:prstGeom>
        </p:spPr>
        <p:txBody>
          <a:bodyPr wrap="square">
            <a:spAutoFit/>
          </a:bodyPr>
          <a:lstStyle/>
          <a:p>
            <a:pPr marL="514350" indent="-514350">
              <a:buFont typeface="+mj-lt"/>
              <a:buAutoNum type="arabicPeriod"/>
            </a:pPr>
            <a:r>
              <a:rPr lang="en-US" sz="3000" dirty="0">
                <a:solidFill>
                  <a:schemeClr val="bg1"/>
                </a:solidFill>
                <a:latin typeface="Arial" panose="020B0604020202020204" pitchFamily="34" charset="0"/>
                <a:cs typeface="Arial" panose="020B0604020202020204" pitchFamily="34" charset="0"/>
              </a:rPr>
              <a:t>Hold ag easements where there are gaps</a:t>
            </a:r>
          </a:p>
          <a:p>
            <a:pPr marL="514350" indent="-514350">
              <a:buFont typeface="+mj-lt"/>
              <a:buAutoNum type="arabicPeriod"/>
            </a:pPr>
            <a:endParaRPr lang="en-US" sz="3000" dirty="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US" sz="3000" dirty="0">
                <a:solidFill>
                  <a:schemeClr val="bg1"/>
                </a:solidFill>
                <a:latin typeface="Arial" panose="020B0604020202020204" pitchFamily="34" charset="0"/>
                <a:cs typeface="Arial" panose="020B0604020202020204" pitchFamily="34" charset="0"/>
              </a:rPr>
              <a:t>TA for orgs that want to preserve ag land</a:t>
            </a:r>
          </a:p>
          <a:p>
            <a:pPr marL="514350" indent="-514350">
              <a:buFont typeface="+mj-lt"/>
              <a:buAutoNum type="arabicPeriod"/>
            </a:pPr>
            <a:endParaRPr lang="en-US" sz="3000" dirty="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US" sz="3000" dirty="0">
                <a:solidFill>
                  <a:schemeClr val="bg1"/>
                </a:solidFill>
                <a:latin typeface="Arial" panose="020B0604020202020204" pitchFamily="34" charset="0"/>
                <a:cs typeface="Arial" panose="020B0604020202020204" pitchFamily="34" charset="0"/>
              </a:rPr>
              <a:t>Educate farmers and public about easements &amp; land loss</a:t>
            </a:r>
          </a:p>
          <a:p>
            <a:pPr marL="514350" indent="-514350">
              <a:buFont typeface="+mj-lt"/>
              <a:buAutoNum type="arabicPeriod"/>
            </a:pPr>
            <a:endParaRPr lang="en-US" sz="3000" dirty="0">
              <a:solidFill>
                <a:schemeClr val="bg1"/>
              </a:solidFill>
              <a:latin typeface="Arial" panose="020B0604020202020204" pitchFamily="34" charset="0"/>
              <a:cs typeface="Arial" panose="020B0604020202020204" pitchFamily="34" charset="0"/>
            </a:endParaRPr>
          </a:p>
          <a:p>
            <a:pPr marL="514350" indent="-514350">
              <a:buFont typeface="+mj-lt"/>
              <a:buAutoNum type="arabicPeriod"/>
            </a:pPr>
            <a:r>
              <a:rPr lang="en-US" sz="3000" dirty="0">
                <a:solidFill>
                  <a:schemeClr val="bg1"/>
                </a:solidFill>
                <a:latin typeface="Arial" panose="020B0604020202020204" pitchFamily="34" charset="0"/>
                <a:cs typeface="Arial" panose="020B0604020202020204" pitchFamily="34" charset="0"/>
              </a:rPr>
              <a:t>Advocacy, e.g. for OAHP</a:t>
            </a:r>
          </a:p>
        </p:txBody>
      </p:sp>
    </p:spTree>
    <p:extLst>
      <p:ext uri="{BB962C8B-B14F-4D97-AF65-F5344CB8AC3E}">
        <p14:creationId xmlns:p14="http://schemas.microsoft.com/office/powerpoint/2010/main" val="59385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outdoor, ground, sky&#10;&#10;Description automatically generated">
            <a:extLst>
              <a:ext uri="{FF2B5EF4-FFF2-40B4-BE49-F238E27FC236}">
                <a16:creationId xmlns:a16="http://schemas.microsoft.com/office/drawing/2014/main" id="{551ABDDA-299A-9640-9267-138902B5454A}"/>
              </a:ext>
            </a:extLst>
          </p:cNvPr>
          <p:cNvPicPr>
            <a:picLocks noChangeAspect="1"/>
          </p:cNvPicPr>
          <p:nvPr/>
        </p:nvPicPr>
        <p:blipFill rotWithShape="1">
          <a:blip r:embed="rId2" cstate="hqprint">
            <a:alphaModFix/>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6" name="Rectangle 5">
            <a:extLst>
              <a:ext uri="{FF2B5EF4-FFF2-40B4-BE49-F238E27FC236}">
                <a16:creationId xmlns:a16="http://schemas.microsoft.com/office/drawing/2014/main" id="{232782F8-BCFD-8847-AA79-85281F8D661B}"/>
              </a:ext>
            </a:extLst>
          </p:cNvPr>
          <p:cNvSpPr/>
          <p:nvPr/>
        </p:nvSpPr>
        <p:spPr>
          <a:xfrm>
            <a:off x="2028286" y="1220064"/>
            <a:ext cx="8135427" cy="5133439"/>
          </a:xfrm>
          <a:prstGeom prst="rect">
            <a:avLst/>
          </a:prstGeom>
          <a:gradFill>
            <a:gsLst>
              <a:gs pos="0">
                <a:srgbClr val="9D9E65">
                  <a:alpha val="27000"/>
                </a:srgbClr>
              </a:gs>
              <a:gs pos="100000">
                <a:srgbClr val="9D9E6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7B290A0-8A56-1440-9638-26C3C28FA608}"/>
              </a:ext>
            </a:extLst>
          </p:cNvPr>
          <p:cNvSpPr/>
          <p:nvPr/>
        </p:nvSpPr>
        <p:spPr>
          <a:xfrm>
            <a:off x="2189674" y="1317764"/>
            <a:ext cx="8135427" cy="5133439"/>
          </a:xfrm>
          <a:prstGeom prst="rect">
            <a:avLst/>
          </a:prstGeom>
          <a:gradFill>
            <a:gsLst>
              <a:gs pos="0">
                <a:srgbClr val="9D9E65">
                  <a:alpha val="27000"/>
                </a:srgbClr>
              </a:gs>
              <a:gs pos="100000">
                <a:srgbClr val="9D9E6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7BE21E-9396-3E43-A320-71C386BB2D70}"/>
              </a:ext>
            </a:extLst>
          </p:cNvPr>
          <p:cNvSpPr>
            <a:spLocks noGrp="1"/>
          </p:cNvSpPr>
          <p:nvPr>
            <p:ph type="ctrTitle"/>
          </p:nvPr>
        </p:nvSpPr>
        <p:spPr>
          <a:xfrm>
            <a:off x="2166648" y="1137822"/>
            <a:ext cx="7953915" cy="1899133"/>
          </a:xfrm>
        </p:spPr>
        <p:txBody>
          <a:bodyPr>
            <a:normAutofit/>
          </a:bodyPr>
          <a:lstStyle/>
          <a:p>
            <a:r>
              <a:rPr lang="en-US" b="1" dirty="0">
                <a:solidFill>
                  <a:schemeClr val="bg1"/>
                </a:solidFill>
              </a:rPr>
              <a:t>Oregon Agricultural Trust</a:t>
            </a:r>
            <a:endParaRPr lang="en-US" sz="4500" b="1" dirty="0">
              <a:solidFill>
                <a:schemeClr val="bg1"/>
              </a:solidFill>
            </a:endParaRPr>
          </a:p>
        </p:txBody>
      </p:sp>
      <p:sp>
        <p:nvSpPr>
          <p:cNvPr id="3" name="Subtitle 2">
            <a:extLst>
              <a:ext uri="{FF2B5EF4-FFF2-40B4-BE49-F238E27FC236}">
                <a16:creationId xmlns:a16="http://schemas.microsoft.com/office/drawing/2014/main" id="{2232741D-A907-BE45-902C-1E9319CBB252}"/>
              </a:ext>
            </a:extLst>
          </p:cNvPr>
          <p:cNvSpPr>
            <a:spLocks noGrp="1"/>
          </p:cNvSpPr>
          <p:nvPr>
            <p:ph type="subTitle" idx="1"/>
          </p:nvPr>
        </p:nvSpPr>
        <p:spPr>
          <a:xfrm>
            <a:off x="2666998" y="3311767"/>
            <a:ext cx="6858000" cy="1655762"/>
          </a:xfrm>
        </p:spPr>
        <p:txBody>
          <a:bodyPr>
            <a:noAutofit/>
          </a:bodyPr>
          <a:lstStyle/>
          <a:p>
            <a:r>
              <a:rPr lang="en-US" sz="3500" dirty="0">
                <a:solidFill>
                  <a:schemeClr val="bg1"/>
                </a:solidFill>
              </a:rPr>
              <a:t>Nellie McAdams</a:t>
            </a:r>
          </a:p>
          <a:p>
            <a:r>
              <a:rPr lang="en-US" sz="3500" dirty="0">
                <a:solidFill>
                  <a:schemeClr val="bg1"/>
                </a:solidFill>
              </a:rPr>
              <a:t>Oregon Agricultural Trust Manager</a:t>
            </a:r>
          </a:p>
          <a:p>
            <a:r>
              <a:rPr lang="en-US" sz="3500" dirty="0">
                <a:solidFill>
                  <a:schemeClr val="bg1"/>
                </a:solidFill>
              </a:rPr>
              <a:t>Columbia Land Trust</a:t>
            </a:r>
          </a:p>
        </p:txBody>
      </p:sp>
      <p:pic>
        <p:nvPicPr>
          <p:cNvPr id="4" name="Picture 3">
            <a:extLst>
              <a:ext uri="{FF2B5EF4-FFF2-40B4-BE49-F238E27FC236}">
                <a16:creationId xmlns:a16="http://schemas.microsoft.com/office/drawing/2014/main" id="{7B18C8AC-A026-1A49-AF87-62B0A4861B9D}"/>
              </a:ext>
            </a:extLst>
          </p:cNvPr>
          <p:cNvPicPr/>
          <p:nvPr/>
        </p:nvPicPr>
        <p:blipFill>
          <a:blip r:embed="rId3" cstate="print">
            <a:extLst>
              <a:ext uri="{28A0092B-C50C-407E-A947-70E740481C1C}">
                <a14:useLocalDpi xmlns:a14="http://schemas.microsoft.com/office/drawing/2010/main"/>
              </a:ext>
            </a:extLst>
          </a:blip>
          <a:stretch>
            <a:fillRect/>
          </a:stretch>
        </p:blipFill>
        <p:spPr>
          <a:xfrm>
            <a:off x="5381625" y="5257801"/>
            <a:ext cx="1428750" cy="962025"/>
          </a:xfrm>
          <a:prstGeom prst="rect">
            <a:avLst/>
          </a:prstGeom>
        </p:spPr>
      </p:pic>
    </p:spTree>
    <p:extLst>
      <p:ext uri="{BB962C8B-B14F-4D97-AF65-F5344CB8AC3E}">
        <p14:creationId xmlns:p14="http://schemas.microsoft.com/office/powerpoint/2010/main" val="284259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E5BF-8ADD-0048-A13A-AB3A9F5641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BE1E19-03F2-D34F-8004-AD0AA5DB89DE}"/>
              </a:ext>
            </a:extLst>
          </p:cNvPr>
          <p:cNvSpPr>
            <a:spLocks noGrp="1"/>
          </p:cNvSpPr>
          <p:nvPr>
            <p:ph idx="1"/>
          </p:nvPr>
        </p:nvSpPr>
        <p:spPr/>
        <p:txBody>
          <a:bodyPr/>
          <a:lstStyle/>
          <a:p>
            <a:endParaRPr lang="en-US"/>
          </a:p>
        </p:txBody>
      </p:sp>
      <p:pic>
        <p:nvPicPr>
          <p:cNvPr id="4" name="Picture 3" descr="A close up of some grass&#10;&#10;Description automatically generated">
            <a:extLst>
              <a:ext uri="{FF2B5EF4-FFF2-40B4-BE49-F238E27FC236}">
                <a16:creationId xmlns:a16="http://schemas.microsoft.com/office/drawing/2014/main" id="{5888670E-726B-EF47-9824-94C3FAA6D6F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ABBFD82-B208-C540-9B16-C232573DBAC7}"/>
              </a:ext>
            </a:extLst>
          </p:cNvPr>
          <p:cNvSpPr/>
          <p:nvPr/>
        </p:nvSpPr>
        <p:spPr>
          <a:xfrm>
            <a:off x="2152651" y="1144589"/>
            <a:ext cx="8135427" cy="5133439"/>
          </a:xfrm>
          <a:prstGeom prst="rect">
            <a:avLst/>
          </a:prstGeom>
          <a:gradFill>
            <a:gsLst>
              <a:gs pos="0">
                <a:srgbClr val="9D9E65">
                  <a:alpha val="27000"/>
                </a:srgbClr>
              </a:gs>
              <a:gs pos="100000">
                <a:srgbClr val="9D9E6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05113D-3442-0942-AE0A-C8AD290EA6F6}"/>
              </a:ext>
            </a:extLst>
          </p:cNvPr>
          <p:cNvSpPr/>
          <p:nvPr/>
        </p:nvSpPr>
        <p:spPr>
          <a:xfrm>
            <a:off x="1903923" y="1027908"/>
            <a:ext cx="8135427" cy="5133439"/>
          </a:xfrm>
          <a:prstGeom prst="rect">
            <a:avLst/>
          </a:prstGeom>
          <a:gradFill>
            <a:gsLst>
              <a:gs pos="0">
                <a:srgbClr val="9D9E65">
                  <a:alpha val="27000"/>
                </a:srgbClr>
              </a:gs>
              <a:gs pos="100000">
                <a:srgbClr val="9D9E65"/>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C8CE8D8-AC71-B14D-BD07-EA3AB84508E5}"/>
              </a:ext>
            </a:extLst>
          </p:cNvPr>
          <p:cNvSpPr txBox="1"/>
          <p:nvPr/>
        </p:nvSpPr>
        <p:spPr>
          <a:xfrm>
            <a:off x="2152650" y="1144588"/>
            <a:ext cx="4989444" cy="5016758"/>
          </a:xfrm>
          <a:prstGeom prst="rect">
            <a:avLst/>
          </a:prstGeom>
          <a:noFill/>
        </p:spPr>
        <p:txBody>
          <a:bodyPr wrap="square" rtlCol="0">
            <a:spAutoFit/>
          </a:bodyPr>
          <a:lstStyle/>
          <a:p>
            <a:r>
              <a:rPr lang="en-US" sz="8000" b="1" dirty="0">
                <a:solidFill>
                  <a:srgbClr val="FFFF00"/>
                </a:solidFill>
                <a:latin typeface="Arial" panose="020B0604020202020204" pitchFamily="34" charset="0"/>
                <a:cs typeface="Arial" panose="020B0604020202020204" pitchFamily="34" charset="0"/>
              </a:rPr>
              <a:t>58</a:t>
            </a:r>
          </a:p>
          <a:p>
            <a:endParaRPr lang="en-US" sz="4000" b="1" dirty="0">
              <a:solidFill>
                <a:srgbClr val="FFFF00"/>
              </a:solidFill>
              <a:latin typeface="Arial" panose="020B0604020202020204" pitchFamily="34" charset="0"/>
              <a:cs typeface="Arial" panose="020B0604020202020204" pitchFamily="34" charset="0"/>
            </a:endParaRPr>
          </a:p>
          <a:p>
            <a:r>
              <a:rPr lang="en-US" sz="8000" b="1" dirty="0">
                <a:solidFill>
                  <a:srgbClr val="FFFF00"/>
                </a:solidFill>
                <a:latin typeface="Arial" panose="020B0604020202020204" pitchFamily="34" charset="0"/>
                <a:cs typeface="Arial" panose="020B0604020202020204" pitchFamily="34" charset="0"/>
              </a:rPr>
              <a:t>81</a:t>
            </a:r>
          </a:p>
          <a:p>
            <a:endParaRPr lang="en-US" sz="4000" b="1" dirty="0">
              <a:solidFill>
                <a:srgbClr val="FFFF00"/>
              </a:solidFill>
              <a:latin typeface="Arial" panose="020B0604020202020204" pitchFamily="34" charset="0"/>
              <a:cs typeface="Arial" panose="020B0604020202020204" pitchFamily="34" charset="0"/>
            </a:endParaRPr>
          </a:p>
          <a:p>
            <a:r>
              <a:rPr lang="en-US" sz="8000" b="1" dirty="0">
                <a:solidFill>
                  <a:srgbClr val="FFFF00"/>
                </a:solidFill>
                <a:latin typeface="Arial" panose="020B0604020202020204" pitchFamily="34" charset="0"/>
                <a:cs typeface="Arial" panose="020B0604020202020204" pitchFamily="34" charset="0"/>
              </a:rPr>
              <a:t>340,000</a:t>
            </a:r>
          </a:p>
        </p:txBody>
      </p:sp>
      <p:sp>
        <p:nvSpPr>
          <p:cNvPr id="8" name="TextBox 7">
            <a:extLst>
              <a:ext uri="{FF2B5EF4-FFF2-40B4-BE49-F238E27FC236}">
                <a16:creationId xmlns:a16="http://schemas.microsoft.com/office/drawing/2014/main" id="{866F1FDF-EC3C-C547-9FB8-42E8979AFC9E}"/>
              </a:ext>
            </a:extLst>
          </p:cNvPr>
          <p:cNvSpPr txBox="1"/>
          <p:nvPr/>
        </p:nvSpPr>
        <p:spPr>
          <a:xfrm>
            <a:off x="3670853" y="1489905"/>
            <a:ext cx="5724939" cy="861774"/>
          </a:xfrm>
          <a:prstGeom prst="rect">
            <a:avLst/>
          </a:prstGeom>
          <a:noFill/>
        </p:spPr>
        <p:txBody>
          <a:bodyPr wrap="square" rtlCol="0">
            <a:spAutoFit/>
          </a:bodyPr>
          <a:lstStyle/>
          <a:p>
            <a:r>
              <a:rPr lang="en-US" sz="5000" dirty="0">
                <a:solidFill>
                  <a:srgbClr val="FFFF00"/>
                </a:solidFill>
              </a:rPr>
              <a:t>Average Age</a:t>
            </a:r>
          </a:p>
        </p:txBody>
      </p:sp>
      <p:sp>
        <p:nvSpPr>
          <p:cNvPr id="9" name="TextBox 8">
            <a:extLst>
              <a:ext uri="{FF2B5EF4-FFF2-40B4-BE49-F238E27FC236}">
                <a16:creationId xmlns:a16="http://schemas.microsoft.com/office/drawing/2014/main" id="{300FA98A-45AC-FC46-8F50-C13D324FEE23}"/>
              </a:ext>
            </a:extLst>
          </p:cNvPr>
          <p:cNvSpPr txBox="1"/>
          <p:nvPr/>
        </p:nvSpPr>
        <p:spPr>
          <a:xfrm>
            <a:off x="3255144" y="3280420"/>
            <a:ext cx="7164127" cy="861774"/>
          </a:xfrm>
          <a:prstGeom prst="rect">
            <a:avLst/>
          </a:prstGeom>
          <a:noFill/>
        </p:spPr>
        <p:txBody>
          <a:bodyPr wrap="square" rtlCol="0">
            <a:spAutoFit/>
          </a:bodyPr>
          <a:lstStyle/>
          <a:p>
            <a:r>
              <a:rPr lang="en-US" sz="5000" dirty="0">
                <a:solidFill>
                  <a:srgbClr val="FFFF00"/>
                </a:solidFill>
              </a:rPr>
              <a:t>% Without Succession Plan</a:t>
            </a:r>
          </a:p>
        </p:txBody>
      </p:sp>
      <p:sp>
        <p:nvSpPr>
          <p:cNvPr id="10" name="TextBox 9">
            <a:extLst>
              <a:ext uri="{FF2B5EF4-FFF2-40B4-BE49-F238E27FC236}">
                <a16:creationId xmlns:a16="http://schemas.microsoft.com/office/drawing/2014/main" id="{B2F4E995-9169-074C-B8C5-14097814BC31}"/>
              </a:ext>
            </a:extLst>
          </p:cNvPr>
          <p:cNvSpPr txBox="1"/>
          <p:nvPr/>
        </p:nvSpPr>
        <p:spPr>
          <a:xfrm>
            <a:off x="6220363" y="5043707"/>
            <a:ext cx="3424156" cy="861774"/>
          </a:xfrm>
          <a:prstGeom prst="rect">
            <a:avLst/>
          </a:prstGeom>
          <a:noFill/>
        </p:spPr>
        <p:txBody>
          <a:bodyPr wrap="square" rtlCol="0">
            <a:spAutoFit/>
          </a:bodyPr>
          <a:lstStyle/>
          <a:p>
            <a:r>
              <a:rPr lang="en-US" sz="5000" dirty="0">
                <a:solidFill>
                  <a:srgbClr val="FFFF00"/>
                </a:solidFill>
              </a:rPr>
              <a:t>Acres Lost</a:t>
            </a:r>
          </a:p>
        </p:txBody>
      </p:sp>
    </p:spTree>
    <p:extLst>
      <p:ext uri="{BB962C8B-B14F-4D97-AF65-F5344CB8AC3E}">
        <p14:creationId xmlns:p14="http://schemas.microsoft.com/office/powerpoint/2010/main" val="56907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11572398255_9c14e17e31_k.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28051" y="2405"/>
            <a:ext cx="12248101" cy="6853191"/>
          </a:xfrm>
          <a:prstGeom prst="rect">
            <a:avLst/>
          </a:prstGeom>
          <a:ln w="12700">
            <a:miter lim="400000"/>
          </a:ln>
        </p:spPr>
      </p:pic>
      <p:sp>
        <p:nvSpPr>
          <p:cNvPr id="201" name="Shape 201"/>
          <p:cNvSpPr/>
          <p:nvPr/>
        </p:nvSpPr>
        <p:spPr>
          <a:xfrm>
            <a:off x="-25401" y="-12701"/>
            <a:ext cx="12242801" cy="6883401"/>
          </a:xfrm>
          <a:prstGeom prst="rect">
            <a:avLst/>
          </a:prstGeom>
          <a:blipFill>
            <a:blip r:embed="rId4">
              <a:alphaModFix amt="84918"/>
            </a:blip>
          </a:blipFill>
          <a:ln w="12700">
            <a:miter lim="400000"/>
          </a:ln>
        </p:spPr>
        <p:txBody>
          <a:bodyPr lIns="25400" tIns="25400" rIns="25400" bIns="25400" anchor="ctr"/>
          <a:lstStyle/>
          <a:p>
            <a:pPr>
              <a:defRPr sz="3200">
                <a:solidFill>
                  <a:srgbClr val="FFFFFF"/>
                </a:solidFill>
              </a:defRPr>
            </a:pPr>
            <a:endParaRPr sz="1600"/>
          </a:p>
        </p:txBody>
      </p:sp>
      <p:pic>
        <p:nvPicPr>
          <p:cNvPr id="202" name="pasted-image.pdf"/>
          <p:cNvPicPr>
            <a:picLocks noChangeAspect="1"/>
          </p:cNvPicPr>
          <p:nvPr/>
        </p:nvPicPr>
        <p:blipFill>
          <a:blip r:embed="rId5"/>
          <a:stretch>
            <a:fillRect/>
          </a:stretch>
        </p:blipFill>
        <p:spPr>
          <a:xfrm>
            <a:off x="501194" y="1487306"/>
            <a:ext cx="4904144" cy="3883389"/>
          </a:xfrm>
          <a:prstGeom prst="rect">
            <a:avLst/>
          </a:prstGeom>
          <a:ln w="12700">
            <a:miter lim="400000"/>
          </a:ln>
        </p:spPr>
      </p:pic>
      <p:sp>
        <p:nvSpPr>
          <p:cNvPr id="203" name="Shape 203"/>
          <p:cNvSpPr/>
          <p:nvPr/>
        </p:nvSpPr>
        <p:spPr>
          <a:xfrm>
            <a:off x="683241" y="2531479"/>
            <a:ext cx="4502674" cy="226728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p>
            <a:pPr algn="ctr">
              <a:defRPr sz="7200" b="1" cap="all">
                <a:solidFill>
                  <a:srgbClr val="FFFFFF"/>
                </a:solidFill>
                <a:latin typeface="Helvetica"/>
                <a:ea typeface="Helvetica"/>
                <a:cs typeface="Helvetica"/>
                <a:sym typeface="Helvetica"/>
              </a:defRPr>
            </a:pPr>
            <a:r>
              <a:rPr lang="en-US" sz="3600" dirty="0"/>
              <a:t>Not planning</a:t>
            </a:r>
          </a:p>
          <a:p>
            <a:pPr algn="ctr">
              <a:defRPr sz="7200" b="1" cap="all">
                <a:solidFill>
                  <a:srgbClr val="FFFFFF"/>
                </a:solidFill>
                <a:latin typeface="Helvetica"/>
                <a:ea typeface="Helvetica"/>
                <a:cs typeface="Helvetica"/>
                <a:sym typeface="Helvetica"/>
              </a:defRPr>
            </a:pPr>
            <a:r>
              <a:rPr lang="en-US" sz="3600" dirty="0"/>
              <a:t>leads to Fragmentation &amp; Consolidation</a:t>
            </a:r>
            <a:endParaRPr sz="3600" dirty="0"/>
          </a:p>
        </p:txBody>
      </p:sp>
      <p:pic>
        <p:nvPicPr>
          <p:cNvPr id="204" name="pasted-image.pdf"/>
          <p:cNvPicPr>
            <a:picLocks noChangeAspect="1"/>
          </p:cNvPicPr>
          <p:nvPr/>
        </p:nvPicPr>
        <p:blipFill>
          <a:blip r:embed="rId6"/>
          <a:stretch>
            <a:fillRect/>
          </a:stretch>
        </p:blipFill>
        <p:spPr>
          <a:xfrm>
            <a:off x="5367962" y="3292323"/>
            <a:ext cx="2362010" cy="273354"/>
          </a:xfrm>
          <a:prstGeom prst="rect">
            <a:avLst/>
          </a:prstGeom>
          <a:ln w="12700">
            <a:miter lim="400000"/>
          </a:ln>
        </p:spPr>
      </p:pic>
      <p:pic>
        <p:nvPicPr>
          <p:cNvPr id="205" name="pasted-image.pdf"/>
          <p:cNvPicPr>
            <a:picLocks noChangeAspect="1"/>
          </p:cNvPicPr>
          <p:nvPr/>
        </p:nvPicPr>
        <p:blipFill>
          <a:blip r:embed="rId6"/>
          <a:srcRect/>
          <a:stretch>
            <a:fillRect/>
          </a:stretch>
        </p:blipFill>
        <p:spPr>
          <a:xfrm rot="19800000">
            <a:off x="5520362" y="2386390"/>
            <a:ext cx="2362010" cy="273354"/>
          </a:xfrm>
          <a:prstGeom prst="rect">
            <a:avLst/>
          </a:prstGeom>
          <a:ln w="12700">
            <a:miter lim="400000"/>
          </a:ln>
        </p:spPr>
      </p:pic>
      <p:pic>
        <p:nvPicPr>
          <p:cNvPr id="206" name="pasted-image.pdf"/>
          <p:cNvPicPr>
            <a:picLocks noChangeAspect="1"/>
          </p:cNvPicPr>
          <p:nvPr/>
        </p:nvPicPr>
        <p:blipFill>
          <a:blip r:embed="rId6"/>
          <a:srcRect/>
          <a:stretch>
            <a:fillRect/>
          </a:stretch>
        </p:blipFill>
        <p:spPr>
          <a:xfrm rot="1800000">
            <a:off x="5520362" y="4198176"/>
            <a:ext cx="2362010" cy="273353"/>
          </a:xfrm>
          <a:prstGeom prst="rect">
            <a:avLst/>
          </a:prstGeom>
          <a:ln w="12700">
            <a:miter lim="400000"/>
          </a:ln>
        </p:spPr>
      </p:pic>
      <p:sp>
        <p:nvSpPr>
          <p:cNvPr id="207" name="Shape 207"/>
          <p:cNvSpPr/>
          <p:nvPr/>
        </p:nvSpPr>
        <p:spPr>
          <a:xfrm>
            <a:off x="8736534" y="1487621"/>
            <a:ext cx="2099843" cy="91802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lstStyle/>
          <a:p>
            <a:pPr algn="ctr">
              <a:defRPr sz="3200">
                <a:solidFill>
                  <a:srgbClr val="FFFFFF"/>
                </a:solidFill>
                <a:latin typeface="Helvetica"/>
                <a:ea typeface="Helvetica"/>
                <a:cs typeface="Helvetica"/>
                <a:sym typeface="Helvetica"/>
              </a:defRPr>
            </a:pPr>
            <a:r>
              <a:rPr sz="2000" dirty="0"/>
              <a:t>More Fragmented</a:t>
            </a:r>
          </a:p>
          <a:p>
            <a:pPr algn="ctr">
              <a:defRPr sz="3200">
                <a:solidFill>
                  <a:srgbClr val="FFFFFF"/>
                </a:solidFill>
                <a:latin typeface="Helvetica"/>
                <a:ea typeface="Helvetica"/>
                <a:cs typeface="Helvetica"/>
                <a:sym typeface="Helvetica"/>
              </a:defRPr>
            </a:pPr>
            <a:r>
              <a:rPr sz="2000" dirty="0"/>
              <a:t>Into Parcels</a:t>
            </a:r>
          </a:p>
        </p:txBody>
      </p:sp>
      <p:sp>
        <p:nvSpPr>
          <p:cNvPr id="208" name="Shape 208"/>
          <p:cNvSpPr/>
          <p:nvPr/>
        </p:nvSpPr>
        <p:spPr>
          <a:xfrm>
            <a:off x="8736534" y="3510545"/>
            <a:ext cx="2099843" cy="91802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lstStyle/>
          <a:p>
            <a:pPr algn="ctr">
              <a:defRPr sz="3200">
                <a:solidFill>
                  <a:srgbClr val="FFFFFF"/>
                </a:solidFill>
                <a:latin typeface="Helvetica"/>
                <a:ea typeface="Helvetica"/>
                <a:cs typeface="Helvetica"/>
                <a:sym typeface="Helvetica"/>
              </a:defRPr>
            </a:pPr>
            <a:r>
              <a:rPr sz="2000" dirty="0"/>
              <a:t>Converted to</a:t>
            </a:r>
          </a:p>
          <a:p>
            <a:pPr algn="ctr">
              <a:defRPr sz="3200">
                <a:solidFill>
                  <a:srgbClr val="FFFFFF"/>
                </a:solidFill>
                <a:latin typeface="Helvetica"/>
                <a:ea typeface="Helvetica"/>
                <a:cs typeface="Helvetica"/>
                <a:sym typeface="Helvetica"/>
              </a:defRPr>
            </a:pPr>
            <a:r>
              <a:rPr sz="2000" dirty="0"/>
              <a:t>Non-Farm Uses</a:t>
            </a:r>
          </a:p>
        </p:txBody>
      </p:sp>
      <p:sp>
        <p:nvSpPr>
          <p:cNvPr id="209" name="Shape 209"/>
          <p:cNvSpPr/>
          <p:nvPr/>
        </p:nvSpPr>
        <p:spPr>
          <a:xfrm>
            <a:off x="8736534" y="5624323"/>
            <a:ext cx="2099843" cy="91802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lstStyle>
            <a:lvl1pPr>
              <a:defRPr sz="3200">
                <a:solidFill>
                  <a:srgbClr val="FFFFFF"/>
                </a:solidFill>
                <a:latin typeface="Helvetica"/>
                <a:ea typeface="Helvetica"/>
                <a:cs typeface="Helvetica"/>
                <a:sym typeface="Helvetica"/>
              </a:defRPr>
            </a:lvl1pPr>
          </a:lstStyle>
          <a:p>
            <a:pPr algn="ctr"/>
            <a:r>
              <a:rPr sz="2000" dirty="0"/>
              <a:t>Harder for Beginning Farmers</a:t>
            </a:r>
          </a:p>
        </p:txBody>
      </p:sp>
      <p:pic>
        <p:nvPicPr>
          <p:cNvPr id="210" name="pasted-image.pdf"/>
          <p:cNvPicPr>
            <a:picLocks noChangeAspect="1"/>
          </p:cNvPicPr>
          <p:nvPr/>
        </p:nvPicPr>
        <p:blipFill>
          <a:blip r:embed="rId7"/>
          <a:stretch>
            <a:fillRect/>
          </a:stretch>
        </p:blipFill>
        <p:spPr>
          <a:xfrm>
            <a:off x="9510967" y="4798766"/>
            <a:ext cx="677977" cy="702195"/>
          </a:xfrm>
          <a:prstGeom prst="rect">
            <a:avLst/>
          </a:prstGeom>
          <a:ln w="12700">
            <a:miter lim="400000"/>
          </a:ln>
        </p:spPr>
      </p:pic>
      <p:pic>
        <p:nvPicPr>
          <p:cNvPr id="211" name="pasted-image.pdf"/>
          <p:cNvPicPr>
            <a:picLocks noChangeAspect="1"/>
          </p:cNvPicPr>
          <p:nvPr/>
        </p:nvPicPr>
        <p:blipFill>
          <a:blip r:embed="rId8"/>
          <a:stretch>
            <a:fillRect/>
          </a:stretch>
        </p:blipFill>
        <p:spPr>
          <a:xfrm>
            <a:off x="9447467" y="629189"/>
            <a:ext cx="677977" cy="682289"/>
          </a:xfrm>
          <a:prstGeom prst="rect">
            <a:avLst/>
          </a:prstGeom>
          <a:ln w="12700">
            <a:miter lim="400000"/>
          </a:ln>
        </p:spPr>
      </p:pic>
      <p:pic>
        <p:nvPicPr>
          <p:cNvPr id="212" name="pasted-image.pdf"/>
          <p:cNvPicPr>
            <a:picLocks noChangeAspect="1"/>
          </p:cNvPicPr>
          <p:nvPr/>
        </p:nvPicPr>
        <p:blipFill>
          <a:blip r:embed="rId9"/>
          <a:stretch>
            <a:fillRect/>
          </a:stretch>
        </p:blipFill>
        <p:spPr>
          <a:xfrm>
            <a:off x="9407770" y="2639323"/>
            <a:ext cx="757372" cy="729997"/>
          </a:xfrm>
          <a:prstGeom prst="rect">
            <a:avLst/>
          </a:prstGeom>
          <a:ln w="12700">
            <a:miter lim="400000"/>
          </a:ln>
        </p:spPr>
      </p:pic>
      <p:pic>
        <p:nvPicPr>
          <p:cNvPr id="213" name="pasted-image.pdf"/>
          <p:cNvPicPr>
            <a:picLocks noChangeAspect="1"/>
          </p:cNvPicPr>
          <p:nvPr/>
        </p:nvPicPr>
        <p:blipFill>
          <a:blip r:embed="rId10"/>
          <a:stretch>
            <a:fillRect/>
          </a:stretch>
        </p:blipFill>
        <p:spPr>
          <a:xfrm>
            <a:off x="9252834" y="4697166"/>
            <a:ext cx="359687" cy="359687"/>
          </a:xfrm>
          <a:prstGeom prst="rect">
            <a:avLst/>
          </a:prstGeom>
          <a:ln w="12700">
            <a:miter lim="400000"/>
          </a:ln>
        </p:spPr>
      </p:pic>
    </p:spTree>
    <p:extLst>
      <p:ext uri="{BB962C8B-B14F-4D97-AF65-F5344CB8AC3E}">
        <p14:creationId xmlns:p14="http://schemas.microsoft.com/office/powerpoint/2010/main" val="9506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11735488146_baeee2efe7_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28051" y="2406"/>
            <a:ext cx="12248101" cy="6853191"/>
          </a:xfrm>
          <a:prstGeom prst="rect">
            <a:avLst/>
          </a:prstGeom>
          <a:ln w="12700">
            <a:miter lim="400000"/>
          </a:ln>
        </p:spPr>
      </p:pic>
      <p:pic>
        <p:nvPicPr>
          <p:cNvPr id="282" name="pasted-image.pdf"/>
          <p:cNvPicPr>
            <a:picLocks noChangeAspect="1"/>
          </p:cNvPicPr>
          <p:nvPr/>
        </p:nvPicPr>
        <p:blipFill>
          <a:blip r:embed="rId4"/>
          <a:stretch>
            <a:fillRect/>
          </a:stretch>
        </p:blipFill>
        <p:spPr>
          <a:xfrm>
            <a:off x="4292771" y="200544"/>
            <a:ext cx="8858251" cy="7014483"/>
          </a:xfrm>
          <a:prstGeom prst="rect">
            <a:avLst/>
          </a:prstGeom>
          <a:ln w="12700">
            <a:miter lim="400000"/>
          </a:ln>
        </p:spPr>
      </p:pic>
      <p:sp>
        <p:nvSpPr>
          <p:cNvPr id="283" name="Shape 283"/>
          <p:cNvSpPr/>
          <p:nvPr/>
        </p:nvSpPr>
        <p:spPr>
          <a:xfrm>
            <a:off x="559838" y="2179161"/>
            <a:ext cx="4092405" cy="1528624"/>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9600" b="1">
                <a:solidFill>
                  <a:srgbClr val="FFFFFF"/>
                </a:solidFill>
                <a:latin typeface="Helvetica"/>
                <a:ea typeface="Helvetica"/>
                <a:cs typeface="Helvetica"/>
                <a:sym typeface="Helvetica"/>
              </a:defRPr>
            </a:lvl1pPr>
          </a:lstStyle>
          <a:p>
            <a:r>
              <a:rPr lang="en-US" sz="4800"/>
              <a:t>Easements &amp; Covenants</a:t>
            </a:r>
            <a:endParaRPr sz="4800" dirty="0"/>
          </a:p>
        </p:txBody>
      </p:sp>
      <p:sp>
        <p:nvSpPr>
          <p:cNvPr id="284" name="Shape 284"/>
          <p:cNvSpPr/>
          <p:nvPr/>
        </p:nvSpPr>
        <p:spPr>
          <a:xfrm>
            <a:off x="5212080" y="1166474"/>
            <a:ext cx="6979920" cy="5591274"/>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algn="l">
              <a:defRPr sz="4800" b="1">
                <a:solidFill>
                  <a:schemeClr val="accent3">
                    <a:hueOff val="-546623"/>
                    <a:satOff val="7767"/>
                    <a:lumOff val="-14512"/>
                  </a:schemeClr>
                </a:solidFill>
                <a:latin typeface="Helvetica"/>
                <a:ea typeface="Helvetica"/>
                <a:cs typeface="Helvetica"/>
                <a:sym typeface="Helvetica"/>
              </a:defRPr>
            </a:pPr>
            <a:r>
              <a:rPr lang="en-US" sz="3000" dirty="0">
                <a:solidFill>
                  <a:schemeClr val="tx1">
                    <a:lumMod val="75000"/>
                    <a:lumOff val="25000"/>
                  </a:schemeClr>
                </a:solidFill>
              </a:rPr>
              <a:t>A conservation easement is a </a:t>
            </a:r>
          </a:p>
          <a:p>
            <a:pPr algn="l">
              <a:defRPr sz="4800" b="1">
                <a:solidFill>
                  <a:schemeClr val="accent3">
                    <a:hueOff val="-546623"/>
                    <a:satOff val="7767"/>
                    <a:lumOff val="-14512"/>
                  </a:schemeClr>
                </a:solidFill>
                <a:latin typeface="Helvetica"/>
                <a:ea typeface="Helvetica"/>
                <a:cs typeface="Helvetica"/>
                <a:sym typeface="Helvetica"/>
              </a:defRPr>
            </a:pPr>
            <a:endParaRPr lang="en-US" sz="3000" dirty="0">
              <a:solidFill>
                <a:schemeClr val="tx1">
                  <a:lumMod val="75000"/>
                  <a:lumOff val="25000"/>
                </a:schemeClr>
              </a:solidFill>
            </a:endParaRPr>
          </a:p>
          <a:p>
            <a:pPr marL="457200" indent="-457200">
              <a:buFont typeface="Arial" charset="0"/>
              <a:buChar char="•"/>
              <a:defRPr sz="4800" b="1">
                <a:solidFill>
                  <a:schemeClr val="accent3">
                    <a:hueOff val="-546623"/>
                    <a:satOff val="7767"/>
                    <a:lumOff val="-14512"/>
                  </a:schemeClr>
                </a:solidFill>
                <a:latin typeface="Helvetica"/>
                <a:ea typeface="Helvetica"/>
                <a:cs typeface="Helvetica"/>
                <a:sym typeface="Helvetica"/>
              </a:defRPr>
            </a:pPr>
            <a:r>
              <a:rPr lang="en-US" sz="3000" u="sng" dirty="0">
                <a:solidFill>
                  <a:schemeClr val="tx1">
                    <a:lumMod val="75000"/>
                    <a:lumOff val="25000"/>
                  </a:schemeClr>
                </a:solidFill>
              </a:rPr>
              <a:t>voluntary</a:t>
            </a:r>
            <a:r>
              <a:rPr lang="en-US" sz="3000" dirty="0">
                <a:solidFill>
                  <a:schemeClr val="tx1">
                    <a:lumMod val="75000"/>
                    <a:lumOff val="25000"/>
                  </a:schemeClr>
                </a:solidFill>
              </a:rPr>
              <a:t> legal agreement </a:t>
            </a:r>
          </a:p>
          <a:p>
            <a:pPr marL="457200" indent="-457200">
              <a:buFont typeface="Arial" charset="0"/>
              <a:buChar char="•"/>
              <a:defRPr sz="4800" b="1">
                <a:solidFill>
                  <a:schemeClr val="accent3">
                    <a:hueOff val="-546623"/>
                    <a:satOff val="7767"/>
                    <a:lumOff val="-14512"/>
                  </a:schemeClr>
                </a:solidFill>
                <a:latin typeface="Helvetica"/>
                <a:ea typeface="Helvetica"/>
                <a:cs typeface="Helvetica"/>
                <a:sym typeface="Helvetica"/>
              </a:defRPr>
            </a:pPr>
            <a:endParaRPr lang="en-US" sz="3000" dirty="0">
              <a:solidFill>
                <a:schemeClr val="tx1">
                  <a:lumMod val="75000"/>
                  <a:lumOff val="25000"/>
                </a:schemeClr>
              </a:solidFill>
            </a:endParaRPr>
          </a:p>
          <a:p>
            <a:pPr marL="457200" indent="-457200">
              <a:buFont typeface="Arial" charset="0"/>
              <a:buChar char="•"/>
              <a:defRPr sz="4800" b="1">
                <a:solidFill>
                  <a:schemeClr val="accent3">
                    <a:hueOff val="-546623"/>
                    <a:satOff val="7767"/>
                    <a:lumOff val="-14512"/>
                  </a:schemeClr>
                </a:solidFill>
                <a:latin typeface="Helvetica"/>
                <a:ea typeface="Helvetica"/>
                <a:cs typeface="Helvetica"/>
                <a:sym typeface="Helvetica"/>
              </a:defRPr>
            </a:pPr>
            <a:r>
              <a:rPr lang="en-US" sz="3000" dirty="0">
                <a:solidFill>
                  <a:schemeClr val="tx1">
                    <a:lumMod val="75000"/>
                    <a:lumOff val="25000"/>
                  </a:schemeClr>
                </a:solidFill>
              </a:rPr>
              <a:t>between a landowner and land trust or government agency that </a:t>
            </a:r>
          </a:p>
          <a:p>
            <a:pPr marL="457200" indent="-457200">
              <a:buFont typeface="Arial" charset="0"/>
              <a:buChar char="•"/>
              <a:defRPr sz="4800" b="1">
                <a:solidFill>
                  <a:schemeClr val="accent3">
                    <a:hueOff val="-546623"/>
                    <a:satOff val="7767"/>
                    <a:lumOff val="-14512"/>
                  </a:schemeClr>
                </a:solidFill>
                <a:latin typeface="Helvetica"/>
                <a:ea typeface="Helvetica"/>
                <a:cs typeface="Helvetica"/>
                <a:sym typeface="Helvetica"/>
              </a:defRPr>
            </a:pPr>
            <a:endParaRPr lang="en-US" sz="3000" dirty="0">
              <a:solidFill>
                <a:schemeClr val="tx1">
                  <a:lumMod val="75000"/>
                  <a:lumOff val="25000"/>
                </a:schemeClr>
              </a:solidFill>
            </a:endParaRPr>
          </a:p>
          <a:p>
            <a:pPr marL="457200" indent="-457200">
              <a:buFont typeface="Arial" charset="0"/>
              <a:buChar char="•"/>
              <a:defRPr sz="4800" b="1">
                <a:solidFill>
                  <a:schemeClr val="accent3">
                    <a:hueOff val="-546623"/>
                    <a:satOff val="7767"/>
                    <a:lumOff val="-14512"/>
                  </a:schemeClr>
                </a:solidFill>
                <a:latin typeface="Helvetica"/>
                <a:ea typeface="Helvetica"/>
                <a:cs typeface="Helvetica"/>
                <a:sym typeface="Helvetica"/>
              </a:defRPr>
            </a:pPr>
            <a:r>
              <a:rPr lang="en-US" sz="3000" u="sng" dirty="0">
                <a:solidFill>
                  <a:schemeClr val="tx1">
                    <a:lumMod val="75000"/>
                    <a:lumOff val="25000"/>
                  </a:schemeClr>
                </a:solidFill>
              </a:rPr>
              <a:t>permanently</a:t>
            </a:r>
            <a:r>
              <a:rPr lang="en-US" sz="3000" dirty="0">
                <a:solidFill>
                  <a:schemeClr val="tx1">
                    <a:lumMod val="75000"/>
                    <a:lumOff val="25000"/>
                  </a:schemeClr>
                </a:solidFill>
              </a:rPr>
              <a:t> limits use of the land (covenants are temporary) </a:t>
            </a:r>
          </a:p>
          <a:p>
            <a:pPr marL="457200" indent="-457200">
              <a:buFont typeface="Arial" charset="0"/>
              <a:buChar char="•"/>
              <a:defRPr sz="4800" b="1">
                <a:solidFill>
                  <a:schemeClr val="accent3">
                    <a:hueOff val="-546623"/>
                    <a:satOff val="7767"/>
                    <a:lumOff val="-14512"/>
                  </a:schemeClr>
                </a:solidFill>
                <a:latin typeface="Helvetica"/>
                <a:ea typeface="Helvetica"/>
                <a:cs typeface="Helvetica"/>
                <a:sym typeface="Helvetica"/>
              </a:defRPr>
            </a:pPr>
            <a:endParaRPr lang="en-US" sz="3000" dirty="0">
              <a:solidFill>
                <a:schemeClr val="tx1">
                  <a:lumMod val="75000"/>
                  <a:lumOff val="25000"/>
                </a:schemeClr>
              </a:solidFill>
            </a:endParaRPr>
          </a:p>
          <a:p>
            <a:pPr marL="457200" indent="-457200">
              <a:buFont typeface="Arial" charset="0"/>
              <a:buChar char="•"/>
              <a:defRPr sz="4800" b="1">
                <a:solidFill>
                  <a:schemeClr val="accent3">
                    <a:hueOff val="-546623"/>
                    <a:satOff val="7767"/>
                    <a:lumOff val="-14512"/>
                  </a:schemeClr>
                </a:solidFill>
                <a:latin typeface="Helvetica"/>
                <a:ea typeface="Helvetica"/>
                <a:cs typeface="Helvetica"/>
                <a:sym typeface="Helvetica"/>
              </a:defRPr>
            </a:pPr>
            <a:r>
              <a:rPr lang="en-US" sz="3000" dirty="0">
                <a:solidFill>
                  <a:schemeClr val="tx1">
                    <a:lumMod val="75000"/>
                    <a:lumOff val="25000"/>
                  </a:schemeClr>
                </a:solidFill>
              </a:rPr>
              <a:t>to protect specific </a:t>
            </a:r>
            <a:r>
              <a:rPr lang="en-US" sz="3000" u="sng" dirty="0">
                <a:solidFill>
                  <a:schemeClr val="tx1">
                    <a:lumMod val="75000"/>
                    <a:lumOff val="25000"/>
                  </a:schemeClr>
                </a:solidFill>
              </a:rPr>
              <a:t>conservation</a:t>
            </a:r>
            <a:r>
              <a:rPr lang="en-US" sz="3000" dirty="0">
                <a:solidFill>
                  <a:schemeClr val="tx1">
                    <a:lumMod val="75000"/>
                    <a:lumOff val="25000"/>
                  </a:schemeClr>
                </a:solidFill>
              </a:rPr>
              <a:t> values, including agriculture</a:t>
            </a:r>
          </a:p>
        </p:txBody>
      </p:sp>
    </p:spTree>
    <p:extLst>
      <p:ext uri="{BB962C8B-B14F-4D97-AF65-F5344CB8AC3E}">
        <p14:creationId xmlns:p14="http://schemas.microsoft.com/office/powerpoint/2010/main" val="31492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0979"/>
            <a:ext cx="10515600" cy="1325563"/>
          </a:xfrm>
        </p:spPr>
        <p:txBody>
          <a:bodyPr>
            <a:normAutofit/>
          </a:bodyPr>
          <a:lstStyle/>
          <a:p>
            <a:pPr algn="ctr"/>
            <a:r>
              <a:rPr lang="en-US" b="1" dirty="0"/>
              <a:t>How does a Conservation Easement Work?</a:t>
            </a:r>
          </a:p>
        </p:txBody>
      </p:sp>
      <p:sp>
        <p:nvSpPr>
          <p:cNvPr id="3" name="Content Placeholder 2"/>
          <p:cNvSpPr>
            <a:spLocks noGrp="1"/>
          </p:cNvSpPr>
          <p:nvPr>
            <p:ph idx="1"/>
          </p:nvPr>
        </p:nvSpPr>
        <p:spPr>
          <a:xfrm>
            <a:off x="2152650" y="1825626"/>
            <a:ext cx="7886700" cy="2554989"/>
          </a:xfrm>
        </p:spPr>
        <p:txBody>
          <a:bodyPr>
            <a:normAutofit/>
          </a:bodyPr>
          <a:lstStyle/>
          <a:p>
            <a:pPr marL="0" indent="0">
              <a:buNone/>
            </a:pPr>
            <a:r>
              <a:rPr lang="en-US" dirty="0"/>
              <a:t>Land ownership has certain rights associated with it.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60D3DFB-4000-9946-ABD4-ACF136AAA76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81026" y="2264634"/>
            <a:ext cx="2029949" cy="1756381"/>
          </a:xfrm>
          <a:prstGeom prst="rect">
            <a:avLst/>
          </a:prstGeom>
        </p:spPr>
      </p:pic>
      <p:sp>
        <p:nvSpPr>
          <p:cNvPr id="5" name="TextBox 4">
            <a:extLst>
              <a:ext uri="{FF2B5EF4-FFF2-40B4-BE49-F238E27FC236}">
                <a16:creationId xmlns:a16="http://schemas.microsoft.com/office/drawing/2014/main" id="{75C70697-39CF-4741-9991-479AC524D2BC}"/>
              </a:ext>
            </a:extLst>
          </p:cNvPr>
          <p:cNvSpPr txBox="1"/>
          <p:nvPr/>
        </p:nvSpPr>
        <p:spPr>
          <a:xfrm>
            <a:off x="2152650" y="3936530"/>
            <a:ext cx="7886700" cy="861774"/>
          </a:xfrm>
          <a:prstGeom prst="rect">
            <a:avLst/>
          </a:prstGeom>
          <a:noFill/>
        </p:spPr>
        <p:txBody>
          <a:bodyPr wrap="square" rtlCol="0">
            <a:spAutoFit/>
          </a:bodyPr>
          <a:lstStyle/>
          <a:p>
            <a:r>
              <a:rPr lang="en-US" sz="2500" dirty="0"/>
              <a:t>In an conservation easement, a landowner voluntarily sells or donates some of the sticks or rights</a:t>
            </a:r>
          </a:p>
        </p:txBody>
      </p:sp>
      <p:pic>
        <p:nvPicPr>
          <p:cNvPr id="7" name="Picture 6">
            <a:extLst>
              <a:ext uri="{FF2B5EF4-FFF2-40B4-BE49-F238E27FC236}">
                <a16:creationId xmlns:a16="http://schemas.microsoft.com/office/drawing/2014/main" id="{C67380F1-36D2-F042-ABD6-EAAD15B7A51C}"/>
              </a:ext>
            </a:extLst>
          </p:cNvPr>
          <p:cNvPicPr>
            <a:picLocks noChangeAspect="1"/>
          </p:cNvPicPr>
          <p:nvPr/>
        </p:nvPicPr>
        <p:blipFill>
          <a:blip r:embed="rId4"/>
          <a:stretch>
            <a:fillRect/>
          </a:stretch>
        </p:blipFill>
        <p:spPr>
          <a:xfrm>
            <a:off x="4766043" y="4720876"/>
            <a:ext cx="2659913" cy="2046886"/>
          </a:xfrm>
          <a:prstGeom prst="rect">
            <a:avLst/>
          </a:prstGeom>
        </p:spPr>
      </p:pic>
      <p:sp>
        <p:nvSpPr>
          <p:cNvPr id="8" name="Rectangle 7">
            <a:extLst>
              <a:ext uri="{FF2B5EF4-FFF2-40B4-BE49-F238E27FC236}">
                <a16:creationId xmlns:a16="http://schemas.microsoft.com/office/drawing/2014/main" id="{2CAECBAE-D4D5-6D4B-91E4-CDC02800D7FE}"/>
              </a:ext>
            </a:extLst>
          </p:cNvPr>
          <p:cNvSpPr/>
          <p:nvPr/>
        </p:nvSpPr>
        <p:spPr>
          <a:xfrm>
            <a:off x="4706003" y="6066606"/>
            <a:ext cx="2719952" cy="701156"/>
          </a:xfrm>
          <a:prstGeom prst="rect">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EA09A171-4E98-6142-A63E-1058436837F9}"/>
              </a:ext>
            </a:extLst>
          </p:cNvPr>
          <p:cNvSpPr/>
          <p:nvPr/>
        </p:nvSpPr>
        <p:spPr>
          <a:xfrm>
            <a:off x="7404185" y="6277804"/>
            <a:ext cx="498845" cy="35087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68EE84-8480-3F4C-ADCE-51E64B82B4AF}"/>
              </a:ext>
            </a:extLst>
          </p:cNvPr>
          <p:cNvSpPr txBox="1"/>
          <p:nvPr/>
        </p:nvSpPr>
        <p:spPr>
          <a:xfrm>
            <a:off x="2842439" y="2562095"/>
            <a:ext cx="2573078" cy="477054"/>
          </a:xfrm>
          <a:prstGeom prst="rect">
            <a:avLst/>
          </a:prstGeom>
          <a:noFill/>
        </p:spPr>
        <p:txBody>
          <a:bodyPr wrap="square" rtlCol="0">
            <a:spAutoFit/>
          </a:bodyPr>
          <a:lstStyle/>
          <a:p>
            <a:r>
              <a:rPr lang="en-US" sz="2500" b="1" dirty="0">
                <a:solidFill>
                  <a:srgbClr val="FF0000"/>
                </a:solidFill>
              </a:rPr>
              <a:t>Property Rights</a:t>
            </a:r>
          </a:p>
        </p:txBody>
      </p:sp>
      <p:sp>
        <p:nvSpPr>
          <p:cNvPr id="11" name="TextBox 10">
            <a:extLst>
              <a:ext uri="{FF2B5EF4-FFF2-40B4-BE49-F238E27FC236}">
                <a16:creationId xmlns:a16="http://schemas.microsoft.com/office/drawing/2014/main" id="{B87388B3-ED32-084A-AC20-E21A747DE0D8}"/>
              </a:ext>
            </a:extLst>
          </p:cNvPr>
          <p:cNvSpPr txBox="1"/>
          <p:nvPr/>
        </p:nvSpPr>
        <p:spPr>
          <a:xfrm>
            <a:off x="2310809" y="4954200"/>
            <a:ext cx="2455234" cy="1477328"/>
          </a:xfrm>
          <a:prstGeom prst="rect">
            <a:avLst/>
          </a:prstGeom>
          <a:noFill/>
        </p:spPr>
        <p:txBody>
          <a:bodyPr wrap="square" rtlCol="0">
            <a:spAutoFit/>
          </a:bodyPr>
          <a:lstStyle/>
          <a:p>
            <a:r>
              <a:rPr lang="en-US" sz="2500" b="1" dirty="0">
                <a:solidFill>
                  <a:srgbClr val="FF0000"/>
                </a:solidFill>
              </a:rPr>
              <a:t>Post-easement Property Rights </a:t>
            </a:r>
            <a:r>
              <a:rPr lang="en-US" sz="2000" b="1" dirty="0">
                <a:solidFill>
                  <a:srgbClr val="FF0000"/>
                </a:solidFill>
              </a:rPr>
              <a:t>(including ownership and right to sell) </a:t>
            </a:r>
          </a:p>
        </p:txBody>
      </p:sp>
      <p:sp>
        <p:nvSpPr>
          <p:cNvPr id="12" name="TextBox 11">
            <a:extLst>
              <a:ext uri="{FF2B5EF4-FFF2-40B4-BE49-F238E27FC236}">
                <a16:creationId xmlns:a16="http://schemas.microsoft.com/office/drawing/2014/main" id="{ABE5F760-46A9-7248-9B3A-21420D22B410}"/>
              </a:ext>
            </a:extLst>
          </p:cNvPr>
          <p:cNvSpPr txBox="1"/>
          <p:nvPr/>
        </p:nvSpPr>
        <p:spPr>
          <a:xfrm>
            <a:off x="7928565" y="5934001"/>
            <a:ext cx="2285112" cy="861774"/>
          </a:xfrm>
          <a:prstGeom prst="rect">
            <a:avLst/>
          </a:prstGeom>
          <a:noFill/>
        </p:spPr>
        <p:txBody>
          <a:bodyPr wrap="square" rtlCol="0">
            <a:spAutoFit/>
          </a:bodyPr>
          <a:lstStyle/>
          <a:p>
            <a:r>
              <a:rPr lang="en-US" sz="2500" b="1" dirty="0">
                <a:solidFill>
                  <a:schemeClr val="accent6">
                    <a:lumMod val="75000"/>
                  </a:schemeClr>
                </a:solidFill>
              </a:rPr>
              <a:t>Conservation Easement</a:t>
            </a:r>
          </a:p>
        </p:txBody>
      </p:sp>
    </p:spTree>
    <p:extLst>
      <p:ext uri="{BB962C8B-B14F-4D97-AF65-F5344CB8AC3E}">
        <p14:creationId xmlns:p14="http://schemas.microsoft.com/office/powerpoint/2010/main" val="33407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animBg="1"/>
      <p:bldP spid="9"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Appraisals</a:t>
            </a:r>
          </a:p>
        </p:txBody>
      </p:sp>
      <p:sp>
        <p:nvSpPr>
          <p:cNvPr id="3" name="Content Placeholder 2"/>
          <p:cNvSpPr>
            <a:spLocks noGrp="1"/>
          </p:cNvSpPr>
          <p:nvPr>
            <p:ph idx="1"/>
          </p:nvPr>
        </p:nvSpPr>
        <p:spPr>
          <a:xfrm>
            <a:off x="2152650" y="1825625"/>
            <a:ext cx="7886700" cy="458006"/>
          </a:xfrm>
        </p:spPr>
        <p:txBody>
          <a:bodyPr>
            <a:normAutofit lnSpcReduction="10000"/>
          </a:bodyPr>
          <a:lstStyle/>
          <a:p>
            <a:pPr marL="0" indent="0">
              <a:buNone/>
            </a:pPr>
            <a:r>
              <a:rPr lang="en-US" dirty="0"/>
              <a:t>Valuation “before and after” analysis</a:t>
            </a:r>
            <a:r>
              <a:rPr lang="en-US" sz="2900" dirty="0"/>
              <a:t> </a:t>
            </a:r>
            <a:endParaRPr lang="en-US" dirty="0"/>
          </a:p>
          <a:p>
            <a:pPr marL="457153" lvl="1" indent="0">
              <a:buNone/>
            </a:pPr>
            <a:endParaRPr lang="en-US" dirty="0"/>
          </a:p>
        </p:txBody>
      </p:sp>
      <p:sp>
        <p:nvSpPr>
          <p:cNvPr id="6" name="Rectangle 5">
            <a:extLst>
              <a:ext uri="{FF2B5EF4-FFF2-40B4-BE49-F238E27FC236}">
                <a16:creationId xmlns:a16="http://schemas.microsoft.com/office/drawing/2014/main" id="{546F125E-B274-E248-AA25-19BA6E34CC31}"/>
              </a:ext>
            </a:extLst>
          </p:cNvPr>
          <p:cNvSpPr/>
          <p:nvPr/>
        </p:nvSpPr>
        <p:spPr>
          <a:xfrm>
            <a:off x="2480930" y="3431030"/>
            <a:ext cx="1850065" cy="194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$1,000,000</a:t>
            </a:r>
          </a:p>
        </p:txBody>
      </p:sp>
      <p:sp>
        <p:nvSpPr>
          <p:cNvPr id="7" name="TextBox 6">
            <a:extLst>
              <a:ext uri="{FF2B5EF4-FFF2-40B4-BE49-F238E27FC236}">
                <a16:creationId xmlns:a16="http://schemas.microsoft.com/office/drawing/2014/main" id="{C4798F27-D800-5048-B222-6BC4437201C6}"/>
              </a:ext>
            </a:extLst>
          </p:cNvPr>
          <p:cNvSpPr txBox="1"/>
          <p:nvPr/>
        </p:nvSpPr>
        <p:spPr>
          <a:xfrm>
            <a:off x="2332072" y="6053982"/>
            <a:ext cx="6528391" cy="523220"/>
          </a:xfrm>
          <a:prstGeom prst="rect">
            <a:avLst/>
          </a:prstGeom>
          <a:noFill/>
        </p:spPr>
        <p:txBody>
          <a:bodyPr wrap="square" rtlCol="0">
            <a:spAutoFit/>
          </a:bodyPr>
          <a:lstStyle/>
          <a:p>
            <a:r>
              <a:rPr lang="en-US" sz="2800" dirty="0"/>
              <a:t>Both for purchases and donations</a:t>
            </a:r>
          </a:p>
        </p:txBody>
      </p:sp>
      <p:sp>
        <p:nvSpPr>
          <p:cNvPr id="8" name="TextBox 7">
            <a:extLst>
              <a:ext uri="{FF2B5EF4-FFF2-40B4-BE49-F238E27FC236}">
                <a16:creationId xmlns:a16="http://schemas.microsoft.com/office/drawing/2014/main" id="{2C7020AD-C7E3-014B-90F9-BCABAE885BBD}"/>
              </a:ext>
            </a:extLst>
          </p:cNvPr>
          <p:cNvSpPr txBox="1"/>
          <p:nvPr/>
        </p:nvSpPr>
        <p:spPr>
          <a:xfrm>
            <a:off x="2480930" y="5436669"/>
            <a:ext cx="1743739" cy="369332"/>
          </a:xfrm>
          <a:prstGeom prst="rect">
            <a:avLst/>
          </a:prstGeom>
          <a:noFill/>
        </p:spPr>
        <p:txBody>
          <a:bodyPr wrap="square" rtlCol="0">
            <a:spAutoFit/>
          </a:bodyPr>
          <a:lstStyle/>
          <a:p>
            <a:pPr algn="ctr"/>
            <a:r>
              <a:rPr lang="en-US" b="1" dirty="0"/>
              <a:t>Value “as-is”</a:t>
            </a:r>
          </a:p>
        </p:txBody>
      </p:sp>
      <p:sp>
        <p:nvSpPr>
          <p:cNvPr id="9" name="Rectangle 8">
            <a:extLst>
              <a:ext uri="{FF2B5EF4-FFF2-40B4-BE49-F238E27FC236}">
                <a16:creationId xmlns:a16="http://schemas.microsoft.com/office/drawing/2014/main" id="{DE465D60-A5F9-334E-97F4-F14D147B1B77}"/>
              </a:ext>
            </a:extLst>
          </p:cNvPr>
          <p:cNvSpPr/>
          <p:nvPr/>
        </p:nvSpPr>
        <p:spPr>
          <a:xfrm>
            <a:off x="4671237" y="4189228"/>
            <a:ext cx="1850065" cy="1190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$600,000</a:t>
            </a:r>
          </a:p>
        </p:txBody>
      </p:sp>
      <p:sp>
        <p:nvSpPr>
          <p:cNvPr id="10" name="TextBox 9">
            <a:extLst>
              <a:ext uri="{FF2B5EF4-FFF2-40B4-BE49-F238E27FC236}">
                <a16:creationId xmlns:a16="http://schemas.microsoft.com/office/drawing/2014/main" id="{132A6F2C-C2AC-5E4C-BDF6-65C6D981ED4D}"/>
              </a:ext>
            </a:extLst>
          </p:cNvPr>
          <p:cNvSpPr txBox="1"/>
          <p:nvPr/>
        </p:nvSpPr>
        <p:spPr>
          <a:xfrm>
            <a:off x="4671234" y="5436670"/>
            <a:ext cx="1796903" cy="646331"/>
          </a:xfrm>
          <a:prstGeom prst="rect">
            <a:avLst/>
          </a:prstGeom>
          <a:noFill/>
        </p:spPr>
        <p:txBody>
          <a:bodyPr wrap="square" rtlCol="0">
            <a:spAutoFit/>
          </a:bodyPr>
          <a:lstStyle/>
          <a:p>
            <a:pPr algn="ctr"/>
            <a:r>
              <a:rPr lang="en-US" b="1" dirty="0"/>
              <a:t>Value after easement</a:t>
            </a:r>
          </a:p>
        </p:txBody>
      </p:sp>
      <p:sp>
        <p:nvSpPr>
          <p:cNvPr id="11" name="Rectangle 10">
            <a:extLst>
              <a:ext uri="{FF2B5EF4-FFF2-40B4-BE49-F238E27FC236}">
                <a16:creationId xmlns:a16="http://schemas.microsoft.com/office/drawing/2014/main" id="{7F4D123D-B2D4-1941-8BAB-DFA0EDA9C588}"/>
              </a:ext>
            </a:extLst>
          </p:cNvPr>
          <p:cNvSpPr/>
          <p:nvPr/>
        </p:nvSpPr>
        <p:spPr>
          <a:xfrm>
            <a:off x="6850909" y="4189228"/>
            <a:ext cx="1850065" cy="1190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$600,000</a:t>
            </a:r>
          </a:p>
        </p:txBody>
      </p:sp>
      <p:sp>
        <p:nvSpPr>
          <p:cNvPr id="12" name="Rectangle 11">
            <a:extLst>
              <a:ext uri="{FF2B5EF4-FFF2-40B4-BE49-F238E27FC236}">
                <a16:creationId xmlns:a16="http://schemas.microsoft.com/office/drawing/2014/main" id="{2C7935AC-AC8F-394A-88A2-9A58FB6080B2}"/>
              </a:ext>
            </a:extLst>
          </p:cNvPr>
          <p:cNvSpPr/>
          <p:nvPr/>
        </p:nvSpPr>
        <p:spPr>
          <a:xfrm>
            <a:off x="6850908" y="3431030"/>
            <a:ext cx="1850065" cy="7581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$400,000</a:t>
            </a:r>
          </a:p>
        </p:txBody>
      </p:sp>
      <p:sp>
        <p:nvSpPr>
          <p:cNvPr id="13" name="TextBox 12">
            <a:extLst>
              <a:ext uri="{FF2B5EF4-FFF2-40B4-BE49-F238E27FC236}">
                <a16:creationId xmlns:a16="http://schemas.microsoft.com/office/drawing/2014/main" id="{95A56B43-CF1A-0F48-B848-271AEB55BE7F}"/>
              </a:ext>
            </a:extLst>
          </p:cNvPr>
          <p:cNvSpPr txBox="1"/>
          <p:nvPr/>
        </p:nvSpPr>
        <p:spPr>
          <a:xfrm>
            <a:off x="8743495" y="3538668"/>
            <a:ext cx="1584253" cy="646331"/>
          </a:xfrm>
          <a:prstGeom prst="rect">
            <a:avLst/>
          </a:prstGeom>
          <a:noFill/>
        </p:spPr>
        <p:txBody>
          <a:bodyPr wrap="square" rtlCol="0">
            <a:spAutoFit/>
          </a:bodyPr>
          <a:lstStyle/>
          <a:p>
            <a:pPr algn="ctr"/>
            <a:r>
              <a:rPr lang="en-US" b="1" dirty="0"/>
              <a:t>Easement value</a:t>
            </a:r>
          </a:p>
        </p:txBody>
      </p:sp>
      <p:sp>
        <p:nvSpPr>
          <p:cNvPr id="14" name="TextBox 13">
            <a:extLst>
              <a:ext uri="{FF2B5EF4-FFF2-40B4-BE49-F238E27FC236}">
                <a16:creationId xmlns:a16="http://schemas.microsoft.com/office/drawing/2014/main" id="{1A606DFF-C714-4C42-819B-3CE8C7A5F879}"/>
              </a:ext>
            </a:extLst>
          </p:cNvPr>
          <p:cNvSpPr txBox="1"/>
          <p:nvPr/>
        </p:nvSpPr>
        <p:spPr>
          <a:xfrm>
            <a:off x="8743495" y="4360331"/>
            <a:ext cx="1584253" cy="923330"/>
          </a:xfrm>
          <a:prstGeom prst="rect">
            <a:avLst/>
          </a:prstGeom>
          <a:noFill/>
        </p:spPr>
        <p:txBody>
          <a:bodyPr wrap="square" rtlCol="0">
            <a:spAutoFit/>
          </a:bodyPr>
          <a:lstStyle/>
          <a:p>
            <a:pPr algn="ctr"/>
            <a:r>
              <a:rPr lang="en-US" b="1" dirty="0"/>
              <a:t>Remaining property </a:t>
            </a:r>
          </a:p>
          <a:p>
            <a:pPr algn="ctr"/>
            <a:r>
              <a:rPr lang="en-US" b="1" dirty="0"/>
              <a:t>value</a:t>
            </a:r>
          </a:p>
        </p:txBody>
      </p:sp>
      <p:sp>
        <p:nvSpPr>
          <p:cNvPr id="15" name="Right Arrow 14">
            <a:extLst>
              <a:ext uri="{FF2B5EF4-FFF2-40B4-BE49-F238E27FC236}">
                <a16:creationId xmlns:a16="http://schemas.microsoft.com/office/drawing/2014/main" id="{C0F4C196-D224-D74E-AC8E-C31FCCC7E110}"/>
              </a:ext>
            </a:extLst>
          </p:cNvPr>
          <p:cNvSpPr/>
          <p:nvPr/>
        </p:nvSpPr>
        <p:spPr>
          <a:xfrm>
            <a:off x="8722226" y="3678719"/>
            <a:ext cx="287086" cy="36623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B9C3A5C1-A671-5D4D-B2C4-8437ABBE94B8}"/>
              </a:ext>
            </a:extLst>
          </p:cNvPr>
          <p:cNvSpPr/>
          <p:nvPr/>
        </p:nvSpPr>
        <p:spPr>
          <a:xfrm>
            <a:off x="8722229" y="4637892"/>
            <a:ext cx="287086" cy="36623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C7DD69C-E880-8843-9B34-14472DF57103}"/>
              </a:ext>
            </a:extLst>
          </p:cNvPr>
          <p:cNvCxnSpPr/>
          <p:nvPr/>
        </p:nvCxnSpPr>
        <p:spPr>
          <a:xfrm>
            <a:off x="8743495" y="4189228"/>
            <a:ext cx="1584253" cy="0"/>
          </a:xfrm>
          <a:prstGeom prst="line">
            <a:avLst/>
          </a:prstGeom>
          <a:ln w="38100"/>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528736AA-8307-F84A-8B3A-AE77A572DAEF}"/>
              </a:ext>
            </a:extLst>
          </p:cNvPr>
          <p:cNvSpPr txBox="1"/>
          <p:nvPr/>
        </p:nvSpPr>
        <p:spPr>
          <a:xfrm>
            <a:off x="6904070" y="5436670"/>
            <a:ext cx="1743739" cy="646331"/>
          </a:xfrm>
          <a:prstGeom prst="rect">
            <a:avLst/>
          </a:prstGeom>
          <a:noFill/>
        </p:spPr>
        <p:txBody>
          <a:bodyPr wrap="square" rtlCol="0">
            <a:spAutoFit/>
          </a:bodyPr>
          <a:lstStyle/>
          <a:p>
            <a:pPr algn="ctr"/>
            <a:r>
              <a:rPr lang="en-US" b="1" dirty="0"/>
              <a:t>Total assets with easement</a:t>
            </a:r>
          </a:p>
        </p:txBody>
      </p:sp>
      <p:sp>
        <p:nvSpPr>
          <p:cNvPr id="20" name="TextBox 19">
            <a:extLst>
              <a:ext uri="{FF2B5EF4-FFF2-40B4-BE49-F238E27FC236}">
                <a16:creationId xmlns:a16="http://schemas.microsoft.com/office/drawing/2014/main" id="{5C557252-005D-FB49-9463-9F55FB5C5206}"/>
              </a:ext>
            </a:extLst>
          </p:cNvPr>
          <p:cNvSpPr txBox="1"/>
          <p:nvPr/>
        </p:nvSpPr>
        <p:spPr>
          <a:xfrm>
            <a:off x="3161412" y="2254040"/>
            <a:ext cx="6613451" cy="430887"/>
          </a:xfrm>
          <a:prstGeom prst="rect">
            <a:avLst/>
          </a:prstGeom>
          <a:noFill/>
        </p:spPr>
        <p:txBody>
          <a:bodyPr wrap="square" rtlCol="0">
            <a:spAutoFit/>
          </a:bodyPr>
          <a:lstStyle/>
          <a:p>
            <a:pPr indent="-95"/>
            <a:r>
              <a:rPr lang="en-US" sz="2200" dirty="0"/>
              <a:t>$1,000,000	</a:t>
            </a:r>
            <a:r>
              <a:rPr lang="en-US" sz="2200" i="1" dirty="0"/>
              <a:t>value of property as is</a:t>
            </a:r>
          </a:p>
        </p:txBody>
      </p:sp>
      <p:sp>
        <p:nvSpPr>
          <p:cNvPr id="21" name="TextBox 20">
            <a:extLst>
              <a:ext uri="{FF2B5EF4-FFF2-40B4-BE49-F238E27FC236}">
                <a16:creationId xmlns:a16="http://schemas.microsoft.com/office/drawing/2014/main" id="{EC7017E3-755D-904F-A4CA-E8BB6547CFD3}"/>
              </a:ext>
            </a:extLst>
          </p:cNvPr>
          <p:cNvSpPr txBox="1"/>
          <p:nvPr/>
        </p:nvSpPr>
        <p:spPr>
          <a:xfrm>
            <a:off x="3161411" y="2610522"/>
            <a:ext cx="7166337" cy="430887"/>
          </a:xfrm>
          <a:prstGeom prst="rect">
            <a:avLst/>
          </a:prstGeom>
          <a:noFill/>
        </p:spPr>
        <p:txBody>
          <a:bodyPr wrap="square" rtlCol="0">
            <a:spAutoFit/>
          </a:bodyPr>
          <a:lstStyle/>
          <a:p>
            <a:pPr indent="-95"/>
            <a:r>
              <a:rPr lang="en-US" sz="2200" u="sng" dirty="0"/>
              <a:t>- $600,000   	</a:t>
            </a:r>
            <a:r>
              <a:rPr lang="en-US" sz="2200" i="1" u="sng" dirty="0"/>
              <a:t>value of property encumbered by easement</a:t>
            </a:r>
          </a:p>
        </p:txBody>
      </p:sp>
      <p:sp>
        <p:nvSpPr>
          <p:cNvPr id="22" name="TextBox 21">
            <a:extLst>
              <a:ext uri="{FF2B5EF4-FFF2-40B4-BE49-F238E27FC236}">
                <a16:creationId xmlns:a16="http://schemas.microsoft.com/office/drawing/2014/main" id="{739E4017-C658-D647-A7C8-98FA3922D929}"/>
              </a:ext>
            </a:extLst>
          </p:cNvPr>
          <p:cNvSpPr txBox="1"/>
          <p:nvPr/>
        </p:nvSpPr>
        <p:spPr>
          <a:xfrm>
            <a:off x="3161409" y="3000143"/>
            <a:ext cx="6166889" cy="430887"/>
          </a:xfrm>
          <a:prstGeom prst="rect">
            <a:avLst/>
          </a:prstGeom>
          <a:noFill/>
        </p:spPr>
        <p:txBody>
          <a:bodyPr wrap="square" rtlCol="0">
            <a:spAutoFit/>
          </a:bodyPr>
          <a:lstStyle/>
          <a:p>
            <a:r>
              <a:rPr lang="en-US" sz="2200" dirty="0"/>
              <a:t>$400,000      	</a:t>
            </a:r>
            <a:r>
              <a:rPr lang="en-US" sz="2200" i="1" dirty="0"/>
              <a:t>value of conservation easement</a:t>
            </a:r>
            <a:endParaRPr lang="en-US" sz="2200" dirty="0"/>
          </a:p>
        </p:txBody>
      </p:sp>
    </p:spTree>
    <p:extLst>
      <p:ext uri="{BB962C8B-B14F-4D97-AF65-F5344CB8AC3E}">
        <p14:creationId xmlns:p14="http://schemas.microsoft.com/office/powerpoint/2010/main" val="123222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animBg="1"/>
      <p:bldP spid="12" grpId="0" animBg="1"/>
      <p:bldP spid="13" grpId="0"/>
      <p:bldP spid="14" grpId="0"/>
      <p:bldP spid="15" grpId="0" animBg="1"/>
      <p:bldP spid="16" grpId="0" animBg="1"/>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0600" y="0"/>
            <a:ext cx="10215727" cy="6858000"/>
          </a:xfrm>
          <a:prstGeom prst="rect">
            <a:avLst/>
          </a:prstGeom>
        </p:spPr>
      </p:pic>
    </p:spTree>
    <p:extLst>
      <p:ext uri="{BB962C8B-B14F-4D97-AF65-F5344CB8AC3E}">
        <p14:creationId xmlns:p14="http://schemas.microsoft.com/office/powerpoint/2010/main" val="13559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Why Convey an Easement?</a:t>
            </a:r>
          </a:p>
        </p:txBody>
      </p:sp>
      <p:sp>
        <p:nvSpPr>
          <p:cNvPr id="3" name="Content Placeholder 2"/>
          <p:cNvSpPr>
            <a:spLocks noGrp="1"/>
          </p:cNvSpPr>
          <p:nvPr>
            <p:ph idx="1"/>
          </p:nvPr>
        </p:nvSpPr>
        <p:spPr>
          <a:xfrm>
            <a:off x="2152650" y="2083981"/>
            <a:ext cx="7886700" cy="3476293"/>
          </a:xfrm>
        </p:spPr>
        <p:txBody>
          <a:bodyPr>
            <a:normAutofit/>
          </a:bodyPr>
          <a:lstStyle/>
          <a:p>
            <a:pPr marL="0" indent="0">
              <a:buNone/>
            </a:pPr>
            <a:r>
              <a:rPr lang="en-US" b="1" dirty="0"/>
              <a:t>Philosophical Reasons</a:t>
            </a:r>
          </a:p>
          <a:p>
            <a:r>
              <a:rPr lang="en-US" dirty="0"/>
              <a:t>Keep land permanently available for agriculture</a:t>
            </a:r>
          </a:p>
          <a:p>
            <a:r>
              <a:rPr lang="en-US" dirty="0"/>
              <a:t>Protect from subdivision and development</a:t>
            </a:r>
          </a:p>
          <a:p>
            <a:r>
              <a:rPr lang="en-US" dirty="0"/>
              <a:t>Conservation objectives</a:t>
            </a:r>
          </a:p>
        </p:txBody>
      </p:sp>
      <p:pic>
        <p:nvPicPr>
          <p:cNvPr id="4" name="Picture 3">
            <a:extLst>
              <a:ext uri="{FF2B5EF4-FFF2-40B4-BE49-F238E27FC236}">
                <a16:creationId xmlns:a16="http://schemas.microsoft.com/office/drawing/2014/main" id="{EA5514D0-7463-3E45-BAC4-5924B2F110B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24001" y="4112474"/>
            <a:ext cx="9200001" cy="2745527"/>
          </a:xfrm>
          <a:prstGeom prst="rect">
            <a:avLst/>
          </a:prstGeom>
        </p:spPr>
      </p:pic>
    </p:spTree>
    <p:extLst>
      <p:ext uri="{BB962C8B-B14F-4D97-AF65-F5344CB8AC3E}">
        <p14:creationId xmlns:p14="http://schemas.microsoft.com/office/powerpoint/2010/main" val="242751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Why Convey an Easement?</a:t>
            </a:r>
          </a:p>
        </p:txBody>
      </p:sp>
      <p:sp>
        <p:nvSpPr>
          <p:cNvPr id="3" name="Content Placeholder 2"/>
          <p:cNvSpPr>
            <a:spLocks noGrp="1"/>
          </p:cNvSpPr>
          <p:nvPr>
            <p:ph idx="1"/>
          </p:nvPr>
        </p:nvSpPr>
        <p:spPr>
          <a:xfrm>
            <a:off x="2152650" y="2059541"/>
            <a:ext cx="7886700" cy="4351338"/>
          </a:xfrm>
        </p:spPr>
        <p:txBody>
          <a:bodyPr>
            <a:normAutofit/>
          </a:bodyPr>
          <a:lstStyle/>
          <a:p>
            <a:pPr marL="0" indent="0">
              <a:buNone/>
            </a:pPr>
            <a:r>
              <a:rPr lang="en-US" b="1" dirty="0"/>
              <a:t>Estate Planning</a:t>
            </a:r>
          </a:p>
          <a:p>
            <a:r>
              <a:rPr lang="en-US" dirty="0"/>
              <a:t>Liquify some assets to help divide the estate</a:t>
            </a:r>
          </a:p>
          <a:p>
            <a:r>
              <a:rPr lang="en-US" dirty="0"/>
              <a:t>Cash for attorney fees and estate taxes</a:t>
            </a:r>
          </a:p>
          <a:p>
            <a:r>
              <a:rPr lang="en-US" dirty="0"/>
              <a:t>Affordability for future generations</a:t>
            </a:r>
          </a:p>
        </p:txBody>
      </p:sp>
      <p:pic>
        <p:nvPicPr>
          <p:cNvPr id="5" name="Picture 4">
            <a:extLst>
              <a:ext uri="{FF2B5EF4-FFF2-40B4-BE49-F238E27FC236}">
                <a16:creationId xmlns:a16="http://schemas.microsoft.com/office/drawing/2014/main" id="{F57932AE-C864-3D44-B205-4678AB285C6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3"/>
          <a:stretch/>
        </p:blipFill>
        <p:spPr>
          <a:xfrm>
            <a:off x="1519180" y="4136571"/>
            <a:ext cx="9148821" cy="2721430"/>
          </a:xfrm>
          <a:prstGeom prst="rect">
            <a:avLst/>
          </a:prstGeom>
        </p:spPr>
      </p:pic>
    </p:spTree>
    <p:extLst>
      <p:ext uri="{BB962C8B-B14F-4D97-AF65-F5344CB8AC3E}">
        <p14:creationId xmlns:p14="http://schemas.microsoft.com/office/powerpoint/2010/main" val="345139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TotalTime>
  <Words>1146</Words>
  <Application>Microsoft Office PowerPoint</Application>
  <PresentationFormat>Widescreen</PresentationFormat>
  <Paragraphs>144</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Helvetica</vt:lpstr>
      <vt:lpstr>Office Theme</vt:lpstr>
      <vt:lpstr>Oregon Agricultural Trust</vt:lpstr>
      <vt:lpstr>PowerPoint Presentation</vt:lpstr>
      <vt:lpstr>PowerPoint Presentation</vt:lpstr>
      <vt:lpstr>PowerPoint Presentation</vt:lpstr>
      <vt:lpstr>How does a Conservation Easement Work?</vt:lpstr>
      <vt:lpstr>Appraisals</vt:lpstr>
      <vt:lpstr>PowerPoint Presentation</vt:lpstr>
      <vt:lpstr>Why Convey an Easement?</vt:lpstr>
      <vt:lpstr>Why Convey an Easement?</vt:lpstr>
      <vt:lpstr>Why Convey an Easement?</vt:lpstr>
      <vt:lpstr>Funding Sources</vt:lpstr>
      <vt:lpstr>Funding Sources</vt:lpstr>
      <vt:lpstr>Funding Sources</vt:lpstr>
      <vt:lpstr>Delaware has received more than  10x as much funding as Oregon </vt:lpstr>
      <vt:lpstr>PowerPoint Presentation</vt:lpstr>
      <vt:lpstr>PowerPoint Presentation</vt:lpstr>
      <vt:lpstr>Oregon Agricultural Trust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Census Findings: Land Transfer and Preservation</dc:title>
  <dc:creator>Nellie McAdams</dc:creator>
  <cp:lastModifiedBy>Jan Lee</cp:lastModifiedBy>
  <cp:revision>35</cp:revision>
  <dcterms:created xsi:type="dcterms:W3CDTF">2019-09-13T22:59:40Z</dcterms:created>
  <dcterms:modified xsi:type="dcterms:W3CDTF">2019-11-04T17:49:05Z</dcterms:modified>
</cp:coreProperties>
</file>