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"/>
  </p:notesMasterIdLst>
  <p:sldIdLst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1E2F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54"/>
  </p:normalViewPr>
  <p:slideViewPr>
    <p:cSldViewPr snapToGrid="0">
      <p:cViewPr varScale="1">
        <p:scale>
          <a:sx n="104" d="100"/>
          <a:sy n="104" d="100"/>
        </p:scale>
        <p:origin x="64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509C3F-C064-4262-B4BF-C913F8AD4A3D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1CE355-B335-4319-98A8-1A538440C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309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Intros.</a:t>
            </a:r>
          </a:p>
          <a:p>
            <a:endParaRPr lang="en-US" dirty="0"/>
          </a:p>
          <a:p>
            <a:r>
              <a:rPr lang="en-US" dirty="0"/>
              <a:t>Here with OWEB Grant Program Manager Eric Williams to discuss proposed revisions to OWEB Grant Program ‘Division 5’ Administrative Rules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B2BF1A-A1F0-4D84-886A-62F0BA372C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0735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Purpose of the program is to provide grants to water suppliers to protect, restore, or enhance sources of drinking water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OWRD work in ‘close cooperation’ with OWEB to develop IWRS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CE355-B335-4319-98A8-1A538440CCA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01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4DA7C-0C8C-2952-E835-5E1B32DC36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05E9C-6CFD-A735-E1C0-D5D3240B0E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E92D27-323A-04BE-5D5C-2C76E05BA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EF24-24C9-4AE8-BB52-8CCBD2A8041B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97558E-786F-04C8-E77C-878DB64C3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6E474-B669-11C4-ACDC-31D834090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486DE-9E76-4B6D-9060-EA78E7857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988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A7232-49E8-E820-9A3E-4C22DCE18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92AB4A-B0E1-807E-3FE5-A731B8E2F3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5C2E4-A331-C118-6C89-DACE4A1F1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EF24-24C9-4AE8-BB52-8CCBD2A8041B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CB9AC5-79B5-FE75-9E4F-D030EB221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054A1D-F0FE-CD2D-89DB-5A26D3C0E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486DE-9E76-4B6D-9060-EA78E7857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50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8AA029-33D8-84D5-637D-F929F878F9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438BEA-963A-02D8-E1C4-157C40857E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AFD6EE-A4F5-535C-A366-C5BE15B96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EF24-24C9-4AE8-BB52-8CCBD2A8041B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6E9111-33C2-4CE8-DEC0-A5A03F487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D711EC-2C4E-3140-372A-87142F8A5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486DE-9E76-4B6D-9060-EA78E7857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210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935D1-A919-44B7-ACC8-98397B24AD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B460D0-4035-4CF2-AB2A-3ADFAC5750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91CDE1-AD04-46D1-BCC8-3C9258CCD2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73C8EF24-24C9-4AE8-BB52-8CCBD2A8041B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9F930-335A-49F5-85EA-4CF636D9F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FFC525-6204-4F48-9DB2-2BE390446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537486DE-9E76-4B6D-9060-EA78E7857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409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80ABD-5E64-4444-AC8E-51F563A81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C8ADF-68E1-48F5-9624-5E16369EB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C7C5E1-FB95-4730-8EE5-3E7E770DE1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73C8EF24-24C9-4AE8-BB52-8CCBD2A8041B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5EEEC-D98C-4DE5-BC89-0796C883E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81FF7-F7CA-4D1F-AC11-261BAB091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537486DE-9E76-4B6D-9060-EA78E7857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27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1112B-B72D-4B75-95FB-C59845C51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55FC80-0CAA-420E-8E86-46A91C9CA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6A85B-0854-4E5C-BF9D-5487F9A44C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73C8EF24-24C9-4AE8-BB52-8CCBD2A8041B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40742-7B46-4B26-80D0-A7CC95BD8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301168-375F-495B-A32F-E0494D82C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537486DE-9E76-4B6D-9060-EA78E7857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665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8B1D1-0213-45E6-B337-D844F3398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E1116-E842-44D8-9EB0-0DBC241FE0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261ECF-23E6-471D-BFD9-6BD417D094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455D28-6F70-4227-B00D-35C97C78F7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73C8EF24-24C9-4AE8-BB52-8CCBD2A8041B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7A830A-7EDE-4A9C-83D2-CD612C4EE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878F19-9B52-4308-B932-AEF43CA28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537486DE-9E76-4B6D-9060-EA78E7857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794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B0F35-2E59-49B3-9F79-B67DFF3BE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91FC29-8391-49B1-898E-4A796B04C5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3667B0-47FF-49F1-BD34-17CDE618A8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114953-D4F5-4E15-937F-66A28DBF70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9CB57A-609F-40E4-B4E5-B4EC2B40A0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7A65D6-2E03-467D-B4E9-2E4CF2C188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73C8EF24-24C9-4AE8-BB52-8CCBD2A8041B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DBBDD4-88FB-4420-AE34-71920E201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2DC117-B9AA-4566-A55A-16C30E273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537486DE-9E76-4B6D-9060-EA78E7857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9844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9C810-3E83-4E47-A8AE-342C1EEF6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E40A4A-9EBC-4888-A076-3755621F2A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73C8EF24-24C9-4AE8-BB52-8CCBD2A8041B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5A0ADA-FE8B-4724-B4B8-2E3098791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ECB51F-CFE6-4BBD-92BD-5D2456BC7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537486DE-9E76-4B6D-9060-EA78E7857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4439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94DEF3-29F0-4563-9E40-49F0B6EA1A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73C8EF24-24C9-4AE8-BB52-8CCBD2A8041B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F06F8D-2AE2-4ABB-A917-18A1540C5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1DE18D-D683-4502-A910-6226B7A11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537486DE-9E76-4B6D-9060-EA78E7857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6990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5B6D5-9063-4F7F-B487-CEFE5BBFA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8D96B-2A3C-413B-AF7C-9968BF988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F9447F-37EB-4FB2-B91B-3CA8E7774A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B50366-40F4-4B2D-8E46-B06EA2E730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73C8EF24-24C9-4AE8-BB52-8CCBD2A8041B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1EA99B-0A33-4CE5-A60D-470B3710F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C808D0-EC94-43ED-BAD3-84D9AAE36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537486DE-9E76-4B6D-9060-EA78E7857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873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EF70C-709F-45B9-DC4E-98FEA0593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A71AE-906B-4C15-80F5-4343CF57AF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953FB-3244-8961-3DE1-EE09E9699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EF24-24C9-4AE8-BB52-8CCBD2A8041B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A3A837-1A08-4DE8-F67D-0396F70FC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92B22-E3C1-ECEA-4ED7-8DA626E9A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486DE-9E76-4B6D-9060-EA78E7857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0494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6803E-0CB7-4AD5-8186-E6287EB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72DF5D-C98D-4B2A-8192-4ECD342683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37D9CD-257A-471C-8379-BFBC6F548C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68826D-AF72-457B-B1DD-B395EE48B9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73C8EF24-24C9-4AE8-BB52-8CCBD2A8041B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2B9C7F-8902-43FB-8BBF-0DB298D29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3F4F48-274B-4133-8A10-9E991451B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537486DE-9E76-4B6D-9060-EA78E7857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6604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0857C-041C-4BA7-B1CB-FC6996583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FDC07F-E4BB-4568-93D5-2B9D61E34D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27963-8611-44CF-AB83-B1BF8433F6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73C8EF24-24C9-4AE8-BB52-8CCBD2A8041B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18A62-A50D-4807-A0E1-8B712A962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C9DE1-9B42-4412-A56C-C11E3709F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537486DE-9E76-4B6D-9060-EA78E7857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959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5E0B1C-9F4B-4681-B0B3-FB28F5F170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D9E90D-924D-42BE-B62B-F8C15D661F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90B09-532B-44CA-8A0E-4EFCB6C15A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73C8EF24-24C9-4AE8-BB52-8CCBD2A8041B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AA08E5-74B1-4BDF-AA79-E5843AF5A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770488-2302-458D-9364-3D438FA97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537486DE-9E76-4B6D-9060-EA78E7857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1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13036-9066-12C0-9E53-47B573213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761496-2626-DAAD-7E5F-0A2DDA122F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344242-253D-A2E8-27E8-8F5C7FC79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EF24-24C9-4AE8-BB52-8CCBD2A8041B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C2A38-692B-F24B-A3B2-5319D9DBA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24CA27-DE3C-DCF5-4717-8DF078270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486DE-9E76-4B6D-9060-EA78E7857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859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1054D-0FB6-EF31-0EE8-ECB6A15A2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CF8A7-997A-5C2F-AF3D-C78DB4F580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C63002-A170-0B4D-0478-37DD0CE015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C63972-C4B5-7149-6121-0BB73060B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EF24-24C9-4AE8-BB52-8CCBD2A8041B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D4D2C4-EB28-25EE-317B-B64F2E05A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27E7C9-1E7A-19D3-D64E-C1141A808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486DE-9E76-4B6D-9060-EA78E7857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503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883A6-1CB8-7D2E-C861-A67B9568A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143BCD-8CC0-39DB-0044-F34D90499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73069B-4B28-B54A-85F4-01CD68E575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F17A73-6834-D1CC-928C-7AC1129AA5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86A277-E768-9E7C-B961-B0160D7A70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21F2F9-9E50-89A3-082A-AC02E8D10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EF24-24C9-4AE8-BB52-8CCBD2A8041B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B231EE-1ADA-3F81-FDD2-162E2CF55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106921-82AC-DE77-FF16-F90A387B9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486DE-9E76-4B6D-9060-EA78E7857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572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882F4-05D6-CB45-25B0-094D96840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BE4581-33F6-40BB-79CE-06FAD7987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EF24-24C9-4AE8-BB52-8CCBD2A8041B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BF1A0B-95FD-360B-501F-10F9F2220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FC99E8-F2BA-4B16-55F0-020DD38FC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486DE-9E76-4B6D-9060-EA78E7857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382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9F20D5-DF0D-73BD-AF50-E5F795EC0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EF24-24C9-4AE8-BB52-8CCBD2A8041B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18A882-1D2C-2F7A-9CC5-9F4CDB11A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6D2DEE-C200-33D2-5A71-F4E4A733E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486DE-9E76-4B6D-9060-EA78E7857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858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855ED-00E3-D0CD-6956-934A132BE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29829-C42C-DAF2-7145-22CE9D35B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AF232A-A4C0-F326-EC24-00B8D662DF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366ED8-D4D1-B014-35BC-F3A907EDA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EF24-24C9-4AE8-BB52-8CCBD2A8041B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750856-A9B3-DF39-8DF8-878C1F433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D0910B-C7CD-3BA5-2BFD-FD657E86E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486DE-9E76-4B6D-9060-EA78E7857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95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A15CA-B1AD-9140-DFC2-D14D58D0F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A95207-82F4-B879-AC99-B93C065E87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D1C43F-AFE8-2F92-F77E-D988A608F3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D59711-845B-A1CB-1527-34F6E6EF5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EF24-24C9-4AE8-BB52-8CCBD2A8041B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890CB0-DE28-53A9-B3D7-EEC230553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9AE0E6-E1A9-8CEE-5232-2D2F71FB1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486DE-9E76-4B6D-9060-EA78E7857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646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FCD7DF-51DA-3088-5AFB-1E23263BF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1AC680-29CD-AC0E-963F-F4F916B4FC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D8E04-2A2E-C961-4F05-DF93B82209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8EF24-24C9-4AE8-BB52-8CCBD2A8041B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9AC5AE-C32D-1CF4-740C-B6E62D2014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344E1D-5892-E86F-B47A-8CC3D9C48C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486DE-9E76-4B6D-9060-EA78E7857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69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679BEF-52E7-469D-ABFE-E0A6A9B1908B}"/>
              </a:ext>
            </a:extLst>
          </p:cNvPr>
          <p:cNvSpPr/>
          <p:nvPr/>
        </p:nvSpPr>
        <p:spPr>
          <a:xfrm>
            <a:off x="-4" y="-1"/>
            <a:ext cx="12192003" cy="1051560"/>
          </a:xfrm>
          <a:prstGeom prst="rect">
            <a:avLst/>
          </a:prstGeom>
          <a:solidFill>
            <a:srgbClr val="04174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BA9FB1-1351-43DA-97A9-1A6A95295839}"/>
              </a:ext>
            </a:extLst>
          </p:cNvPr>
          <p:cNvSpPr/>
          <p:nvPr/>
        </p:nvSpPr>
        <p:spPr>
          <a:xfrm rot="16200000">
            <a:off x="6073143" y="-5044408"/>
            <a:ext cx="45719" cy="12192007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761CFE-6E48-4F5D-8CCB-CE4707517D4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96188" y="171686"/>
            <a:ext cx="683445" cy="708186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AB320A0C-DC56-4AC0-97E2-5F7F2D9DAFC5}"/>
              </a:ext>
            </a:extLst>
          </p:cNvPr>
          <p:cNvSpPr/>
          <p:nvPr/>
        </p:nvSpPr>
        <p:spPr>
          <a:xfrm>
            <a:off x="-4" y="6609359"/>
            <a:ext cx="12192003" cy="250450"/>
          </a:xfrm>
          <a:prstGeom prst="rect">
            <a:avLst/>
          </a:prstGeom>
          <a:solidFill>
            <a:srgbClr val="04174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19235B-89C9-1A46-24D1-A67EFF7C2DDA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2915" y="-22898"/>
            <a:ext cx="1919020" cy="105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700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996494C-7C4C-7189-680C-81357FACE67B}"/>
              </a:ext>
            </a:extLst>
          </p:cNvPr>
          <p:cNvSpPr/>
          <p:nvPr/>
        </p:nvSpPr>
        <p:spPr>
          <a:xfrm>
            <a:off x="0" y="2502664"/>
            <a:ext cx="12192000" cy="2560770"/>
          </a:xfrm>
          <a:prstGeom prst="rect">
            <a:avLst/>
          </a:prstGeom>
          <a:solidFill>
            <a:srgbClr val="04174C">
              <a:alpha val="52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solidFill>
                <a:schemeClr val="accent3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8F82E0-D69A-D507-FED0-67CC71DF743C}"/>
              </a:ext>
            </a:extLst>
          </p:cNvPr>
          <p:cNvSpPr/>
          <p:nvPr/>
        </p:nvSpPr>
        <p:spPr>
          <a:xfrm rot="16200000">
            <a:off x="6073140" y="-3616197"/>
            <a:ext cx="45720" cy="12192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1F1F624-E884-31D3-3986-8B8D051DC2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8627" y="2911092"/>
            <a:ext cx="1643042" cy="170251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8D787E1-AE78-08F9-65F1-D95AACF26B41}"/>
              </a:ext>
            </a:extLst>
          </p:cNvPr>
          <p:cNvSpPr/>
          <p:nvPr/>
        </p:nvSpPr>
        <p:spPr>
          <a:xfrm rot="16200000">
            <a:off x="6073140" y="-1051099"/>
            <a:ext cx="45720" cy="12192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F66B6F6-D677-C4F9-A87E-0382118117F0}"/>
              </a:ext>
            </a:extLst>
          </p:cNvPr>
          <p:cNvSpPr/>
          <p:nvPr/>
        </p:nvSpPr>
        <p:spPr>
          <a:xfrm>
            <a:off x="0" y="5105085"/>
            <a:ext cx="12192000" cy="1752915"/>
          </a:xfrm>
          <a:prstGeom prst="rect">
            <a:avLst/>
          </a:prstGeom>
          <a:gradFill flip="none" rotWithShape="1">
            <a:gsLst>
              <a:gs pos="36000">
                <a:srgbClr val="1E2F13">
                  <a:alpha val="0"/>
                </a:srgbClr>
              </a:gs>
              <a:gs pos="100000">
                <a:srgbClr val="1E2F13">
                  <a:alpha val="52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FC769251-BFF4-D071-64FF-959B9127C87F}"/>
              </a:ext>
            </a:extLst>
          </p:cNvPr>
          <p:cNvSpPr txBox="1">
            <a:spLocks/>
          </p:cNvSpPr>
          <p:nvPr/>
        </p:nvSpPr>
        <p:spPr>
          <a:xfrm>
            <a:off x="3343788" y="4169297"/>
            <a:ext cx="4225411" cy="935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0500">
              <a:solidFill>
                <a:srgbClr val="D3EF2D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075C723-75B2-35E8-A814-295E305DD508}"/>
              </a:ext>
            </a:extLst>
          </p:cNvPr>
          <p:cNvSpPr txBox="1">
            <a:spLocks/>
          </p:cNvSpPr>
          <p:nvPr/>
        </p:nvSpPr>
        <p:spPr>
          <a:xfrm>
            <a:off x="4343400" y="6199549"/>
            <a:ext cx="3505200" cy="629056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0" cap="none" dirty="0">
                <a:solidFill>
                  <a:schemeClr val="accent4"/>
                </a:solidFill>
                <a:latin typeface="Franklin Gothic Demi Cond" panose="020B0706030402020204" pitchFamily="34" charset="0"/>
              </a:rPr>
              <a:t>Item D</a:t>
            </a:r>
          </a:p>
          <a:p>
            <a:pPr algn="ctr"/>
            <a:endParaRPr lang="en-US" sz="3200" dirty="0">
              <a:solidFill>
                <a:srgbClr val="50BC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anose="020B07060304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F67077B-B7A1-9F0E-F045-66F290ADD24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07" t="-3590" r="-2808" b="-1767"/>
          <a:stretch/>
        </p:blipFill>
        <p:spPr>
          <a:xfrm>
            <a:off x="9651304" y="2606073"/>
            <a:ext cx="2149934" cy="2122607"/>
          </a:xfrm>
          <a:prstGeom prst="rect">
            <a:avLst/>
          </a:prstGeom>
        </p:spPr>
      </p:pic>
      <p:sp>
        <p:nvSpPr>
          <p:cNvPr id="19" name="Subtitle 2">
            <a:extLst>
              <a:ext uri="{FF2B5EF4-FFF2-40B4-BE49-F238E27FC236}">
                <a16:creationId xmlns:a16="http://schemas.microsoft.com/office/drawing/2014/main" id="{26250C9C-70F9-B18B-0FAA-D19E0DFBB6F3}"/>
              </a:ext>
            </a:extLst>
          </p:cNvPr>
          <p:cNvSpPr txBox="1">
            <a:spLocks/>
          </p:cNvSpPr>
          <p:nvPr/>
        </p:nvSpPr>
        <p:spPr>
          <a:xfrm>
            <a:off x="2318025" y="3305573"/>
            <a:ext cx="8766536" cy="17748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6400">
              <a:solidFill>
                <a:srgbClr val="7DC238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34E01AB-7E10-FD1C-91DE-4F1A3EE12544}"/>
              </a:ext>
            </a:extLst>
          </p:cNvPr>
          <p:cNvSpPr txBox="1">
            <a:spLocks/>
          </p:cNvSpPr>
          <p:nvPr/>
        </p:nvSpPr>
        <p:spPr>
          <a:xfrm>
            <a:off x="3249485" y="2346146"/>
            <a:ext cx="5914826" cy="1002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6400">
              <a:solidFill>
                <a:srgbClr val="7DC238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CC9526DE-B2C2-10C6-2EEE-281C89774216}"/>
              </a:ext>
            </a:extLst>
          </p:cNvPr>
          <p:cNvSpPr txBox="1">
            <a:spLocks/>
          </p:cNvSpPr>
          <p:nvPr/>
        </p:nvSpPr>
        <p:spPr>
          <a:xfrm>
            <a:off x="7371499" y="4761644"/>
            <a:ext cx="4744522" cy="339487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b="1" spc="300" dirty="0">
                <a:solidFill>
                  <a:schemeClr val="bg2"/>
                </a:solidFill>
              </a:rPr>
              <a:t>October 2023|  OACD Conference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C30278F6-A40D-25C0-6259-3AE0B7FA5190}"/>
              </a:ext>
            </a:extLst>
          </p:cNvPr>
          <p:cNvSpPr txBox="1">
            <a:spLocks/>
          </p:cNvSpPr>
          <p:nvPr/>
        </p:nvSpPr>
        <p:spPr>
          <a:xfrm>
            <a:off x="2953129" y="2527333"/>
            <a:ext cx="2194505" cy="1002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0" dirty="0">
                <a:solidFill>
                  <a:srgbClr val="CC9900"/>
                </a:solidFill>
                <a:latin typeface="Franklin Gothic Demi Cond" panose="020B0706030402020204" pitchFamily="34" charset="0"/>
              </a:rPr>
              <a:t>2023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A9B03D83-7178-8ECC-0762-A3B7AA67D6B0}"/>
              </a:ext>
            </a:extLst>
          </p:cNvPr>
          <p:cNvSpPr txBox="1">
            <a:spLocks/>
          </p:cNvSpPr>
          <p:nvPr/>
        </p:nvSpPr>
        <p:spPr>
          <a:xfrm>
            <a:off x="2627111" y="3345919"/>
            <a:ext cx="5361446" cy="8443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6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Legislative Session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E1AC6E37-BC82-A3BD-F1CE-3D360EBF197F}"/>
              </a:ext>
            </a:extLst>
          </p:cNvPr>
          <p:cNvSpPr txBox="1">
            <a:spLocks/>
          </p:cNvSpPr>
          <p:nvPr/>
        </p:nvSpPr>
        <p:spPr>
          <a:xfrm>
            <a:off x="5100742" y="3924541"/>
            <a:ext cx="3014667" cy="1002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0" dirty="0">
                <a:solidFill>
                  <a:srgbClr val="CC9900"/>
                </a:solidFill>
                <a:latin typeface="Franklin Gothic Demi Cond" panose="020B0706030402020204" pitchFamily="34" charset="0"/>
              </a:rPr>
              <a:t>Update</a:t>
            </a:r>
          </a:p>
        </p:txBody>
      </p:sp>
    </p:spTree>
    <p:extLst>
      <p:ext uri="{BB962C8B-B14F-4D97-AF65-F5344CB8AC3E}">
        <p14:creationId xmlns:p14="http://schemas.microsoft.com/office/powerpoint/2010/main" val="2546952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A2096-10A0-F00E-0DCD-7CD68CBCE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209855"/>
            <a:ext cx="10982960" cy="806146"/>
          </a:xfrm>
        </p:spPr>
        <p:txBody>
          <a:bodyPr/>
          <a:lstStyle/>
          <a:p>
            <a:pPr algn="ctr"/>
            <a:r>
              <a:rPr lang="en-US" sz="4200" dirty="0">
                <a:solidFill>
                  <a:schemeClr val="bg1"/>
                </a:solidFill>
              </a:rPr>
              <a:t>Budget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7B0C4-1E4D-A46B-C5BF-64BDBB819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2520" y="2028825"/>
            <a:ext cx="8194040" cy="435133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No cuts to Current Service Level</a:t>
            </a:r>
          </a:p>
          <a:p>
            <a:pPr>
              <a:spcAft>
                <a:spcPts val="1200"/>
              </a:spcAft>
            </a:pPr>
            <a:r>
              <a:rPr lang="en-US" dirty="0"/>
              <a:t>Organization structure improvements</a:t>
            </a:r>
          </a:p>
          <a:p>
            <a:pPr>
              <a:spcAft>
                <a:spcPts val="1200"/>
              </a:spcAft>
            </a:pPr>
            <a:r>
              <a:rPr lang="en-US" dirty="0"/>
              <a:t>Fire and Drought GF re-allocation – grants and staff</a:t>
            </a:r>
          </a:p>
          <a:p>
            <a:pPr>
              <a:spcAft>
                <a:spcPts val="1200"/>
              </a:spcAft>
            </a:pPr>
            <a:r>
              <a:rPr lang="en-US" dirty="0"/>
              <a:t>Several federally funded positions</a:t>
            </a:r>
          </a:p>
          <a:p>
            <a:pPr>
              <a:spcAft>
                <a:spcPts val="1200"/>
              </a:spcAft>
            </a:pPr>
            <a:r>
              <a:rPr lang="en-US" dirty="0"/>
              <a:t>Continues OAHP and Water Acquisition positions</a:t>
            </a:r>
          </a:p>
          <a:p>
            <a:pPr>
              <a:spcAft>
                <a:spcPts val="1200"/>
              </a:spcAft>
            </a:pPr>
            <a:r>
              <a:rPr lang="en-US" dirty="0"/>
              <a:t>No new grant funding for OAHP</a:t>
            </a:r>
          </a:p>
          <a:p>
            <a:endParaRPr lang="en-US" dirty="0"/>
          </a:p>
        </p:txBody>
      </p:sp>
      <p:pic>
        <p:nvPicPr>
          <p:cNvPr id="5" name="Picture 4" descr="A picture containing outdoor, nature, sunset, clouds&#10;&#10;Description automatically generated">
            <a:extLst>
              <a:ext uri="{FF2B5EF4-FFF2-40B4-BE49-F238E27FC236}">
                <a16:creationId xmlns:a16="http://schemas.microsoft.com/office/drawing/2014/main" id="{7E4D8E05-36AC-4E6E-F858-67E8823A77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73945"/>
            <a:ext cx="3394841" cy="5532160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A5E82EB0-E725-5D6B-0A43-189225D63747}"/>
              </a:ext>
            </a:extLst>
          </p:cNvPr>
          <p:cNvSpPr txBox="1">
            <a:spLocks/>
          </p:cNvSpPr>
          <p:nvPr/>
        </p:nvSpPr>
        <p:spPr>
          <a:xfrm>
            <a:off x="61912" y="6606105"/>
            <a:ext cx="3166940" cy="188663"/>
          </a:xfrm>
          <a:prstGeom prst="rect">
            <a:avLst/>
          </a:prstGeom>
          <a:effectLst>
            <a:outerShdw blurRad="876300" algn="ctr" rotWithShape="0">
              <a:prstClr val="black">
                <a:alpha val="0"/>
              </a:prstClr>
            </a:outerShdw>
          </a:effectLst>
        </p:spPr>
        <p:txBody>
          <a:bodyPr lIns="0" r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chemeClr val="bg1"/>
                </a:solidFill>
              </a:rPr>
              <a:t>Sunrise Mount Hood -</a:t>
            </a:r>
            <a:r>
              <a:rPr lang="en-US" sz="900" dirty="0" err="1">
                <a:solidFill>
                  <a:schemeClr val="bg1"/>
                </a:solidFill>
              </a:rPr>
              <a:t>flickr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ilirjan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rrumbullaku</a:t>
            </a:r>
            <a:r>
              <a:rPr lang="en-US" sz="900" dirty="0">
                <a:solidFill>
                  <a:schemeClr val="bg1"/>
                </a:solidFill>
              </a:rPr>
              <a:t>, cc</a:t>
            </a:r>
          </a:p>
        </p:txBody>
      </p:sp>
    </p:spTree>
    <p:extLst>
      <p:ext uri="{BB962C8B-B14F-4D97-AF65-F5344CB8AC3E}">
        <p14:creationId xmlns:p14="http://schemas.microsoft.com/office/powerpoint/2010/main" val="33283727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7F04A-9031-B88D-5CBB-29E2DC4F8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2601"/>
            <a:ext cx="12192000" cy="1325563"/>
          </a:xfrm>
        </p:spPr>
        <p:txBody>
          <a:bodyPr/>
          <a:lstStyle/>
          <a:p>
            <a:pPr algn="ctr"/>
            <a:r>
              <a:rPr lang="en-US" sz="4200" dirty="0">
                <a:solidFill>
                  <a:schemeClr val="bg1"/>
                </a:solidFill>
              </a:rPr>
              <a:t>Water Package (HB 2010/5030)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6CC2A-CD81-7D9B-ECEC-1FA943F48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1721" y="1218827"/>
            <a:ext cx="755674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OWEB to administer Community Drinking Water Enhancement and Protection Fund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$5 million grant program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$1 million General Fund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$4 million Lottery Bond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Requires OWEB rulemaking to develop grant program </a:t>
            </a:r>
            <a:br>
              <a:rPr lang="en-US" sz="2000" dirty="0"/>
            </a:br>
            <a:endParaRPr lang="en-US" sz="2000" dirty="0"/>
          </a:p>
          <a:p>
            <a:pPr lvl="1">
              <a:spcAft>
                <a:spcPts val="600"/>
              </a:spcAft>
            </a:pPr>
            <a:r>
              <a:rPr lang="en-US" sz="2000" dirty="0"/>
              <a:t>Legislation includes a position for OWEB to administer the grant program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Oregon Integrated Water Resource Strategy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Adding OWEB to agencies that OWRD will work with in developing strategy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Legislation includes funding for additional capacity for OWEB to fully engage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C520BF-B7C9-986B-3FE3-89723E6872E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73945"/>
            <a:ext cx="3394841" cy="5532160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2B557EEC-0CDA-F543-AECD-29BCA8A3465A}"/>
              </a:ext>
            </a:extLst>
          </p:cNvPr>
          <p:cNvSpPr txBox="1">
            <a:spLocks/>
          </p:cNvSpPr>
          <p:nvPr/>
        </p:nvSpPr>
        <p:spPr>
          <a:xfrm>
            <a:off x="61911" y="6606105"/>
            <a:ext cx="3848101" cy="194745"/>
          </a:xfrm>
          <a:prstGeom prst="rect">
            <a:avLst/>
          </a:prstGeom>
          <a:effectLst>
            <a:outerShdw blurRad="876300" algn="ctr" rotWithShape="0">
              <a:prstClr val="black">
                <a:alpha val="0"/>
              </a:prstClr>
            </a:outerShdw>
          </a:effectLst>
        </p:spPr>
        <p:txBody>
          <a:bodyPr lIns="0" r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chemeClr val="bg1"/>
                </a:solidFill>
              </a:rPr>
              <a:t>Sunrise Crater Lake </a:t>
            </a:r>
            <a:r>
              <a:rPr lang="en-US" sz="900" dirty="0" err="1">
                <a:solidFill>
                  <a:schemeClr val="bg1"/>
                </a:solidFill>
              </a:rPr>
              <a:t>CEB</a:t>
            </a:r>
            <a:r>
              <a:rPr lang="en-US" sz="900" dirty="0">
                <a:solidFill>
                  <a:schemeClr val="bg1"/>
                </a:solidFill>
              </a:rPr>
              <a:t> Imagery, cc</a:t>
            </a:r>
          </a:p>
        </p:txBody>
      </p:sp>
    </p:spTree>
    <p:extLst>
      <p:ext uri="{BB962C8B-B14F-4D97-AF65-F5344CB8AC3E}">
        <p14:creationId xmlns:p14="http://schemas.microsoft.com/office/powerpoint/2010/main" val="48247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348F8-BFF9-F765-A726-D1BF98771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2601"/>
            <a:ext cx="12192000" cy="1325563"/>
          </a:xfrm>
        </p:spPr>
        <p:txBody>
          <a:bodyPr/>
          <a:lstStyle/>
          <a:p>
            <a:pPr algn="ctr"/>
            <a:r>
              <a:rPr lang="en-US" sz="4200" dirty="0">
                <a:solidFill>
                  <a:schemeClr val="bg1"/>
                </a:solidFill>
              </a:rPr>
              <a:t>Climate Package (HB 3409)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D5E4E-6A58-D0AC-D59E-7F53C53C4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4448" y="1518164"/>
            <a:ext cx="8577945" cy="47665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Changes name of Oregon Global Warming Commission to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Oregon Climate Action Commission</a:t>
            </a:r>
          </a:p>
          <a:p>
            <a:pPr lvl="1">
              <a:spcAft>
                <a:spcPts val="1800"/>
              </a:spcAft>
            </a:pPr>
            <a:r>
              <a:rPr lang="en-US" sz="2000" dirty="0"/>
              <a:t>Adds Director of OWEB as nonvoting member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Natural and Working Lands Fund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Supports natural climate solutions 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Initial $10 million General Fund appropriation, OWEB as fiscal agent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OWEB one of four agencies to work with Commission to develop programs related to natural climate solutions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Funding transferred to support those programs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Legislation includes position for OWEB to support fund administration</a:t>
            </a:r>
          </a:p>
        </p:txBody>
      </p:sp>
      <p:pic>
        <p:nvPicPr>
          <p:cNvPr id="5" name="Picture 4" descr="A picture containing outdoor, nature, sunset, clouds&#10;&#10;Description automatically generated">
            <a:extLst>
              <a:ext uri="{FF2B5EF4-FFF2-40B4-BE49-F238E27FC236}">
                <a16:creationId xmlns:a16="http://schemas.microsoft.com/office/drawing/2014/main" id="{F05091B7-09D9-A5F8-D6A5-56554C2267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73945"/>
            <a:ext cx="3394841" cy="5532160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CCBEF4A1-B276-9710-6E0A-E8EE03B62ECF}"/>
              </a:ext>
            </a:extLst>
          </p:cNvPr>
          <p:cNvSpPr txBox="1">
            <a:spLocks/>
          </p:cNvSpPr>
          <p:nvPr/>
        </p:nvSpPr>
        <p:spPr>
          <a:xfrm>
            <a:off x="61912" y="6606105"/>
            <a:ext cx="3166940" cy="188663"/>
          </a:xfrm>
          <a:prstGeom prst="rect">
            <a:avLst/>
          </a:prstGeom>
          <a:effectLst>
            <a:outerShdw blurRad="876300" algn="ctr" rotWithShape="0">
              <a:prstClr val="black">
                <a:alpha val="0"/>
              </a:prstClr>
            </a:outerShdw>
          </a:effectLst>
        </p:spPr>
        <p:txBody>
          <a:bodyPr lIns="0" r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chemeClr val="bg1"/>
                </a:solidFill>
              </a:rPr>
              <a:t>Sunrise Mount Hood -</a:t>
            </a:r>
            <a:r>
              <a:rPr lang="en-US" sz="900" dirty="0" err="1">
                <a:solidFill>
                  <a:schemeClr val="bg1"/>
                </a:solidFill>
              </a:rPr>
              <a:t>flickr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ilirjan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rrumbullaku</a:t>
            </a:r>
            <a:r>
              <a:rPr lang="en-US" sz="900" dirty="0">
                <a:solidFill>
                  <a:schemeClr val="bg1"/>
                </a:solidFill>
              </a:rPr>
              <a:t>, cc</a:t>
            </a:r>
          </a:p>
        </p:txBody>
      </p:sp>
    </p:spTree>
    <p:extLst>
      <p:ext uri="{BB962C8B-B14F-4D97-AF65-F5344CB8AC3E}">
        <p14:creationId xmlns:p14="http://schemas.microsoft.com/office/powerpoint/2010/main" val="35004970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WEB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lue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Blue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Blue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290</Words>
  <Application>Microsoft Macintosh PowerPoint</Application>
  <PresentationFormat>Widescreen</PresentationFormat>
  <Paragraphs>46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Arial</vt:lpstr>
      <vt:lpstr>Calibri</vt:lpstr>
      <vt:lpstr>Calibri Light</vt:lpstr>
      <vt:lpstr>Courier New</vt:lpstr>
      <vt:lpstr>Franklin Gothic Book</vt:lpstr>
      <vt:lpstr>Franklin Gothic Demi Cond</vt:lpstr>
      <vt:lpstr>Franklin Gothic Medium</vt:lpstr>
      <vt:lpstr>Office Theme</vt:lpstr>
      <vt:lpstr>OWEB THEME</vt:lpstr>
      <vt:lpstr>PowerPoint Presentation</vt:lpstr>
      <vt:lpstr>Budget Overview</vt:lpstr>
      <vt:lpstr>Water Package (HB 2010/5030)</vt:lpstr>
      <vt:lpstr>Climate Package (HB 3409)</vt:lpstr>
    </vt:vector>
  </TitlesOfParts>
  <Company>Oregon Water Resources Department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 Legislative Session Update</dc:title>
  <dc:creator>HARTSTEIN Eric * OWEB</dc:creator>
  <cp:lastModifiedBy>Andrea Kreiner</cp:lastModifiedBy>
  <cp:revision>17</cp:revision>
  <dcterms:created xsi:type="dcterms:W3CDTF">2023-07-12T21:11:48Z</dcterms:created>
  <dcterms:modified xsi:type="dcterms:W3CDTF">2023-10-13T16:21:45Z</dcterms:modified>
</cp:coreProperties>
</file>