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3" r:id="rId1"/>
  </p:sldMasterIdLst>
  <p:notesMasterIdLst>
    <p:notesMasterId r:id="rId21"/>
  </p:notesMasterIdLst>
  <p:sldIdLst>
    <p:sldId id="257" r:id="rId2"/>
    <p:sldId id="264" r:id="rId3"/>
    <p:sldId id="308" r:id="rId4"/>
    <p:sldId id="306" r:id="rId5"/>
    <p:sldId id="309" r:id="rId6"/>
    <p:sldId id="313" r:id="rId7"/>
    <p:sldId id="310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81" r:id="rId17"/>
    <p:sldId id="297" r:id="rId18"/>
    <p:sldId id="322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886"/>
    <a:srgbClr val="E98B56"/>
    <a:srgbClr val="4BB962"/>
    <a:srgbClr val="2F1616"/>
    <a:srgbClr val="2F1716"/>
    <a:srgbClr val="58A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D555-F4EC-D64C-BEFC-29E18F1C0193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83F51-A8F1-8D4B-A32B-E055847A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83F51-A8F1-8D4B-A32B-E055847A8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83F51-A8F1-8D4B-A32B-E055847A8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1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83F51-A8F1-8D4B-A32B-E055847A8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83F51-A8F1-8D4B-A32B-E055847A8F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BE46-F8F9-A84C-A0A8-FEDDB7A1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D250C-CCE7-B04B-ADBC-213463EC1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9095-439F-EF45-AB57-E39F4B22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2CAC-6101-7544-BBA2-0830138C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65751-BC69-5144-8C3B-04754045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1824-DD6B-334D-BF97-21E9D38B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8F8AE-596C-1B42-942D-8BC685ED8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7538-C9E2-B342-A1F6-D2992E41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0FDF3-6C00-0E43-9755-FD356284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6DD0-7E56-794A-88B0-FD7486B7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1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71ABB-DD9A-7746-9715-F0B2E63C2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E8764-7530-B545-B44F-F181A63B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6977-5CEC-8D46-BE76-C362F4C3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39131-D02C-9D4C-B369-14F16050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C3217-4F08-C448-B94C-A8AD29FC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4966-0E94-034E-AD78-6D823274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74C3-7E4E-7341-9C68-96B3D1E36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1622-2859-1249-A08C-E0FE6AEB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BCE38-28F0-184D-870A-CBC970F1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8D2C6-CBC7-3C48-9923-97594E37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5604-286E-A74A-B402-8AD45A8B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67703-EF8C-9046-BD95-1B255E4A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E8323-27C7-7044-9901-FDA119AA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F0BC-EEF3-6E43-9304-C4F3FE9F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A047-9D1F-6045-BF69-9D909CB1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1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6CAB-4BAE-6347-9E5F-B0DC68F8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B573-2D0F-0A47-95D2-A3BECC53F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5FC43-B9DF-A243-BB56-4EDAB991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8CE4E-B06D-8F45-B3A8-7B017A52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C119E-103A-C545-8434-9C9A7A8E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4D7E7-F581-4943-88D6-2A00ADC1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6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D718-B082-CE44-80F6-1B883288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14E02-BE95-5140-BA45-8567184B2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0E8C-230E-834E-AC8D-37D223E47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2B269-1D4F-674D-9BD4-AF3AB5D9E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1356F-DA16-6A4C-9C91-CBE9F3E0E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68BCB-32D3-6C46-985C-31901785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100A6-D5EA-8C46-82F6-1778978F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88D05-ED36-C948-A07A-2862A33B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C30D-0C2F-EA41-A7B7-8CF13797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A5AA2-7D35-EC4A-AD52-16827F5A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1D6FA-A954-A24E-A15B-6297805D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C0290-1A3B-2641-8C4A-1F5F4990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0C1B4-D420-704D-BA08-BA44A235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29774-EF46-904D-BDF0-6D5F53D0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F198F-6E38-5241-ACC5-DC379C52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5D911-7E88-B541-8890-8224A59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70845-5030-134C-9870-1A0CED5B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E1F57-4645-024A-8DB9-ABE3243B3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F19D9-79D9-9E47-BBDE-3BD5A8D7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12084-F0D9-C44F-AEE9-2F146FCC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C8E7A-FB4F-F24D-8C23-F21A45BA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0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8080-7F3B-8B48-A96C-80692272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94CC-4FA8-3D4C-9CF2-074F2A24C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4A3CA-F1F7-C040-8475-56390482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01E18-84F7-444F-9666-5FC687A6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1A0A3-DE6F-DA42-A838-051DE2BB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4E42A-B725-1844-9410-D7F0DEB3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B71C3-4A30-724A-B6C5-C62E59EC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D039B-AC4E-5D4E-978B-ACF93586E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B87BF-EE38-0445-8A5C-01CC6E71E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3616-86D0-ED4E-9DD8-5D79D789AD6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8F2C7-9FB8-B24C-AAF9-5D43D74AF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C8C57-CB0D-E04F-BFDE-6D605DF5A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4E50-0B9E-E54C-91CF-F8DE84C26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D69A95E9-147D-BA45-BFD6-65666115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16914" y="-302092"/>
            <a:ext cx="8190829" cy="788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64E6EB-F426-A642-8890-15F83646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1" y="977463"/>
            <a:ext cx="8485803" cy="257075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Franklin Gothic Book" panose="020B0503020102020204" pitchFamily="34" charset="0"/>
              </a:rPr>
            </a:br>
            <a:r>
              <a:rPr lang="en-US" b="1" dirty="0">
                <a:latin typeface="Franklin Gothic Book" panose="020B0503020102020204" pitchFamily="34" charset="0"/>
              </a:rPr>
              <a:t>Working with OACD and the Legislature</a:t>
            </a:r>
            <a:br>
              <a:rPr lang="en-US" b="1" dirty="0">
                <a:latin typeface="Franklin Gothic Book" panose="020B0503020102020204" pitchFamily="34" charset="0"/>
              </a:rPr>
            </a:br>
            <a:br>
              <a:rPr lang="en-US" b="1" dirty="0">
                <a:latin typeface="Franklin Gothic Book" panose="020B0503020102020204" pitchFamily="34" charset="0"/>
              </a:rPr>
            </a:br>
            <a:r>
              <a:rPr lang="en-US" b="1" dirty="0">
                <a:latin typeface="Franklin Gothic Book" panose="020B0503020102020204" pitchFamily="34" charset="0"/>
              </a:rPr>
              <a:t>November 10, 2021</a:t>
            </a:r>
            <a:br>
              <a:rPr lang="en-US" sz="5400" dirty="0"/>
            </a:br>
            <a:endParaRPr lang="en-US" sz="5400" dirty="0">
              <a:solidFill>
                <a:schemeClr val="accent3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BB952F-2052-9245-92EF-006D3DCF8E7F}"/>
              </a:ext>
            </a:extLst>
          </p:cNvPr>
          <p:cNvSpPr txBox="1">
            <a:spLocks/>
          </p:cNvSpPr>
          <p:nvPr/>
        </p:nvSpPr>
        <p:spPr>
          <a:xfrm>
            <a:off x="2851557" y="3548221"/>
            <a:ext cx="6488886" cy="153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Oregon Association of Conservation Districts</a:t>
            </a:r>
          </a:p>
        </p:txBody>
      </p:sp>
    </p:spTree>
    <p:extLst>
      <p:ext uri="{BB962C8B-B14F-4D97-AF65-F5344CB8AC3E}">
        <p14:creationId xmlns:p14="http://schemas.microsoft.com/office/powerpoint/2010/main" val="284894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937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Engage! 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F57B-2F12-E248-B3D5-81E79D3F5AF5}"/>
              </a:ext>
            </a:extLst>
          </p:cNvPr>
          <p:cNvSpPr txBox="1"/>
          <p:nvPr/>
        </p:nvSpPr>
        <p:spPr>
          <a:xfrm>
            <a:off x="870197" y="1418772"/>
            <a:ext cx="64311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Securing the sponsors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Meetings with legislators, partners and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Preparation of the legislative concept / draft legislation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Testimony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Communications</a:t>
            </a:r>
          </a:p>
          <a:p>
            <a:endParaRPr lang="en-US" sz="34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A toy rocket flying out of the computer">
            <a:extLst>
              <a:ext uri="{FF2B5EF4-FFF2-40B4-BE49-F238E27FC236}">
                <a16:creationId xmlns:a16="http://schemas.microsoft.com/office/drawing/2014/main" id="{D8F15A09-D47C-4840-993E-08E97895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302" y="887286"/>
            <a:ext cx="3781566" cy="25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6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E94269-8349-AC44-9C88-671DB34602CC}"/>
              </a:ext>
            </a:extLst>
          </p:cNvPr>
          <p:cNvSpPr/>
          <p:nvPr/>
        </p:nvSpPr>
        <p:spPr>
          <a:xfrm>
            <a:off x="336331" y="1432833"/>
            <a:ext cx="11608929" cy="51673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Do it if you want to be effective!</a:t>
            </a:r>
          </a:p>
          <a:p>
            <a:pPr algn="ctr"/>
            <a:r>
              <a:rPr lang="en-US" sz="3600" dirty="0"/>
              <a:t> 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pic>
        <p:nvPicPr>
          <p:cNvPr id="6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1CA9C145-E863-4B42-A294-45DE23F1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583" y="5397889"/>
            <a:ext cx="1249677" cy="12022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992BAB-D10E-1B41-8D7F-30F5B406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Know Your Legislators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52700-EB84-174C-8EDC-8D84FF61D897}"/>
              </a:ext>
            </a:extLst>
          </p:cNvPr>
          <p:cNvSpPr txBox="1"/>
          <p:nvPr/>
        </p:nvSpPr>
        <p:spPr>
          <a:xfrm>
            <a:off x="7798676" y="683172"/>
            <a:ext cx="406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Write up available on the OACD web site</a:t>
            </a:r>
          </a:p>
        </p:txBody>
      </p:sp>
    </p:spTree>
    <p:extLst>
      <p:ext uri="{BB962C8B-B14F-4D97-AF65-F5344CB8AC3E}">
        <p14:creationId xmlns:p14="http://schemas.microsoft.com/office/powerpoint/2010/main" val="53250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Who Are Your Legislators?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64A8D-2CEA-FE4F-AED4-6B63F12F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Check district boundaries (Oregon Secretary of State)</a:t>
            </a:r>
          </a:p>
          <a:p>
            <a:r>
              <a:rPr lang="en-US" sz="3600" dirty="0"/>
              <a:t>Who is in each district? (Oregon Legislative Information System – OLIS)</a:t>
            </a:r>
          </a:p>
          <a:p>
            <a:endParaRPr lang="en-US" sz="3600" dirty="0"/>
          </a:p>
          <a:p>
            <a:r>
              <a:rPr lang="en-US" sz="3600" dirty="0"/>
              <a:t>OACD has a list for each District, but it may become outdated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2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What are They About?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64A8D-2CEA-FE4F-AED4-6B63F12F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Each legislator has a web page on OLIS and usually links to other online forums</a:t>
            </a:r>
          </a:p>
          <a:p>
            <a:r>
              <a:rPr lang="en-US" sz="3600" dirty="0"/>
              <a:t>Check out their biographies, priorities and interests, committees they serve upon, and legislation they have sponsored</a:t>
            </a:r>
          </a:p>
          <a:p>
            <a:r>
              <a:rPr lang="en-US" sz="3600" dirty="0"/>
              <a:t>Sign up for newsletters and e-mail updates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4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937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Engage! 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F57B-2F12-E248-B3D5-81E79D3F5AF5}"/>
              </a:ext>
            </a:extLst>
          </p:cNvPr>
          <p:cNvSpPr txBox="1"/>
          <p:nvPr/>
        </p:nvSpPr>
        <p:spPr>
          <a:xfrm>
            <a:off x="773215" y="2185698"/>
            <a:ext cx="64311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Hold a “meet and greet”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Attend town halls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Invite to District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Attend committee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Support the legislation you like</a:t>
            </a:r>
          </a:p>
          <a:p>
            <a:endParaRPr lang="en-US" sz="34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 descr="A toy rocket flying out of the computer">
            <a:extLst>
              <a:ext uri="{FF2B5EF4-FFF2-40B4-BE49-F238E27FC236}">
                <a16:creationId xmlns:a16="http://schemas.microsoft.com/office/drawing/2014/main" id="{D8F15A09-D47C-4840-993E-08E97895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302" y="887286"/>
            <a:ext cx="3781566" cy="25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E94269-8349-AC44-9C88-671DB34602CC}"/>
              </a:ext>
            </a:extLst>
          </p:cNvPr>
          <p:cNvSpPr/>
          <p:nvPr/>
        </p:nvSpPr>
        <p:spPr>
          <a:xfrm>
            <a:off x="291535" y="1429407"/>
            <a:ext cx="11522093" cy="517073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Make sure you district is aligned, </a:t>
            </a:r>
          </a:p>
          <a:p>
            <a:pPr algn="ctr"/>
            <a:r>
              <a:rPr lang="en-US" sz="4800" dirty="0"/>
              <a:t>nimble, and quick!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Alignment on Positions</a:t>
            </a:r>
          </a:p>
          <a:p>
            <a:pPr algn="ctr"/>
            <a:r>
              <a:rPr lang="en-US" sz="4800" dirty="0"/>
              <a:t>Advocacy Policies</a:t>
            </a:r>
          </a:p>
          <a:p>
            <a:pPr algn="ctr"/>
            <a:r>
              <a:rPr lang="en-US" sz="4800" dirty="0"/>
              <a:t>Delegated Authority</a:t>
            </a:r>
          </a:p>
          <a:p>
            <a:pPr algn="ctr"/>
            <a:endParaRPr lang="en-US" sz="4800" dirty="0"/>
          </a:p>
          <a:p>
            <a:pPr algn="ctr"/>
            <a:r>
              <a:rPr lang="en-US" sz="3600" dirty="0"/>
              <a:t> 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pic>
        <p:nvPicPr>
          <p:cNvPr id="6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1CA9C145-E863-4B42-A294-45DE23F1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583" y="5397889"/>
            <a:ext cx="1249677" cy="12022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992BAB-D10E-1B41-8D7F-30F5B406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your District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52700-EB84-174C-8EDC-8D84FF61D897}"/>
              </a:ext>
            </a:extLst>
          </p:cNvPr>
          <p:cNvSpPr txBox="1"/>
          <p:nvPr/>
        </p:nvSpPr>
        <p:spPr>
          <a:xfrm>
            <a:off x="7798676" y="683172"/>
            <a:ext cx="335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Model Advocacy policy available </a:t>
            </a:r>
          </a:p>
          <a:p>
            <a:r>
              <a:rPr lang="en-US" b="1" i="1" dirty="0"/>
              <a:t>on the OACD web site</a:t>
            </a:r>
          </a:p>
        </p:txBody>
      </p:sp>
    </p:spTree>
    <p:extLst>
      <p:ext uri="{BB962C8B-B14F-4D97-AF65-F5344CB8AC3E}">
        <p14:creationId xmlns:p14="http://schemas.microsoft.com/office/powerpoint/2010/main" val="164915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855"/>
            <a:ext cx="10515600" cy="8250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8ACD7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Position Statements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63EE52-C85D-CF40-9BE8-A616097A48CD}"/>
              </a:ext>
            </a:extLst>
          </p:cNvPr>
          <p:cNvSpPr txBox="1"/>
          <p:nvPr/>
        </p:nvSpPr>
        <p:spPr>
          <a:xfrm>
            <a:off x="209550" y="1082901"/>
            <a:ext cx="10342418" cy="347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Medium" panose="020B0603020102020204" pitchFamily="34" charset="0"/>
              </a:rPr>
              <a:t>Reflect the positions of Soil &amp; Water Conservation Districts on conservation of natural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Medium" panose="020B0603020102020204" pitchFamily="34" charset="0"/>
              </a:rPr>
              <a:t>OACD Position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Medium" panose="020B0603020102020204" pitchFamily="34" charset="0"/>
              </a:rPr>
              <a:t>Develop your Own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F1616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A6A727-F9D1-9B4B-92E8-E3ED9A202DE5}"/>
              </a:ext>
            </a:extLst>
          </p:cNvPr>
          <p:cNvCxnSpPr>
            <a:cxnSpLocks/>
          </p:cNvCxnSpPr>
          <p:nvPr/>
        </p:nvCxnSpPr>
        <p:spPr>
          <a:xfrm rot="5400000">
            <a:off x="2985052" y="-1063951"/>
            <a:ext cx="0" cy="4293704"/>
          </a:xfrm>
          <a:prstGeom prst="line">
            <a:avLst/>
          </a:prstGeom>
          <a:ln w="25400">
            <a:solidFill>
              <a:srgbClr val="2F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183837-C103-9346-8E17-73DF599ABD6A}"/>
              </a:ext>
            </a:extLst>
          </p:cNvPr>
          <p:cNvSpPr txBox="1"/>
          <p:nvPr/>
        </p:nvSpPr>
        <p:spPr>
          <a:xfrm>
            <a:off x="4891171" y="4368326"/>
            <a:ext cx="6061713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Voluntary Conservation:</a:t>
            </a:r>
          </a:p>
          <a:p>
            <a:r>
              <a:rPr lang="en-US" sz="24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OACD supports the use of voluntary conservation as an approach to conserving natural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8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21" y="183081"/>
            <a:ext cx="10515600" cy="8250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OACD Model Advocacy Policy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63EE52-C85D-CF40-9BE8-A616097A48CD}"/>
              </a:ext>
            </a:extLst>
          </p:cNvPr>
          <p:cNvSpPr txBox="1"/>
          <p:nvPr/>
        </p:nvSpPr>
        <p:spPr>
          <a:xfrm>
            <a:off x="128207" y="956495"/>
            <a:ext cx="10772035" cy="545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Book" panose="020B0503020102020204" pitchFamily="34" charset="0"/>
              </a:rPr>
              <a:t>Intended to be adopted by SWCDs to streamline advocacy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Book" panose="020B0503020102020204" pitchFamily="34" charset="0"/>
              </a:rPr>
              <a:t>Divides advocacy into three categories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Book" panose="020B0503020102020204" pitchFamily="34" charset="0"/>
              </a:rPr>
              <a:t>Political campaigning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Book" panose="020B0503020102020204" pitchFamily="34" charset="0"/>
              </a:rPr>
              <a:t>Lobbying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Book" panose="020B0503020102020204" pitchFamily="34" charset="0"/>
              </a:rPr>
              <a:t>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Book" panose="020B0503020102020204" pitchFamily="34" charset="0"/>
              </a:rPr>
              <a:t>Do’s and Don’ts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F1616"/>
                </a:solidFill>
                <a:latin typeface="Franklin Gothic Book" panose="020B0503020102020204" pitchFamily="34" charset="0"/>
              </a:rPr>
              <a:t>Streamlined Version Now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2F1616"/>
              </a:solidFill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2F161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0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21" y="183081"/>
            <a:ext cx="10515600" cy="8250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Delegation of Authority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63EE52-C85D-CF40-9BE8-A616097A48CD}"/>
              </a:ext>
            </a:extLst>
          </p:cNvPr>
          <p:cNvSpPr txBox="1"/>
          <p:nvPr/>
        </p:nvSpPr>
        <p:spPr>
          <a:xfrm>
            <a:off x="1201318" y="1734433"/>
            <a:ext cx="9722606" cy="338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F1616"/>
                </a:solidFill>
                <a:latin typeface="Franklin Gothic Book" panose="020B0503020102020204" pitchFamily="34" charset="0"/>
              </a:rPr>
              <a:t>Who can speak on behalf of the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F1616"/>
                </a:solidFill>
                <a:latin typeface="Franklin Gothic Book" panose="020B0503020102020204" pitchFamily="34" charset="0"/>
              </a:rPr>
              <a:t>What positions can they take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F1616"/>
                </a:solidFill>
                <a:latin typeface="Franklin Gothic Book" panose="020B0503020102020204" pitchFamily="34" charset="0"/>
              </a:rPr>
              <a:t>How should they communicate back to the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2F1616"/>
              </a:solidFill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2F161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3E0EC-16DD-4342-9DA3-12B5C89259EB}"/>
              </a:ext>
            </a:extLst>
          </p:cNvPr>
          <p:cNvSpPr txBox="1"/>
          <p:nvPr/>
        </p:nvSpPr>
        <p:spPr>
          <a:xfrm>
            <a:off x="490207" y="4649544"/>
            <a:ext cx="10467096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Actions in legislative proceedings  can happen quickly. 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Often can’t wait for next SWCD Board meeting.</a:t>
            </a:r>
          </a:p>
        </p:txBody>
      </p:sp>
    </p:spTree>
    <p:extLst>
      <p:ext uri="{BB962C8B-B14F-4D97-AF65-F5344CB8AC3E}">
        <p14:creationId xmlns:p14="http://schemas.microsoft.com/office/powerpoint/2010/main" val="170629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E6EB-F426-A642-8890-15F83646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977" y="333686"/>
            <a:ext cx="8521291" cy="1535497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Thank you – Questions?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8DC8F1-F062-8A47-9DFC-F0369E3AA9AC}"/>
              </a:ext>
            </a:extLst>
          </p:cNvPr>
          <p:cNvSpPr txBox="1">
            <a:spLocks/>
          </p:cNvSpPr>
          <p:nvPr/>
        </p:nvSpPr>
        <p:spPr>
          <a:xfrm>
            <a:off x="1835354" y="4829488"/>
            <a:ext cx="8521291" cy="1535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200" b="1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Contact us!</a:t>
            </a:r>
          </a:p>
          <a:p>
            <a:pPr algn="ctr">
              <a:spcBef>
                <a:spcPts val="200"/>
              </a:spcBef>
              <a:spcAft>
                <a:spcPts val="0"/>
              </a:spcAft>
            </a:pPr>
            <a:endParaRPr lang="en-US" sz="11200" b="1" i="1" dirty="0">
              <a:solidFill>
                <a:srgbClr val="026886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</a:pPr>
            <a:r>
              <a:rPr lang="en-US" sz="11200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Jan Lee, Executive Director for OACD</a:t>
            </a:r>
          </a:p>
          <a:p>
            <a:pPr algn="ctr">
              <a:spcBef>
                <a:spcPts val="200"/>
              </a:spcBef>
            </a:pPr>
            <a:r>
              <a:rPr lang="en-US" sz="11200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503.545.9420 (cell)   </a:t>
            </a:r>
            <a:r>
              <a:rPr lang="en-US" sz="11200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jan.lee@oacd.org</a:t>
            </a:r>
            <a:endParaRPr lang="en-US" sz="11200" dirty="0">
              <a:solidFill>
                <a:srgbClr val="026886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</a:pPr>
            <a:endParaRPr lang="en-US" sz="11200" dirty="0">
              <a:solidFill>
                <a:srgbClr val="026886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</a:pPr>
            <a:r>
              <a:rPr lang="en-US" sz="11200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Stan Dean, Advocacy Committee Chair </a:t>
            </a:r>
          </a:p>
          <a:p>
            <a:pPr algn="ctr">
              <a:spcBef>
                <a:spcPts val="200"/>
              </a:spcBef>
            </a:pPr>
            <a:r>
              <a:rPr lang="en-US" sz="11200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530.902.7415 (cell)  </a:t>
            </a:r>
            <a:r>
              <a:rPr lang="en-US" sz="11200" dirty="0">
                <a:solidFill>
                  <a:srgbClr val="026886"/>
                </a:solidFill>
                <a:latin typeface="Franklin Gothic Medium" panose="020B06030201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stan.dean@jswcd.org</a:t>
            </a:r>
            <a:endParaRPr lang="en-US" sz="11200" dirty="0">
              <a:solidFill>
                <a:srgbClr val="026886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>
              <a:solidFill>
                <a:schemeClr val="accent3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16A45827-3A00-AC49-BC1B-A41F8734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87" y="1101434"/>
            <a:ext cx="2712067" cy="26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E94269-8349-AC44-9C88-671DB34602CC}"/>
              </a:ext>
            </a:extLst>
          </p:cNvPr>
          <p:cNvSpPr/>
          <p:nvPr/>
        </p:nvSpPr>
        <p:spPr>
          <a:xfrm>
            <a:off x="336331" y="1432833"/>
            <a:ext cx="11608929" cy="51673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Working with OACD on Advancing Legislation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Getting to Know your Legislators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Preparing Your District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(Focus is on Oregon Legislation, but much is applicable to state rule making and Federal actions) 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pic>
        <p:nvPicPr>
          <p:cNvPr id="6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1CA9C145-E863-4B42-A294-45DE23F1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583" y="5397889"/>
            <a:ext cx="1249677" cy="12022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992BAB-D10E-1B41-8D7F-30F5B406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</p:spTree>
    <p:extLst>
      <p:ext uri="{BB962C8B-B14F-4D97-AF65-F5344CB8AC3E}">
        <p14:creationId xmlns:p14="http://schemas.microsoft.com/office/powerpoint/2010/main" val="120395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937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Bringing the Issues to OACD 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F57B-2F12-E248-B3D5-81E79D3F5AF5}"/>
              </a:ext>
            </a:extLst>
          </p:cNvPr>
          <p:cNvSpPr txBox="1"/>
          <p:nvPr/>
        </p:nvSpPr>
        <p:spPr>
          <a:xfrm>
            <a:off x="1923143" y="1648624"/>
            <a:ext cx="83457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Legislative or Rulemaking Issues Submittal Form (posted on OACD web site)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Sent out to all Districts about 6 months before long legislative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Can be used at any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Can always just talk with OACD</a:t>
            </a:r>
          </a:p>
          <a:p>
            <a:endParaRPr lang="en-US" sz="3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4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937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en-US" sz="5000" u="sng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Issues Submittal form 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2B7DD92-ED4E-7B4D-BBB6-0D0C370C1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31" y="1650123"/>
            <a:ext cx="9562352" cy="42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937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Issues Submittal Form 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65C9C7E-A387-564D-BCC2-5DE46F569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57" y="1647307"/>
            <a:ext cx="9601393" cy="43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E94269-8349-AC44-9C88-671DB34602CC}"/>
              </a:ext>
            </a:extLst>
          </p:cNvPr>
          <p:cNvSpPr/>
          <p:nvPr/>
        </p:nvSpPr>
        <p:spPr>
          <a:xfrm>
            <a:off x="336331" y="1432833"/>
            <a:ext cx="11608929" cy="51673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OACD is here to work with you, and can bring: </a:t>
            </a:r>
          </a:p>
          <a:p>
            <a:pPr algn="ctr"/>
            <a:r>
              <a:rPr lang="en-US" sz="3600" dirty="0"/>
              <a:t>Expertise</a:t>
            </a:r>
          </a:p>
          <a:p>
            <a:pPr algn="ctr"/>
            <a:r>
              <a:rPr lang="en-US" sz="3600" dirty="0"/>
              <a:t>Resources</a:t>
            </a:r>
          </a:p>
          <a:p>
            <a:pPr algn="ctr"/>
            <a:r>
              <a:rPr lang="en-US" sz="3600" dirty="0"/>
              <a:t>Connections</a:t>
            </a:r>
          </a:p>
          <a:p>
            <a:pPr algn="ctr"/>
            <a:r>
              <a:rPr lang="en-US" sz="3600" dirty="0"/>
              <a:t>Strength in Numbers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pic>
        <p:nvPicPr>
          <p:cNvPr id="6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1CA9C145-E863-4B42-A294-45DE23F1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583" y="5397889"/>
            <a:ext cx="1249677" cy="12022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992BAB-D10E-1B41-8D7F-30F5B406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OACD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52700-EB84-174C-8EDC-8D84FF61D897}"/>
              </a:ext>
            </a:extLst>
          </p:cNvPr>
          <p:cNvSpPr txBox="1"/>
          <p:nvPr/>
        </p:nvSpPr>
        <p:spPr>
          <a:xfrm>
            <a:off x="7798676" y="683172"/>
            <a:ext cx="406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Write up available on the OACD web site</a:t>
            </a:r>
          </a:p>
        </p:txBody>
      </p:sp>
    </p:spTree>
    <p:extLst>
      <p:ext uri="{BB962C8B-B14F-4D97-AF65-F5344CB8AC3E}">
        <p14:creationId xmlns:p14="http://schemas.microsoft.com/office/powerpoint/2010/main" val="44586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5414-07B6-4440-95DD-F9465F6B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Define the “Ask”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1BC1-4A44-B844-9DCE-E8110902D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795345" cy="4486275"/>
          </a:xfrm>
        </p:spPr>
        <p:txBody>
          <a:bodyPr>
            <a:normAutofit/>
          </a:bodyPr>
          <a:lstStyle/>
          <a:p>
            <a:r>
              <a:rPr lang="en-US" sz="3600" dirty="0"/>
              <a:t>What’s the problem?</a:t>
            </a:r>
          </a:p>
          <a:p>
            <a:r>
              <a:rPr lang="en-US" sz="3600" dirty="0"/>
              <a:t>What are the alternatives? </a:t>
            </a:r>
          </a:p>
          <a:p>
            <a:pPr marL="0" indent="0">
              <a:buNone/>
            </a:pPr>
            <a:r>
              <a:rPr lang="en-US" sz="3600" dirty="0"/>
              <a:t>   	Do nothing </a:t>
            </a:r>
          </a:p>
          <a:p>
            <a:pPr marL="0" indent="0">
              <a:buNone/>
            </a:pPr>
            <a:r>
              <a:rPr lang="en-US" sz="3600" dirty="0"/>
              <a:t>	Rulemaking</a:t>
            </a:r>
          </a:p>
          <a:p>
            <a:pPr marL="0" indent="0">
              <a:buNone/>
            </a:pPr>
            <a:r>
              <a:rPr lang="en-US" sz="3600" dirty="0"/>
              <a:t>	Legislation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C2F8A-A188-BC4C-BEEE-28DE1990ADE0}"/>
              </a:ext>
            </a:extLst>
          </p:cNvPr>
          <p:cNvSpPr txBox="1"/>
          <p:nvPr/>
        </p:nvSpPr>
        <p:spPr>
          <a:xfrm>
            <a:off x="5433848" y="1533168"/>
            <a:ext cx="65689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Consider:</a:t>
            </a:r>
          </a:p>
          <a:p>
            <a:r>
              <a:rPr lang="en-US" sz="3600" dirty="0"/>
              <a:t>	Urgency</a:t>
            </a:r>
          </a:p>
          <a:p>
            <a:r>
              <a:rPr lang="en-US" sz="3600" dirty="0"/>
              <a:t>	Effort</a:t>
            </a:r>
          </a:p>
          <a:p>
            <a:r>
              <a:rPr lang="en-US" sz="3600" dirty="0"/>
              <a:t>	Likelihood of Success</a:t>
            </a:r>
          </a:p>
          <a:p>
            <a:r>
              <a:rPr lang="en-US" sz="3600" dirty="0"/>
              <a:t>	Unintended Consequences</a:t>
            </a:r>
          </a:p>
          <a:p>
            <a:r>
              <a:rPr lang="en-US" sz="3600" dirty="0"/>
              <a:t>	Allies and Opponents</a:t>
            </a:r>
          </a:p>
          <a:p>
            <a:r>
              <a:rPr lang="en-US" sz="3600" dirty="0"/>
              <a:t>	Relevance to OACD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04C8D096-EBEC-6448-8C8D-8FA28D7F4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1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937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Make a Plan 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F57B-2F12-E248-B3D5-81E79D3F5AF5}"/>
              </a:ext>
            </a:extLst>
          </p:cNvPr>
          <p:cNvSpPr txBox="1"/>
          <p:nvPr/>
        </p:nvSpPr>
        <p:spPr>
          <a:xfrm>
            <a:off x="1923143" y="1648624"/>
            <a:ext cx="83457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Who’s on the team? (OACD, SWCDs, key partners)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Who’s doing what? (roles and responsibilities)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Securing legislative sponsors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Creating broad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Pathways through the legislature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Schedule and timing</a:t>
            </a:r>
          </a:p>
          <a:p>
            <a:endParaRPr lang="en-US" sz="3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BC4-1D8F-E94F-A21F-C95F4E35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93726"/>
            <a:ext cx="10515600" cy="8250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accent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Prepare Communication Materials </a:t>
            </a:r>
          </a:p>
        </p:txBody>
      </p:sp>
      <p:pic>
        <p:nvPicPr>
          <p:cNvPr id="5" name="Content Placeholder 4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57A0EF41-68C6-C147-833D-26F7303DD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83" y="5397889"/>
            <a:ext cx="1249677" cy="12022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DF57B-2F12-E248-B3D5-81E79D3F5AF5}"/>
              </a:ext>
            </a:extLst>
          </p:cNvPr>
          <p:cNvSpPr txBox="1"/>
          <p:nvPr/>
        </p:nvSpPr>
        <p:spPr>
          <a:xfrm>
            <a:off x="1923143" y="1648624"/>
            <a:ext cx="83457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Flyers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Issue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Franklin Gothic Book" panose="020B0503020102020204" pitchFamily="34" charset="0"/>
              </a:rPr>
              <a:t>Case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C50DF-5201-C54D-87AA-E1BAF866F2CB}"/>
              </a:ext>
            </a:extLst>
          </p:cNvPr>
          <p:cNvSpPr txBox="1"/>
          <p:nvPr/>
        </p:nvSpPr>
        <p:spPr>
          <a:xfrm>
            <a:off x="2102069" y="4151587"/>
            <a:ext cx="5858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accent4"/>
                </a:solidFill>
              </a:rPr>
              <a:t>Must communicate what </a:t>
            </a:r>
          </a:p>
          <a:p>
            <a:r>
              <a:rPr lang="en-US" sz="3600" b="1" i="1" dirty="0">
                <a:solidFill>
                  <a:schemeClr val="accent4"/>
                </a:solidFill>
              </a:rPr>
              <a:t>needs to be changed and why</a:t>
            </a:r>
          </a:p>
        </p:txBody>
      </p:sp>
    </p:spTree>
    <p:extLst>
      <p:ext uri="{BB962C8B-B14F-4D97-AF65-F5344CB8AC3E}">
        <p14:creationId xmlns:p14="http://schemas.microsoft.com/office/powerpoint/2010/main" val="137673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ADD8"/>
      </a:accent1>
      <a:accent2>
        <a:srgbClr val="037947"/>
      </a:accent2>
      <a:accent3>
        <a:srgbClr val="2F1515"/>
      </a:accent3>
      <a:accent4>
        <a:srgbClr val="086687"/>
      </a:accent4>
      <a:accent5>
        <a:srgbClr val="4CB762"/>
      </a:accent5>
      <a:accent6>
        <a:srgbClr val="B9935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579</Words>
  <Application>Microsoft Macintosh PowerPoint</Application>
  <PresentationFormat>Widescreen</PresentationFormat>
  <Paragraphs>126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 Working with OACD and the Legislature  November 10, 2021 </vt:lpstr>
      <vt:lpstr>Topics for Today</vt:lpstr>
      <vt:lpstr>Bringing the Issues to OACD </vt:lpstr>
      <vt:lpstr>Issues Submittal form </vt:lpstr>
      <vt:lpstr>Issues Submittal Form </vt:lpstr>
      <vt:lpstr>Working with OACD</vt:lpstr>
      <vt:lpstr>Define the “Ask”</vt:lpstr>
      <vt:lpstr>Make a Plan </vt:lpstr>
      <vt:lpstr>Prepare Communication Materials </vt:lpstr>
      <vt:lpstr>Engage! </vt:lpstr>
      <vt:lpstr>Get to Know Your Legislators</vt:lpstr>
      <vt:lpstr>Who Are Your Legislators? </vt:lpstr>
      <vt:lpstr>What are They About? </vt:lpstr>
      <vt:lpstr>Engage! </vt:lpstr>
      <vt:lpstr>Preparing your District</vt:lpstr>
      <vt:lpstr>Position Statements</vt:lpstr>
      <vt:lpstr>OACD Model Advocacy Policy</vt:lpstr>
      <vt:lpstr>Delegation of Authority</vt:lpstr>
      <vt:lpstr>Thank you –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Mary Wang</dc:creator>
  <cp:lastModifiedBy>Microsoft Office User</cp:lastModifiedBy>
  <cp:revision>95</cp:revision>
  <dcterms:created xsi:type="dcterms:W3CDTF">2020-06-26T22:03:46Z</dcterms:created>
  <dcterms:modified xsi:type="dcterms:W3CDTF">2021-10-21T15:33:44Z</dcterms:modified>
</cp:coreProperties>
</file>