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431" r:id="rId3"/>
    <p:sldId id="432" r:id="rId4"/>
    <p:sldId id="441" r:id="rId5"/>
    <p:sldId id="44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34D5A-1C1C-4F27-9B9B-242971E7F723}" v="3" dt="2023-10-09T01:13:59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69787" autoAdjust="0"/>
  </p:normalViewPr>
  <p:slideViewPr>
    <p:cSldViewPr snapToGrid="0">
      <p:cViewPr varScale="1">
        <p:scale>
          <a:sx n="77" d="100"/>
          <a:sy n="77" d="100"/>
        </p:scale>
        <p:origin x="2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OR!$A$54</c:f>
              <c:strCache>
                <c:ptCount val="1"/>
                <c:pt idx="0">
                  <c:v>Dues Paid ($)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824560962081963E-2"/>
                  <c:y val="-2.8327932624131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83-4C1E-9900-CA7110F1BE9F}"/>
                </c:ext>
              </c:extLst>
            </c:dLbl>
            <c:dLbl>
              <c:idx val="1"/>
              <c:layout>
                <c:manualLayout>
                  <c:x val="-3.4085212528093635E-2"/>
                  <c:y val="-2.8327932624131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83-4C1E-9900-CA7110F1BE9F}"/>
                </c:ext>
              </c:extLst>
            </c:dLbl>
            <c:dLbl>
              <c:idx val="2"/>
              <c:layout>
                <c:manualLayout>
                  <c:x val="-3.5150375419596598E-2"/>
                  <c:y val="-3.304925472815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83-4C1E-9900-CA7110F1BE9F}"/>
                </c:ext>
              </c:extLst>
            </c:dLbl>
            <c:dLbl>
              <c:idx val="3"/>
              <c:layout>
                <c:manualLayout>
                  <c:x val="-3.7280701202602455E-2"/>
                  <c:y val="-2.8327932624131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83-4C1E-9900-CA7110F1BE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OR!$B$53:$E$53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3YR Term</c:v>
                </c:pt>
              </c:strCache>
            </c:strRef>
          </c:cat>
          <c:val>
            <c:numRef>
              <c:f>OR!$B$54:$E$54</c:f>
              <c:numCache>
                <c:formatCode>"$"#,##0.00_);[Red]\("$"#,##0.00\)</c:formatCode>
                <c:ptCount val="4"/>
                <c:pt idx="0">
                  <c:v>17927</c:v>
                </c:pt>
                <c:pt idx="1">
                  <c:v>17601</c:v>
                </c:pt>
                <c:pt idx="2">
                  <c:v>18377</c:v>
                </c:pt>
                <c:pt idx="3">
                  <c:v>53905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C-456C-940E-143AE9E08284}"/>
            </c:ext>
          </c:extLst>
        </c:ser>
        <c:ser>
          <c:idx val="1"/>
          <c:order val="1"/>
          <c:tx>
            <c:strRef>
              <c:f>OR!$A$55</c:f>
              <c:strCache>
                <c:ptCount val="1"/>
                <c:pt idx="0">
                  <c:v>TA Funds Awarded ($)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OR!$B$53:$E$53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3YR Term</c:v>
                </c:pt>
              </c:strCache>
            </c:strRef>
          </c:cat>
          <c:val>
            <c:numRef>
              <c:f>OR!$B$55:$E$55</c:f>
              <c:numCache>
                <c:formatCode>"$"#,##0.00_);[Red]\("$"#,##0.00\)</c:formatCode>
                <c:ptCount val="4"/>
                <c:pt idx="0">
                  <c:v>432674</c:v>
                </c:pt>
                <c:pt idx="1">
                  <c:v>329001</c:v>
                </c:pt>
                <c:pt idx="2">
                  <c:v>445635</c:v>
                </c:pt>
                <c:pt idx="3">
                  <c:v>1207310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C-456C-940E-143AE9E08284}"/>
            </c:ext>
          </c:extLst>
        </c:ser>
        <c:ser>
          <c:idx val="2"/>
          <c:order val="2"/>
          <c:tx>
            <c:strRef>
              <c:f>OR!$A$56</c:f>
              <c:strCache>
                <c:ptCount val="1"/>
                <c:pt idx="0">
                  <c:v>UAC Funds Awarded ($)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OR!$B$53:$E$53</c:f>
              <c:strCache>
                <c:ptCount val="4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3YR Term</c:v>
                </c:pt>
              </c:strCache>
            </c:strRef>
          </c:cat>
          <c:val>
            <c:numRef>
              <c:f>OR!$B$56:$E$56</c:f>
              <c:numCache>
                <c:formatCode>"$"#,##0.00_);[Red]\("$"#,##0.00\)</c:formatCode>
                <c:ptCount val="4"/>
                <c:pt idx="0">
                  <c:v>0</c:v>
                </c:pt>
                <c:pt idx="1">
                  <c:v>32000</c:v>
                </c:pt>
                <c:pt idx="2">
                  <c:v>0</c:v>
                </c:pt>
                <c:pt idx="3">
                  <c:v>32000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9C-456C-940E-143AE9E08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6450784"/>
        <c:axId val="1326451264"/>
      </c:barChart>
      <c:catAx>
        <c:axId val="13264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451264"/>
        <c:crosses val="autoZero"/>
        <c:auto val="1"/>
        <c:lblAlgn val="ctr"/>
        <c:lblOffset val="100"/>
        <c:noMultiLvlLbl val="0"/>
      </c:catAx>
      <c:valAx>
        <c:axId val="132645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45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F06A-99A0-48D1-A79C-EE78B94CA89D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0A96B-8696-4B17-BB32-0F58367A6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1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https://www.nacdnet.org/technical-assistance-grants/</a:t>
            </a:r>
          </a:p>
          <a:p>
            <a:endParaRPr lang="en-US" dirty="0"/>
          </a:p>
          <a:p>
            <a:r>
              <a:rPr lang="en-US" dirty="0"/>
              <a:t>https://www.nacdnet.org/about-nacd/what-we-do/urban-and-community/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A96B-8696-4B17-BB32-0F58367A6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5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https://www.nacdnet.org/get-involved/friends-of-nacd/friends-of-nacd-district-grants-program/</a:t>
            </a:r>
          </a:p>
          <a:p>
            <a:endParaRPr lang="en-US" dirty="0"/>
          </a:p>
          <a:p>
            <a:r>
              <a:rPr lang="en-US" dirty="0"/>
              <a:t>https://www.nacdnet.org/about-nacd/what-we-do/climate-smart-commodities-project/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0A96B-8696-4B17-BB32-0F58367A6B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0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amazing contributions have supported our ability to serve districts throughout OR and the region, and we thank you for your investment in NACD!</a:t>
            </a:r>
          </a:p>
          <a:p>
            <a:endParaRPr lang="en-US" dirty="0"/>
          </a:p>
          <a:p>
            <a:r>
              <a:rPr lang="en-US" dirty="0"/>
              <a:t>Your awareness of and access to NACD’s district resources and opportunities is Caleb’s priority. He is excited and eager to support your district’s efforts in locally led conservation.</a:t>
            </a:r>
          </a:p>
          <a:p>
            <a:endParaRPr lang="en-US" dirty="0"/>
          </a:p>
          <a:p>
            <a:r>
              <a:rPr lang="en-US" dirty="0"/>
              <a:t>Please don’t hesitate to reach out to him for assistance!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472BD4-BD26-4B34-9415-75FD15463416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87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4015-3A58-D03A-9B8A-613F425FD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52B7F-75CB-EAE3-6302-6BC2D73F5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921CA-2EA3-38ED-1738-EDA0508F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1A562-3B4B-AAD4-57E4-18AAE94A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C5718-08A1-91EE-1CD9-86BFEA76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6EBA-AB46-F93E-DD63-540BB3EA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40C29-C645-6DC9-ACDD-C8C63D5A6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08DD4-CCBC-C924-4988-76A7A65A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BA604-8790-CE66-8E20-16E81E3D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02B0-C906-A1DC-89B0-F1EFD6D0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7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42B401-68F5-23E0-030F-50414050E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40942-0F49-3FC9-14B0-6B7482D24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518EF-1B3E-CD06-D9D5-6A40AE74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AA386-B926-BF93-CCAC-DEBCA9C0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6AD78-5F96-3AC4-E8FE-0ACD5EED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861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895" y="426257"/>
            <a:ext cx="7796212" cy="454420"/>
          </a:xfrm>
        </p:spPr>
        <p:txBody>
          <a:bodyPr lIns="0" tIns="0" rIns="0" bIns="0"/>
          <a:lstStyle>
            <a:lvl1pPr>
              <a:defRPr sz="2953" b="1" i="0">
                <a:solidFill>
                  <a:srgbClr val="0958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5724" y="1292862"/>
            <a:ext cx="7792553" cy="288541"/>
          </a:xfrm>
        </p:spPr>
        <p:txBody>
          <a:bodyPr lIns="0" tIns="0" rIns="0" bIns="0"/>
          <a:lstStyle>
            <a:lvl1pPr>
              <a:defRPr sz="1875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93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895" y="426257"/>
            <a:ext cx="7796212" cy="454420"/>
          </a:xfrm>
        </p:spPr>
        <p:txBody>
          <a:bodyPr lIns="0" tIns="0" rIns="0" bIns="0"/>
          <a:lstStyle>
            <a:lvl1pPr>
              <a:defRPr sz="2953" b="1" i="0">
                <a:solidFill>
                  <a:srgbClr val="0958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861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8200" y="6172201"/>
            <a:ext cx="553640" cy="5536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8736" y="1524847"/>
            <a:ext cx="7239560" cy="43528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895" y="426257"/>
            <a:ext cx="7796212" cy="454420"/>
          </a:xfrm>
        </p:spPr>
        <p:txBody>
          <a:bodyPr lIns="0" tIns="0" rIns="0" bIns="0"/>
          <a:lstStyle>
            <a:lvl1pPr>
              <a:defRPr sz="2953" b="1" i="0">
                <a:solidFill>
                  <a:srgbClr val="0958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57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74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433E-A3C1-D952-1246-AB426ECF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D7F97-A78F-DE42-D368-5C33E277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C59B2-0CCE-CC0D-6B36-B9CFB1C5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CFD3-8EDD-AB19-09C5-BE225A8A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1850A-C04C-BAA1-BF2F-842136D3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6F07-4875-E906-CC8B-68C8379E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10AED-6CA1-C5E7-DFA5-E6E919AD4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45C24-5A59-034D-A798-5C9F4954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6E6B2-4313-2684-A283-2C752171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EAB0-3BC8-3456-B2DC-BDE88712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9C32-E79E-98B3-4694-52A7C1B0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AFFFC-493D-FFA2-4C14-11B63CBEA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03C1D-3691-D763-4C41-6450D0CD3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16BE5-8AE4-FA02-C262-567D91CF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6D997-62D2-0760-64AF-FB9EC216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BD311-3004-F3FC-812B-66DEACEA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0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E385-2FE9-91B1-645E-1DD82368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EE5F-EB6C-3EA8-C3D0-661A20266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7D958-F8F7-FACD-20F7-EF4C98500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DF103-B2C1-5996-6A59-9F5FD96A9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0B99F-BF8D-E4F5-9D61-3F1EBA3AF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E38516-05B3-C690-70AB-75DE7560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1618E-6C71-FB84-149B-E0E53B70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55AF9-0B48-A49A-8330-70DF5E3D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5C39-584A-958C-FCD1-9D5DA071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22367-5DB6-9C44-E6A0-D7B8A0D5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138AF-5AE0-5A29-BAC7-A802ECDC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F224A-D166-5A48-F9AA-9FF7B557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9E05B-239B-DA43-9533-DA6C3B29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5ECBA-886B-0EDE-BA56-E0D8E95A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F3809-C7B1-B4DB-E01A-A689EE90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1DEC-4019-6AE3-4FE1-797AF716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A075A-86FC-2C5A-9CC2-8E44ABD16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35A12-17A8-2E96-239A-6DCE20C73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1B7C6-80ED-421D-6202-FD7ABE8B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B3D17-B797-87CD-C8EA-6CE7695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6A305-DE0A-DDE9-04C0-CD1D60A7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9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9A83-B0E6-5C07-EFCB-9300FF82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56286-2032-EBDB-7C50-9A844D9B2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176A0-65E9-3CE4-2D12-BD86380EC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D8410-E3B1-4D15-CCD3-1EC6D880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C6487-C603-9147-FD43-EF0F6391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01C45-2F21-FCCB-FA27-602F33E2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F40C59-44AE-93CD-2265-D6C80C91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432A2-1BBD-7BE5-593B-253CE0AA7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6A569-5BDA-6424-BCC3-2A16466D3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FA3F-57FC-4EAC-87F2-940BA922A72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A2A7-C037-4A0F-83CE-04A7BEE60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A2B1-E17E-96A2-7E58-BD5870748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05C5C-FA4E-4AD6-850E-A6C55BB5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6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895" y="426257"/>
            <a:ext cx="7796212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0958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5724" y="1292862"/>
            <a:ext cx="779255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08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8625">
        <a:defRPr>
          <a:latin typeface="+mn-lt"/>
          <a:ea typeface="+mn-ea"/>
          <a:cs typeface="+mn-cs"/>
        </a:defRPr>
      </a:lvl2pPr>
      <a:lvl3pPr marL="857250">
        <a:defRPr>
          <a:latin typeface="+mn-lt"/>
          <a:ea typeface="+mn-ea"/>
          <a:cs typeface="+mn-cs"/>
        </a:defRPr>
      </a:lvl3pPr>
      <a:lvl4pPr marL="1285875">
        <a:defRPr>
          <a:latin typeface="+mn-lt"/>
          <a:ea typeface="+mn-ea"/>
          <a:cs typeface="+mn-cs"/>
        </a:defRPr>
      </a:lvl4pPr>
      <a:lvl5pPr marL="1714500">
        <a:defRPr>
          <a:latin typeface="+mn-lt"/>
          <a:ea typeface="+mn-ea"/>
          <a:cs typeface="+mn-cs"/>
        </a:defRPr>
      </a:lvl5pPr>
      <a:lvl6pPr marL="2143125">
        <a:defRPr>
          <a:latin typeface="+mn-lt"/>
          <a:ea typeface="+mn-ea"/>
          <a:cs typeface="+mn-cs"/>
        </a:defRPr>
      </a:lvl6pPr>
      <a:lvl7pPr marL="2571750">
        <a:defRPr>
          <a:latin typeface="+mn-lt"/>
          <a:ea typeface="+mn-ea"/>
          <a:cs typeface="+mn-cs"/>
        </a:defRPr>
      </a:lvl7pPr>
      <a:lvl8pPr marL="3000375">
        <a:defRPr>
          <a:latin typeface="+mn-lt"/>
          <a:ea typeface="+mn-ea"/>
          <a:cs typeface="+mn-cs"/>
        </a:defRPr>
      </a:lvl8pPr>
      <a:lvl9pPr marL="34290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8625">
        <a:defRPr>
          <a:latin typeface="+mn-lt"/>
          <a:ea typeface="+mn-ea"/>
          <a:cs typeface="+mn-cs"/>
        </a:defRPr>
      </a:lvl2pPr>
      <a:lvl3pPr marL="857250">
        <a:defRPr>
          <a:latin typeface="+mn-lt"/>
          <a:ea typeface="+mn-ea"/>
          <a:cs typeface="+mn-cs"/>
        </a:defRPr>
      </a:lvl3pPr>
      <a:lvl4pPr marL="1285875">
        <a:defRPr>
          <a:latin typeface="+mn-lt"/>
          <a:ea typeface="+mn-ea"/>
          <a:cs typeface="+mn-cs"/>
        </a:defRPr>
      </a:lvl4pPr>
      <a:lvl5pPr marL="1714500">
        <a:defRPr>
          <a:latin typeface="+mn-lt"/>
          <a:ea typeface="+mn-ea"/>
          <a:cs typeface="+mn-cs"/>
        </a:defRPr>
      </a:lvl5pPr>
      <a:lvl6pPr marL="2143125">
        <a:defRPr>
          <a:latin typeface="+mn-lt"/>
          <a:ea typeface="+mn-ea"/>
          <a:cs typeface="+mn-cs"/>
        </a:defRPr>
      </a:lvl6pPr>
      <a:lvl7pPr marL="2571750">
        <a:defRPr>
          <a:latin typeface="+mn-lt"/>
          <a:ea typeface="+mn-ea"/>
          <a:cs typeface="+mn-cs"/>
        </a:defRPr>
      </a:lvl7pPr>
      <a:lvl8pPr marL="3000375">
        <a:defRPr>
          <a:latin typeface="+mn-lt"/>
          <a:ea typeface="+mn-ea"/>
          <a:cs typeface="+mn-cs"/>
        </a:defRPr>
      </a:lvl8pPr>
      <a:lvl9pPr marL="34290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20.rs6.net/tn.jsp?f=001E3OFa6RH_gWgpQn4P_NKeikry9IV4StxVzp9q0zbpD6PTD2zVyrYF1yQue3EIGjGoEP6sjxq_ULRmX5qLFPAYJE2Qq9JJvIJuJ3alKk_tmjrm7WEJpyf008m1W6OXEOuKDQZgWi4pC4QZ4elmnxzbLm1h3lcVsXgK8rtoMpgZ2pGJQhA5Th7eqkYo_IKc7YkEntqfKCjzDSwoSi-emmrVx58_yFCYOo4CPrTleFDlH68jyDFrFk7XjGD_K6luMRsAGcod_v5l2I=&amp;c=TzNUGm6lfEtlRoS-eRLNn5JvuDC9NIzF0vJmDXgswEM4dbsINbpkcg==&amp;ch=5OxmwZ8lC_wKbq9C0ycA0WlQErR3KCYc48Nh5LMFCuKcRgDJ1UBApg==" TargetMode="External"/><Relationship Id="rId2" Type="http://schemas.openxmlformats.org/officeDocument/2006/relationships/hyperlink" Target="https://r20.rs6.net/tn.jsp?f=001E3OFa6RH_gWgpQn4P_NKeikry9IV4StxVzp9q0zbpD6PTD2zVyrYFwUhjVjJ8qbuDoyQv_cBGgqTjfzlzDrG6tM5S_ftxN1GtfTK60CecDwGye6bCY362UtkyVp1HgfRLJYh_0JQ1NCG_Iwdmzahfgv_3UEc8NZtEI5svD9FOXv0xkX0-AElWnN4dm53eLOG&amp;c=TzNUGm6lfEtlRoS-eRLNn5JvuDC9NIzF0vJmDXgswEM4dbsINbpkcg==&amp;ch=5OxmwZ8lC_wKbq9C0ycA0WlQErR3KCYc48Nh5LMFCuKcRgDJ1UBApg==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A40580B-9C94-77C0-4895-A07C600E3660}"/>
              </a:ext>
            </a:extLst>
          </p:cNvPr>
          <p:cNvSpPr txBox="1"/>
          <p:nvPr/>
        </p:nvSpPr>
        <p:spPr>
          <a:xfrm>
            <a:off x="172016" y="253560"/>
            <a:ext cx="978905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en-US" sz="3200" b="1" dirty="0">
                <a:solidFill>
                  <a:srgbClr val="095899"/>
                </a:solidFill>
                <a:latin typeface="Trebuchet MS" panose="020B0603020202020204" pitchFamily="34" charset="0"/>
              </a:rPr>
              <a:t>Funding Services &amp; Resources</a:t>
            </a:r>
            <a:endParaRPr lang="en-US" sz="3200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4C4B6-0048-1369-DFE7-AC497BF7D35F}"/>
              </a:ext>
            </a:extLst>
          </p:cNvPr>
          <p:cNvSpPr txBox="1"/>
          <p:nvPr/>
        </p:nvSpPr>
        <p:spPr>
          <a:xfrm>
            <a:off x="172017" y="1021350"/>
            <a:ext cx="55135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8905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Technical Assistance Grants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 – Provide “Boots on the Ground” funding for districts to hire staff to deliver customer technical and conservation programs assistance in partnership w/ local NRCS teams. &gt;$9M to Pacific Region since 2020</a:t>
            </a:r>
          </a:p>
          <a:p>
            <a:pPr marR="128905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/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/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/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/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/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/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Urban &amp; Community Agriculture Conservation Grants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 – Provide technical assistance on urban and small-scale conservation projects to address community needs in both rural and urban contexts. &gt;$1.25M to Pacific Region since 2020 </a:t>
            </a:r>
          </a:p>
          <a:p>
            <a:pPr marR="128905" fontAlgn="base"/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48D5DC-B155-D8A9-D28A-BC9C221D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42" y="4721555"/>
            <a:ext cx="3166051" cy="17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C495D-31DB-10DB-BF9B-CB0B6758D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45" y="2804412"/>
            <a:ext cx="4646231" cy="1767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3E922-0C41-9B35-0731-F95788D11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427" y="797903"/>
            <a:ext cx="2324082" cy="34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5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A40580B-9C94-77C0-4895-A07C600E3660}"/>
              </a:ext>
            </a:extLst>
          </p:cNvPr>
          <p:cNvSpPr txBox="1"/>
          <p:nvPr/>
        </p:nvSpPr>
        <p:spPr>
          <a:xfrm>
            <a:off x="172017" y="244507"/>
            <a:ext cx="978905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/>
            <a:r>
              <a:rPr lang="en-US" sz="3200" b="1" dirty="0">
                <a:solidFill>
                  <a:srgbClr val="095899"/>
                </a:solidFill>
                <a:latin typeface="Trebuchet MS" panose="020B0603020202020204" pitchFamily="34" charset="0"/>
              </a:rPr>
              <a:t>Funding Services &amp; Resources, continued</a:t>
            </a:r>
            <a:endParaRPr lang="en-US" sz="3200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4C4B6-0048-1369-DFE7-AC497BF7D35F}"/>
              </a:ext>
            </a:extLst>
          </p:cNvPr>
          <p:cNvSpPr txBox="1"/>
          <p:nvPr/>
        </p:nvSpPr>
        <p:spPr>
          <a:xfrm>
            <a:off x="151647" y="2270728"/>
            <a:ext cx="879996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8905" fontAlgn="base"/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/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/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>
              <a:spcBef>
                <a:spcPts val="600"/>
              </a:spcBef>
            </a:pPr>
            <a:r>
              <a:rPr lang="en-US" sz="28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On the Horizon: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Climate Smart Commodities Program 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– Funding initiative to support climate resilience in commodity production systems, with a focus on carbon emissions reduction and storage. Anticipated RFP in Spring of 2024; call for concept papers closed October 13</a:t>
            </a:r>
            <a:r>
              <a:rPr lang="en-US" baseline="30000" dirty="0">
                <a:solidFill>
                  <a:srgbClr val="000000"/>
                </a:solidFill>
                <a:latin typeface="Trebuchet MS" panose="020B0603020202020204" pitchFamily="34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</a:p>
          <a:p>
            <a:pPr marR="128905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128905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Feral Swine Perimeter Fencing Program 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– Sponsors perimeter fencing projects to protect resources from feral swine impacts, based on population density thresholds. First funding cycle in progress; applications closed October 13</a:t>
            </a:r>
            <a:r>
              <a:rPr lang="en-US" baseline="30000" dirty="0">
                <a:solidFill>
                  <a:srgbClr val="000000"/>
                </a:solidFill>
                <a:latin typeface="Trebuchet MS" panose="020B0603020202020204" pitchFamily="34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0A56A-4E38-5730-6C5A-4F39F138933E}"/>
              </a:ext>
            </a:extLst>
          </p:cNvPr>
          <p:cNvSpPr txBox="1"/>
          <p:nvPr/>
        </p:nvSpPr>
        <p:spPr>
          <a:xfrm>
            <a:off x="151647" y="1141907"/>
            <a:ext cx="46410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8905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rebuchet MS" panose="020B0603020202020204" pitchFamily="34" charset="0"/>
              </a:rPr>
              <a:t>Friends of NACD Grants</a:t>
            </a:r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 – Provide up to $2500 for conservation districts to conduct new activated or test novel approaches to their operations. Program entirely funded through donations to Friends of NACD. &gt;$20,000 awarded to districts nationwide since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5FE86-A7F9-89B4-A5D7-0042AD1CC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21" b="22654"/>
          <a:stretch/>
        </p:blipFill>
        <p:spPr>
          <a:xfrm>
            <a:off x="4934141" y="1015159"/>
            <a:ext cx="3501429" cy="28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50CC-E8F3-8C0E-4244-2A73EC51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NACD EVENTS: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99FE7-1426-86E1-05D8-1A9EE5B7F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24" y="1292862"/>
            <a:ext cx="7792553" cy="473097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NACD 2024 Annual Meeting – San Diego, CA on February 10</a:t>
            </a:r>
            <a:r>
              <a:rPr lang="en-US" baseline="30000" dirty="0"/>
              <a:t>th</a:t>
            </a:r>
            <a:r>
              <a:rPr lang="en-US" dirty="0"/>
              <a:t>-14</a:t>
            </a:r>
            <a:r>
              <a:rPr lang="en-US" baseline="30000" dirty="0"/>
              <a:t>th</a:t>
            </a:r>
            <a:r>
              <a:rPr lang="en-US" dirty="0"/>
              <a:t>, 2024 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Registration</a:t>
            </a:r>
            <a:r>
              <a:rPr lang="en-US" dirty="0"/>
              <a:t> is Open Now and 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Room Reservations </a:t>
            </a:r>
            <a:r>
              <a:rPr lang="en-US" dirty="0"/>
              <a:t>are available at the discounted rate through January 19</a:t>
            </a:r>
            <a:r>
              <a:rPr lang="en-US"/>
              <a:t>, 2024</a:t>
            </a:r>
            <a:endParaRPr lang="en-US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NACD 2024 DC Fly-In Event – Washington, D.C. in ~mid-March, 2024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NACD 2024 Summer Meeting – Boston, MA in July, 2024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NACD 2024 Joint Region Meeting – Anchorage, AK in August/September, 2024</a:t>
            </a:r>
          </a:p>
        </p:txBody>
      </p:sp>
    </p:spTree>
    <p:extLst>
      <p:ext uri="{BB962C8B-B14F-4D97-AF65-F5344CB8AC3E}">
        <p14:creationId xmlns:p14="http://schemas.microsoft.com/office/powerpoint/2010/main" val="317919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E682D41-6636-4EF4-B804-5542B7E0A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141969"/>
              </p:ext>
            </p:extLst>
          </p:nvPr>
        </p:nvGraphicFramePr>
        <p:xfrm>
          <a:off x="107577" y="1017321"/>
          <a:ext cx="8942294" cy="451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121A07-85B7-FF16-268B-115708FF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7034" y="278656"/>
            <a:ext cx="10356688" cy="738664"/>
          </a:xfrm>
        </p:spPr>
        <p:txBody>
          <a:bodyPr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NACD and Oregon’s Conservation Districts: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chemeClr val="tx1"/>
                </a:solidFill>
              </a:rPr>
              <a:t>Investing in Each Other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DF1E9-D40D-E8B9-58B3-6EE5A362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039" y="5529056"/>
            <a:ext cx="7005917" cy="865622"/>
          </a:xfrm>
        </p:spPr>
        <p:txBody>
          <a:bodyPr/>
          <a:lstStyle/>
          <a:p>
            <a:pPr algn="ctr"/>
            <a:r>
              <a:rPr lang="en-US" i="1" dirty="0"/>
              <a:t>Over the last three years, for each dollar OR conservation districts have invested in NACD, NACD has invested ~$23 in grant funds back into OR’s districts.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85875-277F-CA8C-679E-4BE67F420D02}"/>
              </a:ext>
            </a:extLst>
          </p:cNvPr>
          <p:cNvSpPr txBox="1"/>
          <p:nvPr/>
        </p:nvSpPr>
        <p:spPr>
          <a:xfrm>
            <a:off x="5504406" y="1288548"/>
            <a:ext cx="31470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42938"/>
            <a:r>
              <a:rPr lang="en-US" sz="1500" kern="0" dirty="0">
                <a:solidFill>
                  <a:sysClr val="windowText" lastClr="000000"/>
                </a:solidFill>
              </a:rPr>
              <a:t>3 YR Return On Investment: 22.99 $/$</a:t>
            </a:r>
          </a:p>
        </p:txBody>
      </p:sp>
    </p:spTree>
    <p:extLst>
      <p:ext uri="{BB962C8B-B14F-4D97-AF65-F5344CB8AC3E}">
        <p14:creationId xmlns:p14="http://schemas.microsoft.com/office/powerpoint/2010/main" val="397370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462</Words>
  <Application>Microsoft Macintosh PowerPoint</Application>
  <PresentationFormat>On-screen Show (4:3)</PresentationFormat>
  <Paragraphs>52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Trebuchet MS</vt:lpstr>
      <vt:lpstr>Office Theme</vt:lpstr>
      <vt:lpstr>1_Office Theme</vt:lpstr>
      <vt:lpstr>PowerPoint Presentation</vt:lpstr>
      <vt:lpstr>PowerPoint Presentation</vt:lpstr>
      <vt:lpstr>UPCOMING NACD EVENTS:</vt:lpstr>
      <vt:lpstr>NACD and Oregon’s Conservation Districts: Investing in Each Other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Griffin</dc:creator>
  <cp:lastModifiedBy>Andrea Kreiner</cp:lastModifiedBy>
  <cp:revision>3</cp:revision>
  <dcterms:created xsi:type="dcterms:W3CDTF">2023-05-30T19:15:35Z</dcterms:created>
  <dcterms:modified xsi:type="dcterms:W3CDTF">2023-10-10T17:06:13Z</dcterms:modified>
</cp:coreProperties>
</file>