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57D5C4-AD2B-D442-B011-8CD50F3BA5DB}" v="1" dt="2022-10-31T21:41:51.448"/>
    <p1510:client id="{EE898C18-7433-8C74-50AE-9662AEA72702}" v="7" dt="2022-10-31T21:39:51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2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8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EN Marganne * ODA" userId="c5059355-7129-49d0-8ca1-9005b584ea9a" providerId="ADAL" clId="{7E57D5C4-AD2B-D442-B011-8CD50F3BA5DB}"/>
    <pc:docChg chg="custSel modSld">
      <pc:chgData name="ALLEN Marganne * ODA" userId="c5059355-7129-49d0-8ca1-9005b584ea9a" providerId="ADAL" clId="{7E57D5C4-AD2B-D442-B011-8CD50F3BA5DB}" dt="2022-10-31T21:41:51.598" v="0" actId="27636"/>
      <pc:docMkLst>
        <pc:docMk/>
      </pc:docMkLst>
      <pc:sldChg chg="modSp mod">
        <pc:chgData name="ALLEN Marganne * ODA" userId="c5059355-7129-49d0-8ca1-9005b584ea9a" providerId="ADAL" clId="{7E57D5C4-AD2B-D442-B011-8CD50F3BA5DB}" dt="2022-10-31T21:41:51.598" v="0" actId="27636"/>
        <pc:sldMkLst>
          <pc:docMk/>
          <pc:sldMk cId="3670624587" sldId="259"/>
        </pc:sldMkLst>
        <pc:spChg chg="mod">
          <ac:chgData name="ALLEN Marganne * ODA" userId="c5059355-7129-49d0-8ca1-9005b584ea9a" providerId="ADAL" clId="{7E57D5C4-AD2B-D442-B011-8CD50F3BA5DB}" dt="2022-10-31T21:41:51.598" v="0" actId="27636"/>
          <ac:spMkLst>
            <pc:docMk/>
            <pc:sldMk cId="3670624587" sldId="259"/>
            <ac:spMk id="3" creationId="{D701279C-BC07-5125-EE4B-E04528910213}"/>
          </ac:spMkLst>
        </pc:spChg>
      </pc:sldChg>
    </pc:docChg>
  </pc:docChgLst>
  <pc:docChgLst>
    <pc:chgData name="ALLEN Marganne * ODA" userId="S::marganne.allen@oda.oregon.gov::c5059355-7129-49d0-8ca1-9005b584ea9a" providerId="AD" clId="Web-{EE898C18-7433-8C74-50AE-9662AEA72702}"/>
    <pc:docChg chg="modSld">
      <pc:chgData name="ALLEN Marganne * ODA" userId="S::marganne.allen@oda.oregon.gov::c5059355-7129-49d0-8ca1-9005b584ea9a" providerId="AD" clId="Web-{EE898C18-7433-8C74-50AE-9662AEA72702}" dt="2022-10-31T21:39:51.081" v="7" actId="1076"/>
      <pc:docMkLst>
        <pc:docMk/>
      </pc:docMkLst>
      <pc:sldChg chg="modSp">
        <pc:chgData name="ALLEN Marganne * ODA" userId="S::marganne.allen@oda.oregon.gov::c5059355-7129-49d0-8ca1-9005b584ea9a" providerId="AD" clId="Web-{EE898C18-7433-8C74-50AE-9662AEA72702}" dt="2022-10-31T21:38:02.954" v="3" actId="20577"/>
        <pc:sldMkLst>
          <pc:docMk/>
          <pc:sldMk cId="3670624587" sldId="259"/>
        </pc:sldMkLst>
        <pc:spChg chg="mod">
          <ac:chgData name="ALLEN Marganne * ODA" userId="S::marganne.allen@oda.oregon.gov::c5059355-7129-49d0-8ca1-9005b584ea9a" providerId="AD" clId="Web-{EE898C18-7433-8C74-50AE-9662AEA72702}" dt="2022-10-31T21:38:02.954" v="3" actId="20577"/>
          <ac:spMkLst>
            <pc:docMk/>
            <pc:sldMk cId="3670624587" sldId="259"/>
            <ac:spMk id="3" creationId="{D701279C-BC07-5125-EE4B-E04528910213}"/>
          </ac:spMkLst>
        </pc:spChg>
      </pc:sldChg>
      <pc:sldChg chg="modSp">
        <pc:chgData name="ALLEN Marganne * ODA" userId="S::marganne.allen@oda.oregon.gov::c5059355-7129-49d0-8ca1-9005b584ea9a" providerId="AD" clId="Web-{EE898C18-7433-8C74-50AE-9662AEA72702}" dt="2022-10-31T21:39:51.081" v="7" actId="1076"/>
        <pc:sldMkLst>
          <pc:docMk/>
          <pc:sldMk cId="441211160" sldId="265"/>
        </pc:sldMkLst>
        <pc:spChg chg="mod">
          <ac:chgData name="ALLEN Marganne * ODA" userId="S::marganne.allen@oda.oregon.gov::c5059355-7129-49d0-8ca1-9005b584ea9a" providerId="AD" clId="Web-{EE898C18-7433-8C74-50AE-9662AEA72702}" dt="2022-10-31T21:39:51.081" v="7" actId="1076"/>
          <ac:spMkLst>
            <pc:docMk/>
            <pc:sldMk cId="441211160" sldId="265"/>
            <ac:spMk id="4" creationId="{72E5A63B-5364-C1A1-D6FD-9C005BDA711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85178-4A56-4847-A4FA-ABD4F15C086A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2D05B-C9E4-F340-94FF-00D554F26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50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32D05B-C9E4-F340-94FF-00D554F260B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2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9653" y="926432"/>
            <a:ext cx="10932694" cy="2233863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9653" y="3582414"/>
            <a:ext cx="10932694" cy="1336636"/>
          </a:xfrm>
        </p:spPr>
        <p:txBody>
          <a:bodyPr>
            <a:normAutofit/>
          </a:bodyPr>
          <a:lstStyle>
            <a:lvl1pPr marL="0" indent="0" algn="ctr">
              <a:buNone/>
              <a:defRPr sz="30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Freeform 9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l. Content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6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91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-Ye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567892"/>
            <a:ext cx="9652000" cy="4182180"/>
          </a:xfrm>
        </p:spPr>
        <p:txBody>
          <a:bodyPr anchor="ctr" anchorCtr="0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(subtitle)-Yellow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>
            <a:off x="595086" y="-1"/>
            <a:ext cx="11001828" cy="6858001"/>
          </a:xfrm>
          <a:custGeom>
            <a:avLst/>
            <a:gdLst>
              <a:gd name="connsiteX0" fmla="*/ 1167829 w 11001828"/>
              <a:gd name="connsiteY0" fmla="*/ 0 h 6858001"/>
              <a:gd name="connsiteX1" fmla="*/ 9833999 w 11001828"/>
              <a:gd name="connsiteY1" fmla="*/ 0 h 6858001"/>
              <a:gd name="connsiteX2" fmla="*/ 9908991 w 11001828"/>
              <a:gd name="connsiteY2" fmla="*/ 96959 h 6858001"/>
              <a:gd name="connsiteX3" fmla="*/ 11001828 w 11001828"/>
              <a:gd name="connsiteY3" fmla="*/ 3441034 h 6858001"/>
              <a:gd name="connsiteX4" fmla="*/ 9908991 w 11001828"/>
              <a:gd name="connsiteY4" fmla="*/ 6785109 h 6858001"/>
              <a:gd name="connsiteX5" fmla="*/ 9852614 w 11001828"/>
              <a:gd name="connsiteY5" fmla="*/ 6858001 h 6858001"/>
              <a:gd name="connsiteX6" fmla="*/ 1149214 w 11001828"/>
              <a:gd name="connsiteY6" fmla="*/ 6858001 h 6858001"/>
              <a:gd name="connsiteX7" fmla="*/ 1092837 w 11001828"/>
              <a:gd name="connsiteY7" fmla="*/ 6785109 h 6858001"/>
              <a:gd name="connsiteX8" fmla="*/ 0 w 11001828"/>
              <a:gd name="connsiteY8" fmla="*/ 3441034 h 6858001"/>
              <a:gd name="connsiteX9" fmla="*/ 1092837 w 11001828"/>
              <a:gd name="connsiteY9" fmla="*/ 96959 h 6858001"/>
              <a:gd name="connsiteX10" fmla="*/ 1167829 w 11001828"/>
              <a:gd name="connsiteY10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01828" h="6858001">
                <a:moveTo>
                  <a:pt x="1167829" y="0"/>
                </a:moveTo>
                <a:lnTo>
                  <a:pt x="9833999" y="0"/>
                </a:lnTo>
                <a:lnTo>
                  <a:pt x="9908991" y="96959"/>
                </a:lnTo>
                <a:cubicBezTo>
                  <a:pt x="10595363" y="1029467"/>
                  <a:pt x="11001828" y="2187021"/>
                  <a:pt x="11001828" y="3441034"/>
                </a:cubicBezTo>
                <a:cubicBezTo>
                  <a:pt x="11001828" y="4695046"/>
                  <a:pt x="10595363" y="5852601"/>
                  <a:pt x="9908991" y="6785109"/>
                </a:cubicBezTo>
                <a:lnTo>
                  <a:pt x="9852614" y="6858001"/>
                </a:lnTo>
                <a:lnTo>
                  <a:pt x="1149214" y="6858001"/>
                </a:lnTo>
                <a:lnTo>
                  <a:pt x="1092837" y="6785109"/>
                </a:lnTo>
                <a:cubicBezTo>
                  <a:pt x="406465" y="5852601"/>
                  <a:pt x="0" y="4695046"/>
                  <a:pt x="0" y="3441034"/>
                </a:cubicBezTo>
                <a:cubicBezTo>
                  <a:pt x="0" y="2187021"/>
                  <a:pt x="406465" y="1029467"/>
                  <a:pt x="1092837" y="96959"/>
                </a:cubicBezTo>
                <a:lnTo>
                  <a:pt x="116782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407003"/>
            <a:ext cx="9652000" cy="2576060"/>
          </a:xfrm>
        </p:spPr>
        <p:txBody>
          <a:bodyPr anchor="b" anchorCtr="0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70000" y="3405182"/>
            <a:ext cx="9652000" cy="1427998"/>
          </a:xfrm>
        </p:spPr>
        <p:txBody>
          <a:bodyPr>
            <a:normAutofit/>
          </a:bodyPr>
          <a:lstStyle>
            <a:lvl1pPr marL="0" indent="0" algn="ctr">
              <a:buNone/>
              <a:defRPr sz="30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70000" y="3221867"/>
            <a:ext cx="9652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713297"/>
            <a:ext cx="8212774" cy="3522846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5801627"/>
            <a:ext cx="8212138" cy="490889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tabLst>
                <a:tab pos="7821613" algn="l"/>
              </a:tabLst>
              <a:defRPr sz="2400" i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125" y="740447"/>
            <a:ext cx="786163" cy="570602"/>
          </a:xfrm>
          <a:prstGeom prst="rect">
            <a:avLst/>
          </a:prstGeom>
        </p:spPr>
      </p:pic>
      <p:cxnSp>
        <p:nvCxnSpPr>
          <p:cNvPr id="26" name="Straight Connector 25"/>
          <p:cNvCxnSpPr/>
          <p:nvPr userDrawn="1"/>
        </p:nvCxnSpPr>
        <p:spPr>
          <a:xfrm>
            <a:off x="1722922" y="972152"/>
            <a:ext cx="710834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741146" y="5698156"/>
            <a:ext cx="179029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in Circle)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2184400"/>
            <a:ext cx="8212138" cy="36195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Photo/Text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26180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5435" y="365125"/>
            <a:ext cx="4918509" cy="2012315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Oval 7"/>
          <p:cNvSpPr/>
          <p:nvPr userDrawn="1"/>
        </p:nvSpPr>
        <p:spPr>
          <a:xfrm>
            <a:off x="288758" y="349553"/>
            <a:ext cx="6217920" cy="621792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1017234" y="1078029"/>
            <a:ext cx="4760968" cy="47609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25923" y="1232034"/>
            <a:ext cx="4343590" cy="445295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6795435" y="2858068"/>
            <a:ext cx="4918509" cy="25505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hoto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24977" y="2184400"/>
            <a:ext cx="5106922" cy="3619500"/>
          </a:xfrm>
        </p:spPr>
        <p:txBody>
          <a:bodyPr anchor="ctr" anchorCtr="1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125" y="2560318"/>
            <a:ext cx="2800350" cy="280035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hoto, Content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0" y="1825625"/>
            <a:ext cx="78790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838200" y="1825625"/>
            <a:ext cx="2405514" cy="4351338"/>
          </a:xfr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-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567892"/>
            <a:ext cx="9652000" cy="4182180"/>
          </a:xfrm>
        </p:spPr>
        <p:txBody>
          <a:bodyPr anchor="ctr" anchorCtr="0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l. Content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-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-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567892"/>
            <a:ext cx="9652000" cy="4182180"/>
          </a:xfrm>
        </p:spPr>
        <p:txBody>
          <a:bodyPr anchor="ctr" anchorCtr="0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(subtitle)-Blu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>
            <a:off x="595086" y="-1"/>
            <a:ext cx="11001828" cy="6858001"/>
          </a:xfrm>
          <a:custGeom>
            <a:avLst/>
            <a:gdLst>
              <a:gd name="connsiteX0" fmla="*/ 1167829 w 11001828"/>
              <a:gd name="connsiteY0" fmla="*/ 0 h 6858001"/>
              <a:gd name="connsiteX1" fmla="*/ 9833999 w 11001828"/>
              <a:gd name="connsiteY1" fmla="*/ 0 h 6858001"/>
              <a:gd name="connsiteX2" fmla="*/ 9908991 w 11001828"/>
              <a:gd name="connsiteY2" fmla="*/ 96959 h 6858001"/>
              <a:gd name="connsiteX3" fmla="*/ 11001828 w 11001828"/>
              <a:gd name="connsiteY3" fmla="*/ 3441034 h 6858001"/>
              <a:gd name="connsiteX4" fmla="*/ 9908991 w 11001828"/>
              <a:gd name="connsiteY4" fmla="*/ 6785109 h 6858001"/>
              <a:gd name="connsiteX5" fmla="*/ 9852614 w 11001828"/>
              <a:gd name="connsiteY5" fmla="*/ 6858001 h 6858001"/>
              <a:gd name="connsiteX6" fmla="*/ 1149214 w 11001828"/>
              <a:gd name="connsiteY6" fmla="*/ 6858001 h 6858001"/>
              <a:gd name="connsiteX7" fmla="*/ 1092837 w 11001828"/>
              <a:gd name="connsiteY7" fmla="*/ 6785109 h 6858001"/>
              <a:gd name="connsiteX8" fmla="*/ 0 w 11001828"/>
              <a:gd name="connsiteY8" fmla="*/ 3441034 h 6858001"/>
              <a:gd name="connsiteX9" fmla="*/ 1092837 w 11001828"/>
              <a:gd name="connsiteY9" fmla="*/ 96959 h 6858001"/>
              <a:gd name="connsiteX10" fmla="*/ 1167829 w 11001828"/>
              <a:gd name="connsiteY10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01828" h="6858001">
                <a:moveTo>
                  <a:pt x="1167829" y="0"/>
                </a:moveTo>
                <a:lnTo>
                  <a:pt x="9833999" y="0"/>
                </a:lnTo>
                <a:lnTo>
                  <a:pt x="9908991" y="96959"/>
                </a:lnTo>
                <a:cubicBezTo>
                  <a:pt x="10595363" y="1029467"/>
                  <a:pt x="11001828" y="2187021"/>
                  <a:pt x="11001828" y="3441034"/>
                </a:cubicBezTo>
                <a:cubicBezTo>
                  <a:pt x="11001828" y="4695046"/>
                  <a:pt x="10595363" y="5852601"/>
                  <a:pt x="9908991" y="6785109"/>
                </a:cubicBezTo>
                <a:lnTo>
                  <a:pt x="9852614" y="6858001"/>
                </a:lnTo>
                <a:lnTo>
                  <a:pt x="1149214" y="6858001"/>
                </a:lnTo>
                <a:lnTo>
                  <a:pt x="1092837" y="6785109"/>
                </a:lnTo>
                <a:cubicBezTo>
                  <a:pt x="406465" y="5852601"/>
                  <a:pt x="0" y="4695046"/>
                  <a:pt x="0" y="3441034"/>
                </a:cubicBezTo>
                <a:cubicBezTo>
                  <a:pt x="0" y="2187021"/>
                  <a:pt x="406465" y="1029467"/>
                  <a:pt x="1092837" y="96959"/>
                </a:cubicBezTo>
                <a:lnTo>
                  <a:pt x="116782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407003"/>
            <a:ext cx="9652000" cy="2576060"/>
          </a:xfrm>
        </p:spPr>
        <p:txBody>
          <a:bodyPr anchor="b" anchorCtr="0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70000" y="3405182"/>
            <a:ext cx="9652000" cy="1427998"/>
          </a:xfrm>
        </p:spPr>
        <p:txBody>
          <a:bodyPr>
            <a:normAutofit/>
          </a:bodyPr>
          <a:lstStyle>
            <a:lvl1pPr marL="0" indent="0" algn="ctr">
              <a:buNone/>
              <a:defRPr sz="30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70000" y="3221867"/>
            <a:ext cx="9652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713297"/>
            <a:ext cx="8212774" cy="3522846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5801627"/>
            <a:ext cx="8212138" cy="490889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tabLst>
                <a:tab pos="7821613" algn="l"/>
              </a:tabLst>
              <a:defRPr sz="2400" i="1"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125" y="740447"/>
            <a:ext cx="786162" cy="570602"/>
          </a:xfrm>
          <a:prstGeom prst="rect">
            <a:avLst/>
          </a:prstGeom>
        </p:spPr>
      </p:pic>
      <p:cxnSp>
        <p:nvCxnSpPr>
          <p:cNvPr id="26" name="Straight Connector 25"/>
          <p:cNvCxnSpPr/>
          <p:nvPr userDrawn="1"/>
        </p:nvCxnSpPr>
        <p:spPr>
          <a:xfrm>
            <a:off x="1722922" y="972152"/>
            <a:ext cx="7108341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741146" y="5698156"/>
            <a:ext cx="179029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(in Circle)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2184400"/>
            <a:ext cx="8212138" cy="36195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ircle Photo/Tex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26180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5435" y="365125"/>
            <a:ext cx="4918509" cy="2012315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Oval 7"/>
          <p:cNvSpPr/>
          <p:nvPr userDrawn="1"/>
        </p:nvSpPr>
        <p:spPr>
          <a:xfrm>
            <a:off x="288758" y="349553"/>
            <a:ext cx="6217920" cy="62179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1017234" y="1078029"/>
            <a:ext cx="4760968" cy="47609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25923" y="1232034"/>
            <a:ext cx="4343590" cy="445295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6795435" y="2858068"/>
            <a:ext cx="4918509" cy="25505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l Photo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24977" y="2184400"/>
            <a:ext cx="5106922" cy="3619500"/>
          </a:xfrm>
        </p:spPr>
        <p:txBody>
          <a:bodyPr anchor="ctr" anchorCtr="1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125" y="2560318"/>
            <a:ext cx="2800350" cy="28003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, Conten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Photo, Conten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0" y="1825625"/>
            <a:ext cx="78790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838200" y="1825625"/>
            <a:ext cx="2405514" cy="4351338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(subtitle)-Green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>
            <a:off x="595086" y="-1"/>
            <a:ext cx="11001828" cy="6858001"/>
          </a:xfrm>
          <a:custGeom>
            <a:avLst/>
            <a:gdLst>
              <a:gd name="connsiteX0" fmla="*/ 1167829 w 11001828"/>
              <a:gd name="connsiteY0" fmla="*/ 0 h 6858001"/>
              <a:gd name="connsiteX1" fmla="*/ 9833999 w 11001828"/>
              <a:gd name="connsiteY1" fmla="*/ 0 h 6858001"/>
              <a:gd name="connsiteX2" fmla="*/ 9908991 w 11001828"/>
              <a:gd name="connsiteY2" fmla="*/ 96959 h 6858001"/>
              <a:gd name="connsiteX3" fmla="*/ 11001828 w 11001828"/>
              <a:gd name="connsiteY3" fmla="*/ 3441034 h 6858001"/>
              <a:gd name="connsiteX4" fmla="*/ 9908991 w 11001828"/>
              <a:gd name="connsiteY4" fmla="*/ 6785109 h 6858001"/>
              <a:gd name="connsiteX5" fmla="*/ 9852614 w 11001828"/>
              <a:gd name="connsiteY5" fmla="*/ 6858001 h 6858001"/>
              <a:gd name="connsiteX6" fmla="*/ 1149214 w 11001828"/>
              <a:gd name="connsiteY6" fmla="*/ 6858001 h 6858001"/>
              <a:gd name="connsiteX7" fmla="*/ 1092837 w 11001828"/>
              <a:gd name="connsiteY7" fmla="*/ 6785109 h 6858001"/>
              <a:gd name="connsiteX8" fmla="*/ 0 w 11001828"/>
              <a:gd name="connsiteY8" fmla="*/ 3441034 h 6858001"/>
              <a:gd name="connsiteX9" fmla="*/ 1092837 w 11001828"/>
              <a:gd name="connsiteY9" fmla="*/ 96959 h 6858001"/>
              <a:gd name="connsiteX10" fmla="*/ 1167829 w 11001828"/>
              <a:gd name="connsiteY10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01828" h="6858001">
                <a:moveTo>
                  <a:pt x="1167829" y="0"/>
                </a:moveTo>
                <a:lnTo>
                  <a:pt x="9833999" y="0"/>
                </a:lnTo>
                <a:lnTo>
                  <a:pt x="9908991" y="96959"/>
                </a:lnTo>
                <a:cubicBezTo>
                  <a:pt x="10595363" y="1029467"/>
                  <a:pt x="11001828" y="2187021"/>
                  <a:pt x="11001828" y="3441034"/>
                </a:cubicBezTo>
                <a:cubicBezTo>
                  <a:pt x="11001828" y="4695046"/>
                  <a:pt x="10595363" y="5852601"/>
                  <a:pt x="9908991" y="6785109"/>
                </a:cubicBezTo>
                <a:lnTo>
                  <a:pt x="9852614" y="6858001"/>
                </a:lnTo>
                <a:lnTo>
                  <a:pt x="1149214" y="6858001"/>
                </a:lnTo>
                <a:lnTo>
                  <a:pt x="1092837" y="6785109"/>
                </a:lnTo>
                <a:cubicBezTo>
                  <a:pt x="406465" y="5852601"/>
                  <a:pt x="0" y="4695046"/>
                  <a:pt x="0" y="3441034"/>
                </a:cubicBezTo>
                <a:cubicBezTo>
                  <a:pt x="0" y="2187021"/>
                  <a:pt x="406465" y="1029467"/>
                  <a:pt x="1092837" y="96959"/>
                </a:cubicBezTo>
                <a:lnTo>
                  <a:pt x="116782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0" y="407003"/>
            <a:ext cx="9652000" cy="2576060"/>
          </a:xfrm>
        </p:spPr>
        <p:txBody>
          <a:bodyPr anchor="b" anchorCtr="0">
            <a:noAutofit/>
          </a:bodyPr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reeform 2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70000" y="3405182"/>
            <a:ext cx="9652000" cy="1427998"/>
          </a:xfrm>
        </p:spPr>
        <p:txBody>
          <a:bodyPr>
            <a:normAutofit/>
          </a:bodyPr>
          <a:lstStyle>
            <a:lvl1pPr marL="0" indent="0" algn="ctr">
              <a:buNone/>
              <a:defRPr sz="30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1270000" y="3221867"/>
            <a:ext cx="9652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908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itle, 2 Col. Content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351" y="192940"/>
            <a:ext cx="2285050" cy="763005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965" y="-3176"/>
            <a:ext cx="12101035" cy="6861175"/>
          </a:xfrm>
          <a:custGeom>
            <a:avLst/>
            <a:gdLst>
              <a:gd name="connsiteX0" fmla="*/ 0 w 12101035"/>
              <a:gd name="connsiteY0" fmla="*/ 0 h 6858000"/>
              <a:gd name="connsiteX1" fmla="*/ 12101035 w 12101035"/>
              <a:gd name="connsiteY1" fmla="*/ 0 h 6858000"/>
              <a:gd name="connsiteX2" fmla="*/ 12101035 w 12101035"/>
              <a:gd name="connsiteY2" fmla="*/ 6858000 h 6858000"/>
              <a:gd name="connsiteX3" fmla="*/ 0 w 12101035"/>
              <a:gd name="connsiteY3" fmla="*/ 6858000 h 6858000"/>
              <a:gd name="connsiteX4" fmla="*/ 0 w 12101035"/>
              <a:gd name="connsiteY4" fmla="*/ 0 h 6858000"/>
              <a:gd name="connsiteX0" fmla="*/ 1504950 w 12101035"/>
              <a:gd name="connsiteY0" fmla="*/ 1190625 h 6858000"/>
              <a:gd name="connsiteX1" fmla="*/ 12101035 w 12101035"/>
              <a:gd name="connsiteY1" fmla="*/ 0 h 6858000"/>
              <a:gd name="connsiteX2" fmla="*/ 12101035 w 12101035"/>
              <a:gd name="connsiteY2" fmla="*/ 6858000 h 6858000"/>
              <a:gd name="connsiteX3" fmla="*/ 0 w 12101035"/>
              <a:gd name="connsiteY3" fmla="*/ 6858000 h 6858000"/>
              <a:gd name="connsiteX4" fmla="*/ 1504950 w 12101035"/>
              <a:gd name="connsiteY4" fmla="*/ 1190625 h 6858000"/>
              <a:gd name="connsiteX0" fmla="*/ 4886325 w 12101035"/>
              <a:gd name="connsiteY0" fmla="*/ 0 h 6886575"/>
              <a:gd name="connsiteX1" fmla="*/ 12101035 w 12101035"/>
              <a:gd name="connsiteY1" fmla="*/ 28575 h 6886575"/>
              <a:gd name="connsiteX2" fmla="*/ 12101035 w 12101035"/>
              <a:gd name="connsiteY2" fmla="*/ 6886575 h 6886575"/>
              <a:gd name="connsiteX3" fmla="*/ 0 w 12101035"/>
              <a:gd name="connsiteY3" fmla="*/ 6886575 h 6886575"/>
              <a:gd name="connsiteX4" fmla="*/ 4886325 w 12101035"/>
              <a:gd name="connsiteY4" fmla="*/ 0 h 6886575"/>
              <a:gd name="connsiteX0" fmla="*/ 4286250 w 12101035"/>
              <a:gd name="connsiteY0" fmla="*/ 0 h 6867525"/>
              <a:gd name="connsiteX1" fmla="*/ 12101035 w 12101035"/>
              <a:gd name="connsiteY1" fmla="*/ 9525 h 6867525"/>
              <a:gd name="connsiteX2" fmla="*/ 12101035 w 12101035"/>
              <a:gd name="connsiteY2" fmla="*/ 6867525 h 6867525"/>
              <a:gd name="connsiteX3" fmla="*/ 0 w 12101035"/>
              <a:gd name="connsiteY3" fmla="*/ 6867525 h 6867525"/>
              <a:gd name="connsiteX4" fmla="*/ 4286250 w 12101035"/>
              <a:gd name="connsiteY4" fmla="*/ 0 h 6867525"/>
              <a:gd name="connsiteX0" fmla="*/ 4397375 w 12101035"/>
              <a:gd name="connsiteY0" fmla="*/ 28575 h 6858000"/>
              <a:gd name="connsiteX1" fmla="*/ 12101035 w 12101035"/>
              <a:gd name="connsiteY1" fmla="*/ 0 h 6858000"/>
              <a:gd name="connsiteX2" fmla="*/ 12101035 w 12101035"/>
              <a:gd name="connsiteY2" fmla="*/ 6858000 h 6858000"/>
              <a:gd name="connsiteX3" fmla="*/ 0 w 12101035"/>
              <a:gd name="connsiteY3" fmla="*/ 6858000 h 6858000"/>
              <a:gd name="connsiteX4" fmla="*/ 4397375 w 12101035"/>
              <a:gd name="connsiteY4" fmla="*/ 28575 h 6858000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  <a:gd name="connsiteX0" fmla="*/ 4270375 w 12101035"/>
              <a:gd name="connsiteY0" fmla="*/ 0 h 6861175"/>
              <a:gd name="connsiteX1" fmla="*/ 12101035 w 12101035"/>
              <a:gd name="connsiteY1" fmla="*/ 3175 h 6861175"/>
              <a:gd name="connsiteX2" fmla="*/ 12101035 w 12101035"/>
              <a:gd name="connsiteY2" fmla="*/ 6861175 h 6861175"/>
              <a:gd name="connsiteX3" fmla="*/ 0 w 12101035"/>
              <a:gd name="connsiteY3" fmla="*/ 6861175 h 6861175"/>
              <a:gd name="connsiteX4" fmla="*/ 4270375 w 12101035"/>
              <a:gd name="connsiteY4" fmla="*/ 0 h 6861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01035" h="6861175">
                <a:moveTo>
                  <a:pt x="4270375" y="0"/>
                </a:moveTo>
                <a:lnTo>
                  <a:pt x="12101035" y="3175"/>
                </a:lnTo>
                <a:lnTo>
                  <a:pt x="12101035" y="6861175"/>
                </a:lnTo>
                <a:lnTo>
                  <a:pt x="0" y="6861175"/>
                </a:lnTo>
                <a:cubicBezTo>
                  <a:pt x="401274" y="4737208"/>
                  <a:pt x="1545814" y="2078405"/>
                  <a:pt x="4270375" y="0"/>
                </a:cubicBezTo>
                <a:close/>
              </a:path>
            </a:pathLst>
          </a:custGeom>
          <a:solidFill>
            <a:schemeClr val="bg1">
              <a:lumMod val="85000"/>
              <a:alpha val="36000"/>
            </a:schemeClr>
          </a:solid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4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665645" y="-6304"/>
            <a:ext cx="6695712" cy="68643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7472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/Vide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reeform 4"/>
          <p:cNvSpPr/>
          <p:nvPr userDrawn="1"/>
        </p:nvSpPr>
        <p:spPr>
          <a:xfrm>
            <a:off x="3541295" y="5317964"/>
            <a:ext cx="5109410" cy="1540036"/>
          </a:xfrm>
          <a:custGeom>
            <a:avLst/>
            <a:gdLst>
              <a:gd name="connsiteX0" fmla="*/ 2190679 w 4381358"/>
              <a:gd name="connsiteY0" fmla="*/ 0 h 1320593"/>
              <a:gd name="connsiteX1" fmla="*/ 4370042 w 4381358"/>
              <a:gd name="connsiteY1" fmla="*/ 1297102 h 1320593"/>
              <a:gd name="connsiteX2" fmla="*/ 4381358 w 4381358"/>
              <a:gd name="connsiteY2" fmla="*/ 1320593 h 1320593"/>
              <a:gd name="connsiteX3" fmla="*/ 0 w 4381358"/>
              <a:gd name="connsiteY3" fmla="*/ 1320593 h 1320593"/>
              <a:gd name="connsiteX4" fmla="*/ 11316 w 4381358"/>
              <a:gd name="connsiteY4" fmla="*/ 1297102 h 1320593"/>
              <a:gd name="connsiteX5" fmla="*/ 2190679 w 4381358"/>
              <a:gd name="connsiteY5" fmla="*/ 0 h 132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81358" h="1320593">
                <a:moveTo>
                  <a:pt x="2190679" y="0"/>
                </a:moveTo>
                <a:cubicBezTo>
                  <a:pt x="3131757" y="0"/>
                  <a:pt x="3950334" y="524490"/>
                  <a:pt x="4370042" y="1297102"/>
                </a:cubicBezTo>
                <a:lnTo>
                  <a:pt x="4381358" y="1320593"/>
                </a:lnTo>
                <a:lnTo>
                  <a:pt x="0" y="1320593"/>
                </a:lnTo>
                <a:lnTo>
                  <a:pt x="11316" y="1297102"/>
                </a:lnTo>
                <a:cubicBezTo>
                  <a:pt x="431025" y="524490"/>
                  <a:pt x="1249601" y="0"/>
                  <a:pt x="219067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8724" y="5740083"/>
            <a:ext cx="2658032" cy="8875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1713297"/>
            <a:ext cx="8212774" cy="3522846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5801627"/>
            <a:ext cx="8212138" cy="490889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tabLst>
                <a:tab pos="7821613" algn="l"/>
              </a:tabLst>
              <a:defRPr sz="2400" i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125" y="740447"/>
            <a:ext cx="786163" cy="570602"/>
          </a:xfrm>
          <a:prstGeom prst="rect">
            <a:avLst/>
          </a:prstGeom>
        </p:spPr>
      </p:pic>
      <p:cxnSp>
        <p:nvCxnSpPr>
          <p:cNvPr id="26" name="Straight Connector 25"/>
          <p:cNvCxnSpPr/>
          <p:nvPr userDrawn="1"/>
        </p:nvCxnSpPr>
        <p:spPr>
          <a:xfrm>
            <a:off x="1722922" y="972152"/>
            <a:ext cx="710834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 userDrawn="1"/>
        </p:nvCxnSpPr>
        <p:spPr>
          <a:xfrm>
            <a:off x="741146" y="5698156"/>
            <a:ext cx="1790299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in Circle)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19125" y="2184400"/>
            <a:ext cx="8212138" cy="36195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rcle Photo/Text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26180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5435" y="365125"/>
            <a:ext cx="4918509" cy="2012315"/>
          </a:xfrm>
        </p:spPr>
        <p:txBody>
          <a:bodyPr anchor="b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Oval 7"/>
          <p:cNvSpPr/>
          <p:nvPr userDrawn="1"/>
        </p:nvSpPr>
        <p:spPr>
          <a:xfrm>
            <a:off x="288758" y="349553"/>
            <a:ext cx="6217920" cy="621792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 userDrawn="1"/>
        </p:nvSpPr>
        <p:spPr>
          <a:xfrm>
            <a:off x="1017234" y="1078029"/>
            <a:ext cx="4760968" cy="476096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225923" y="1232034"/>
            <a:ext cx="4343590" cy="445295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6795435" y="2858068"/>
            <a:ext cx="4918509" cy="25505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255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Photo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9"/>
          <p:cNvSpPr/>
          <p:nvPr userDrawn="1"/>
        </p:nvSpPr>
        <p:spPr>
          <a:xfrm>
            <a:off x="-113672" y="1"/>
            <a:ext cx="12101034" cy="6857999"/>
          </a:xfrm>
          <a:custGeom>
            <a:avLst/>
            <a:gdLst>
              <a:gd name="connsiteX0" fmla="*/ 0 w 12101034"/>
              <a:gd name="connsiteY0" fmla="*/ 0 h 6857999"/>
              <a:gd name="connsiteX1" fmla="*/ 12101034 w 12101034"/>
              <a:gd name="connsiteY1" fmla="*/ 0 h 6857999"/>
              <a:gd name="connsiteX2" fmla="*/ 12076358 w 12101034"/>
              <a:gd name="connsiteY2" fmla="*/ 138173 h 6857999"/>
              <a:gd name="connsiteX3" fmla="*/ 8198206 w 12101034"/>
              <a:gd name="connsiteY3" fmla="*/ 6573119 h 6857999"/>
              <a:gd name="connsiteX4" fmla="*/ 7835690 w 12101034"/>
              <a:gd name="connsiteY4" fmla="*/ 6857999 h 6857999"/>
              <a:gd name="connsiteX5" fmla="*/ 0 w 12101034"/>
              <a:gd name="connsiteY5" fmla="*/ 6857999 h 6857999"/>
              <a:gd name="connsiteX6" fmla="*/ 0 w 12101034"/>
              <a:gd name="connsiteY6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01034" h="6857999">
                <a:moveTo>
                  <a:pt x="0" y="0"/>
                </a:moveTo>
                <a:lnTo>
                  <a:pt x="12101034" y="0"/>
                </a:lnTo>
                <a:lnTo>
                  <a:pt x="12076358" y="138173"/>
                </a:lnTo>
                <a:cubicBezTo>
                  <a:pt x="11550118" y="2709849"/>
                  <a:pt x="10149286" y="4962943"/>
                  <a:pt x="8198206" y="6573119"/>
                </a:cubicBezTo>
                <a:lnTo>
                  <a:pt x="783569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616017"/>
            <a:ext cx="8212774" cy="1328285"/>
          </a:xfrm>
        </p:spPr>
        <p:txBody>
          <a:bodyPr anchor="b" anchorCtr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724977" y="2184400"/>
            <a:ext cx="5106922" cy="3619500"/>
          </a:xfrm>
        </p:spPr>
        <p:txBody>
          <a:bodyPr anchor="ctr" anchorCtr="1"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19125" y="2560318"/>
            <a:ext cx="2800350" cy="28003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hoto, Content-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720" y="1825625"/>
            <a:ext cx="787908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5105" y="5804468"/>
            <a:ext cx="2285050" cy="763005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540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838200" y="1825625"/>
            <a:ext cx="2405514" cy="4351338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4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1952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3" r:id="rId3"/>
    <p:sldLayoutId id="2147483660" r:id="rId4"/>
    <p:sldLayoutId id="2147483661" r:id="rId5"/>
    <p:sldLayoutId id="2147483662" r:id="rId6"/>
    <p:sldLayoutId id="2147483665" r:id="rId7"/>
    <p:sldLayoutId id="2147483666" r:id="rId8"/>
    <p:sldLayoutId id="2147483650" r:id="rId9"/>
    <p:sldLayoutId id="2147483652" r:id="rId10"/>
    <p:sldLayoutId id="2147483653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68" r:id="rId32"/>
    <p:sldLayoutId id="2147483667" r:id="rId33"/>
    <p:sldLayoutId id="2147483669" r:id="rId3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accent1"/>
          </a:solidFill>
          <a:latin typeface="Overpass" charset="0"/>
          <a:ea typeface="Overpass" charset="0"/>
          <a:cs typeface="Overpas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000" b="0" i="0" kern="1200">
          <a:solidFill>
            <a:schemeClr val="tx1"/>
          </a:solidFill>
          <a:latin typeface="Overpass" charset="0"/>
          <a:ea typeface="Overpass" charset="0"/>
          <a:cs typeface="Overpas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600" b="0" i="0" kern="1200">
          <a:solidFill>
            <a:schemeClr val="tx1"/>
          </a:solidFill>
          <a:latin typeface="Overpass" charset="0"/>
          <a:ea typeface="Overpass" charset="0"/>
          <a:cs typeface="Overpas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Overpass" charset="0"/>
          <a:ea typeface="Overpass" charset="0"/>
          <a:cs typeface="Overpas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Overpass" charset="0"/>
          <a:ea typeface="Overpass" charset="0"/>
          <a:cs typeface="Overpas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Overpass" charset="0"/>
          <a:ea typeface="Overpass" charset="0"/>
          <a:cs typeface="Overpas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B62CA07-4823-F545-B2DA-CD57F9FDCC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OACD 2022:</a:t>
            </a:r>
            <a:br>
              <a:rPr lang="en-US" dirty="0"/>
            </a:br>
            <a:r>
              <a:rPr lang="en-US" dirty="0"/>
              <a:t>Water Quality Panel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80C272-E3D3-1045-B1EB-B34A2B5A9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Marganne Allen, ODA Ag WQ/SWCD Program Manager</a:t>
            </a:r>
          </a:p>
          <a:p>
            <a:r>
              <a:rPr lang="en-US" dirty="0"/>
              <a:t>Ken Baily, Wasco SWCD, SWCC, Ag WQ AC</a:t>
            </a:r>
          </a:p>
          <a:p>
            <a:r>
              <a:rPr lang="en-US" dirty="0"/>
              <a:t>Karin Stutzman, ODA SWCD Program Lead</a:t>
            </a:r>
          </a:p>
        </p:txBody>
      </p:sp>
    </p:spTree>
    <p:extLst>
      <p:ext uri="{BB962C8B-B14F-4D97-AF65-F5344CB8AC3E}">
        <p14:creationId xmlns:p14="http://schemas.microsoft.com/office/powerpoint/2010/main" val="129840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FEC7-D532-7CD2-A44D-07A680F30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Affect on SWCDs?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FEFCB-3096-565D-E8B2-7A174ACF0C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No change: SWCDs = ODA Ag WQ voluntary program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Indirect - Increased transparency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Monitoring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Assessment and reporting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Success of implementation, effectiveness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Expanding expectations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From surface to groundwater</a:t>
            </a:r>
          </a:p>
        </p:txBody>
      </p:sp>
    </p:spTree>
    <p:extLst>
      <p:ext uri="{BB962C8B-B14F-4D97-AF65-F5344CB8AC3E}">
        <p14:creationId xmlns:p14="http://schemas.microsoft.com/office/powerpoint/2010/main" val="2154050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0840C-082A-55B7-FE15-21956E35B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ODA Ag WQ Grant</a:t>
            </a:r>
            <a:br>
              <a:rPr lang="en-US" dirty="0"/>
            </a:br>
            <a:r>
              <a:rPr lang="en-US" dirty="0"/>
              <a:t>(Karin Stutzman)</a:t>
            </a:r>
          </a:p>
        </p:txBody>
      </p:sp>
    </p:spTree>
    <p:extLst>
      <p:ext uri="{BB962C8B-B14F-4D97-AF65-F5344CB8AC3E}">
        <p14:creationId xmlns:p14="http://schemas.microsoft.com/office/powerpoint/2010/main" val="2389646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402F1-3CFD-0834-198D-81D90B287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24972-6990-E9CE-43AB-7763A8587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ODA Ag WQ Program Influences (Marganne)</a:t>
            </a:r>
          </a:p>
          <a:p>
            <a:pPr marL="514350" indent="-514350">
              <a:buFont typeface="Arial"/>
              <a:buAutoNum type="arabicParenR"/>
            </a:pPr>
            <a:r>
              <a:rPr lang="en-US" dirty="0"/>
              <a:t>ODA Ag WQ Grant (Karin)</a:t>
            </a:r>
          </a:p>
          <a:p>
            <a:pPr marL="514350" indent="-514350">
              <a:buAutoNum type="arabicParenR"/>
            </a:pPr>
            <a:r>
              <a:rPr lang="en-US" dirty="0"/>
              <a:t>SWCD Perspective (Ken)</a:t>
            </a:r>
          </a:p>
          <a:p>
            <a:pPr marL="514350" indent="-514350">
              <a:buAutoNum type="arabicParenR"/>
            </a:pPr>
            <a:r>
              <a:rPr lang="en-US" dirty="0"/>
              <a:t>Group discussion 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BD38C12B-C1D6-D3F2-E42F-064E9543969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78858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532BD-D955-42DB-1E47-B5A6BCD7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ODA Ag WQ Program Influences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3478F-AD6C-4206-07E8-2BAA4C96C0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ODA-DEQ Memorandum of Agreement Update</a:t>
            </a:r>
          </a:p>
          <a:p>
            <a:pPr marL="514350" indent="-514350">
              <a:buAutoNum type="arabicParenR"/>
            </a:pPr>
            <a:r>
              <a:rPr lang="en-US" dirty="0"/>
              <a:t>Emerging/sleeper issue: Groundwater quality</a:t>
            </a:r>
          </a:p>
        </p:txBody>
      </p:sp>
    </p:spTree>
    <p:extLst>
      <p:ext uri="{BB962C8B-B14F-4D97-AF65-F5344CB8AC3E}">
        <p14:creationId xmlns:p14="http://schemas.microsoft.com/office/powerpoint/2010/main" val="164887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7C100-6EBE-F35C-FE8C-887F179D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ODA-DEQ Memorandum: 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01279C-BC07-5125-EE4B-E045289102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Original MOA – 2012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Focus: Biennial reviews, program effectiveness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2018 renewal without changes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2022 Draft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Update, reflect current programs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@ November Board of Ag, EQC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Overpass"/>
              </a:rPr>
              <a:t>Goal: Signature in December 2022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62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1C7E-C491-9232-CA55-5250326F5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-238228"/>
            <a:ext cx="8212774" cy="1328285"/>
          </a:xfrm>
        </p:spPr>
        <p:txBody>
          <a:bodyPr/>
          <a:lstStyle/>
          <a:p>
            <a:r>
              <a:rPr lang="en-US" dirty="0"/>
              <a:t>Draft MOA content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97003-3F4E-CDC1-A35B-7D428E650A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95580" y="1711855"/>
            <a:ext cx="6465771" cy="4208514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TMDL roles, responsibilities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Updated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Compliance and enforcement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Also</a:t>
            </a:r>
            <a:endParaRPr lang="en-US" sz="3200" dirty="0">
              <a:solidFill>
                <a:schemeClr val="bg1"/>
              </a:solidFill>
            </a:endParaRP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Progress and adaptive management 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TMDL Implementation plans and Ag WQ Management plans</a:t>
            </a:r>
          </a:p>
          <a:p>
            <a:pPr marL="457200" indent="-457200" algn="l">
              <a:buFont typeface="+mj-lt"/>
              <a:buAutoNum type="arabicPeriod"/>
            </a:pPr>
            <a:endParaRPr lang="en-US" sz="3200" dirty="0"/>
          </a:p>
          <a:p>
            <a:pPr algn="l"/>
            <a:endParaRPr lang="en-US" dirty="0"/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3103C85B-8E41-2FB5-757B-80F4D31F641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5400000">
            <a:off x="619125" y="2560318"/>
            <a:ext cx="2800350" cy="2800350"/>
          </a:xfrm>
        </p:spPr>
      </p:pic>
    </p:spTree>
    <p:extLst>
      <p:ext uri="{BB962C8B-B14F-4D97-AF65-F5344CB8AC3E}">
        <p14:creationId xmlns:p14="http://schemas.microsoft.com/office/powerpoint/2010/main" val="347014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6778-C804-A5F9-8709-EE29395FE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MOA content,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754C6-A6F2-974B-81BA-9C2F88DA9F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Commitment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Seek methods, capacity for monitoring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Evaluating implementation, effectiveness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Accountability and transparency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Reporting to EQC and the Board of Agriculture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26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A9D94-3287-4D1D-BB59-77EA72D1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MOA does not…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1646C-409D-7560-53EA-1018BD7CB1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120762" y="1944302"/>
            <a:ext cx="5106922" cy="36195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Add new authority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Change Ag WQ program out of the gate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CBF54A69-2371-DCF7-1753-3AD5487EE1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13899" y="2255092"/>
            <a:ext cx="3548808" cy="3548808"/>
          </a:xfrm>
        </p:spPr>
      </p:pic>
    </p:spTree>
    <p:extLst>
      <p:ext uri="{BB962C8B-B14F-4D97-AF65-F5344CB8AC3E}">
        <p14:creationId xmlns:p14="http://schemas.microsoft.com/office/powerpoint/2010/main" val="1597552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85EFC-F4CA-B109-B12A-6B4A38352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Groundwater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31DC9-74D3-8B4D-652C-69EB7F2F6E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Emerging/sleeper issue</a:t>
            </a:r>
          </a:p>
        </p:txBody>
      </p:sp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EFBCF7C-4023-031C-7361-29708580920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39400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4279D-F6F2-EBAE-C86F-6A0C2723B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Umatilla Basin GWMA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A0A46-3966-7C9F-E262-E187CE4286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Issue: Nitrate contamination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Long term (~30 years)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Complex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New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EPA Petition (drinking water, CAFOs)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County drinking water emergency declaration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Recent DEQ enforcement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r>
              <a:rPr lang="en-US" dirty="0"/>
              <a:t>Highlight on irrigated agriculture</a:t>
            </a:r>
          </a:p>
          <a:p>
            <a:pPr marL="114300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E5A63B-5364-C1A1-D6FD-9C005BDA7110}"/>
              </a:ext>
            </a:extLst>
          </p:cNvPr>
          <p:cNvSpPr txBox="1"/>
          <p:nvPr/>
        </p:nvSpPr>
        <p:spPr>
          <a:xfrm>
            <a:off x="7534227" y="1351800"/>
            <a:ext cx="3940099" cy="369332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Groundwater Management Area</a:t>
            </a:r>
          </a:p>
        </p:txBody>
      </p:sp>
    </p:spTree>
    <p:extLst>
      <p:ext uri="{BB962C8B-B14F-4D97-AF65-F5344CB8AC3E}">
        <p14:creationId xmlns:p14="http://schemas.microsoft.com/office/powerpoint/2010/main" val="441211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DA">
      <a:dk1>
        <a:srgbClr val="000000"/>
      </a:dk1>
      <a:lt1>
        <a:srgbClr val="FFFFFF"/>
      </a:lt1>
      <a:dk2>
        <a:srgbClr val="191A33"/>
      </a:dk2>
      <a:lt2>
        <a:srgbClr val="E7E6E6"/>
      </a:lt2>
      <a:accent1>
        <a:srgbClr val="4156A6"/>
      </a:accent1>
      <a:accent2>
        <a:srgbClr val="47B289"/>
      </a:accent2>
      <a:accent3>
        <a:srgbClr val="A5A5A5"/>
      </a:accent3>
      <a:accent4>
        <a:srgbClr val="E9C938"/>
      </a:accent4>
      <a:accent5>
        <a:srgbClr val="F3704B"/>
      </a:accent5>
      <a:accent6>
        <a:srgbClr val="0A5451"/>
      </a:accent6>
      <a:hlink>
        <a:srgbClr val="4156A6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269</Words>
  <Application>Microsoft Macintosh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Overpass</vt:lpstr>
      <vt:lpstr>Office Theme</vt:lpstr>
      <vt:lpstr>OACD 2022: Water Quality Panel</vt:lpstr>
      <vt:lpstr>Outline</vt:lpstr>
      <vt:lpstr>ODA Ag WQ Program Influences</vt:lpstr>
      <vt:lpstr>ODA-DEQ Memorandum: Background</vt:lpstr>
      <vt:lpstr>Draft MOA content</vt:lpstr>
      <vt:lpstr>Draft MOA content, con’t</vt:lpstr>
      <vt:lpstr>MOA does not…</vt:lpstr>
      <vt:lpstr>Groundwater</vt:lpstr>
      <vt:lpstr>Lower Umatilla Basin GWMA</vt:lpstr>
      <vt:lpstr>Potential Affect on SWCDs?</vt:lpstr>
      <vt:lpstr>ODA Ag WQ Grant (Karin Stutzman)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Lindsay Frank</dc:creator>
  <cp:lastModifiedBy>ALLEN Marganne * ODA</cp:lastModifiedBy>
  <cp:revision>56</cp:revision>
  <dcterms:created xsi:type="dcterms:W3CDTF">2020-03-09T20:58:25Z</dcterms:created>
  <dcterms:modified xsi:type="dcterms:W3CDTF">2022-10-31T21:41:59Z</dcterms:modified>
</cp:coreProperties>
</file>