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73" r:id="rId1"/>
  </p:sldMasterIdLst>
  <p:notesMasterIdLst>
    <p:notesMasterId r:id="rId7"/>
  </p:notesMasterIdLst>
  <p:sldIdLst>
    <p:sldId id="257" r:id="rId2"/>
    <p:sldId id="258" r:id="rId3"/>
    <p:sldId id="267" r:id="rId4"/>
    <p:sldId id="268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ACD7"/>
    <a:srgbClr val="026886"/>
    <a:srgbClr val="4BB962"/>
    <a:srgbClr val="2F1616"/>
    <a:srgbClr val="2F1716"/>
    <a:srgbClr val="E98B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 autoAdjust="0"/>
    <p:restoredTop sz="93897" autoAdjust="0"/>
  </p:normalViewPr>
  <p:slideViewPr>
    <p:cSldViewPr snapToGrid="0" snapToObjects="1">
      <p:cViewPr varScale="1">
        <p:scale>
          <a:sx n="103" d="100"/>
          <a:sy n="103" d="100"/>
        </p:scale>
        <p:origin x="656" y="184"/>
      </p:cViewPr>
      <p:guideLst/>
    </p:cSldViewPr>
  </p:slideViewPr>
  <p:outlineViewPr>
    <p:cViewPr>
      <p:scale>
        <a:sx n="33" d="100"/>
        <a:sy n="33" d="100"/>
      </p:scale>
      <p:origin x="0" y="-57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8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FCD555-F4EC-D64C-BEFC-29E18F1C0193}" type="datetimeFigureOut">
              <a:rPr lang="en-US" smtClean="0"/>
              <a:t>10/10/23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83F51-A8F1-8D4B-A32B-E055847A8F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374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BBE46-F8F9-A84C-A0A8-FEDDB7A145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FD250C-CCE7-B04B-ADBC-213463EC1A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99095-439F-EF45-AB57-E39F4B22E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13616-86D0-ED4E-9DD8-5D79D789AD62}" type="datetimeFigureOut">
              <a:rPr lang="en-US" smtClean="0"/>
              <a:t>10/10/23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32CAC-6101-7544-BBA2-0830138C3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65751-BC69-5144-8C3B-047540456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4E50-0B9E-E54C-91CF-F8DE84C266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070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91824-DD6B-334D-BF97-21E9D38BC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B8F8AE-596C-1B42-942D-8BC685ED89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07538-C9E2-B342-A1F6-D2992E416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13616-86D0-ED4E-9DD8-5D79D789AD62}" type="datetimeFigureOut">
              <a:rPr lang="en-US" smtClean="0"/>
              <a:t>10/10/23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0FDF3-6C00-0E43-9755-FD356284E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66DD0-7E56-794A-88B0-FD7486B79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4E50-0B9E-E54C-91CF-F8DE84C266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1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D71ABB-DD9A-7746-9715-F0B2E63C2C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FE8764-7530-B545-B44F-F181A63B5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966977-5CEC-8D46-BE76-C362F4C3B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13616-86D0-ED4E-9DD8-5D79D789AD62}" type="datetimeFigureOut">
              <a:rPr lang="en-US" smtClean="0"/>
              <a:t>10/10/23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39131-D02C-9D4C-B369-14F160503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C3217-4F08-C448-B94C-A8AD29FC7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4E50-0B9E-E54C-91CF-F8DE84C266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75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04966-0E94-034E-AD78-6D8232742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674C3-7E4E-7341-9C68-96B3D1E36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C1622-2859-1249-A08C-E0FE6AEB4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13616-86D0-ED4E-9DD8-5D79D789AD62}" type="datetimeFigureOut">
              <a:rPr lang="en-US" smtClean="0"/>
              <a:t>10/10/23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BCE38-28F0-184D-870A-CBC970F18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8D2C6-CBC7-3C48-9923-97594E378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4E50-0B9E-E54C-91CF-F8DE84C266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328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15604-286E-A74A-B402-8AD45A8B8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67703-EF8C-9046-BD95-1B255E4A57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E8323-27C7-7044-9901-FDA119AA1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13616-86D0-ED4E-9DD8-5D79D789AD62}" type="datetimeFigureOut">
              <a:rPr lang="en-US" smtClean="0"/>
              <a:t>10/10/23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EF0BC-EEF3-6E43-9304-C4F3FE9F0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53A047-9D1F-6045-BF69-9D909CB1D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4E50-0B9E-E54C-91CF-F8DE84C266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416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86CAB-4BAE-6347-9E5F-B0DC68F8B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4B573-2D0F-0A47-95D2-A3BECC53F2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95FC43-B9DF-A243-BB56-4EDAB9914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E8CE4E-B06D-8F45-B3A8-7B017A523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13616-86D0-ED4E-9DD8-5D79D789AD62}" type="datetimeFigureOut">
              <a:rPr lang="en-US" smtClean="0"/>
              <a:t>10/10/23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3C119E-103A-C545-8434-9C9A7A8EC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84D7E7-F581-4943-88D6-2A00ADC19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4E50-0B9E-E54C-91CF-F8DE84C266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9364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AD718-B082-CE44-80F6-1B8832889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114E02-BE95-5140-BA45-8567184B2D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D30E8C-230E-834E-AC8D-37D223E47A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C2B269-1D4F-674D-9BD4-AF3AB5D9EF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A1356F-DA16-6A4C-9C91-CBE9F3E0E3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268BCB-32D3-6C46-985C-31901785F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13616-86D0-ED4E-9DD8-5D79D789AD62}" type="datetimeFigureOut">
              <a:rPr lang="en-US" smtClean="0"/>
              <a:t>10/10/23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5100A6-D5EA-8C46-82F6-1778978F2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488D05-ED36-C948-A07A-2862A33B2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4E50-0B9E-E54C-91CF-F8DE84C266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0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0C30D-0C2F-EA41-A7B7-8CF13797C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6A5AA2-7D35-EC4A-AD52-16827F5AD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13616-86D0-ED4E-9DD8-5D79D789AD62}" type="datetimeFigureOut">
              <a:rPr lang="en-US" smtClean="0"/>
              <a:t>10/10/23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F1D6FA-A954-A24E-A15B-6297805DE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2C0290-1A3B-2641-8C4A-1F5F49902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4E50-0B9E-E54C-91CF-F8DE84C266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60C1B4-D420-704D-BA08-BA44A2358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13616-86D0-ED4E-9DD8-5D79D789AD62}" type="datetimeFigureOut">
              <a:rPr lang="en-US" smtClean="0"/>
              <a:t>10/10/23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29774-EF46-904D-BDF0-6D5F53D09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AF198F-6E38-5241-ACC5-DC379C52B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4E50-0B9E-E54C-91CF-F8DE84C266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692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5D911-7E88-B541-8890-8224A5954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70845-5030-134C-9870-1A0CED5B1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EE1F57-4645-024A-8DB9-ABE3243B3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DF19D9-79D9-9E47-BBDE-3BD5A8D74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13616-86D0-ED4E-9DD8-5D79D789AD62}" type="datetimeFigureOut">
              <a:rPr lang="en-US" smtClean="0"/>
              <a:t>10/10/23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812084-F0D9-C44F-AEE9-2F146FCCD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4C8E7A-FB4F-F24D-8C23-F21A45BA9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4E50-0B9E-E54C-91CF-F8DE84C266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6300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88080-7F3B-8B48-A96C-80692272D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E894CC-4FA8-3D4C-9CF2-074F2A24CC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4A3CA-F1F7-C040-8475-5639048232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401E18-84F7-444F-9666-5FC687A65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13616-86D0-ED4E-9DD8-5D79D789AD62}" type="datetimeFigureOut">
              <a:rPr lang="en-US" smtClean="0"/>
              <a:t>10/10/23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51A0A3-DE6F-DA42-A838-051DE2BB5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54E42A-B725-1844-9410-D7F0DEB32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4E50-0B9E-E54C-91CF-F8DE84C266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58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1B71C3-4A30-724A-B6C5-C62E59ECB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FD039B-AC4E-5D4E-978B-ACF93586E4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B87BF-EE38-0445-8A5C-01CC6E71EF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13616-86D0-ED4E-9DD8-5D79D789AD62}" type="datetimeFigureOut">
              <a:rPr lang="en-US" smtClean="0"/>
              <a:t>10/10/23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8F2C7-9FB8-B24C-AAF9-5D43D74AF8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C8C57-CB0D-E04F-BFDE-6D605DF5A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34E50-0B9E-E54C-91CF-F8DE84C266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33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3975" r:id="rId2"/>
    <p:sldLayoutId id="2147483976" r:id="rId3"/>
    <p:sldLayoutId id="2147483977" r:id="rId4"/>
    <p:sldLayoutId id="2147483978" r:id="rId5"/>
    <p:sldLayoutId id="2147483979" r:id="rId6"/>
    <p:sldLayoutId id="2147483980" r:id="rId7"/>
    <p:sldLayoutId id="2147483981" r:id="rId8"/>
    <p:sldLayoutId id="2147483982" r:id="rId9"/>
    <p:sldLayoutId id="2147483983" r:id="rId10"/>
    <p:sldLayoutId id="21474839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umbrella, rain&#10;&#10;Description automatically generated">
            <a:extLst>
              <a:ext uri="{FF2B5EF4-FFF2-40B4-BE49-F238E27FC236}">
                <a16:creationId xmlns:a16="http://schemas.microsoft.com/office/drawing/2014/main" id="{D69A95E9-147D-BA45-BFD6-6566611537E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516914" y="-302092"/>
            <a:ext cx="8190829" cy="788001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E64E6EB-F426-A642-8890-15F836468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892" y="361741"/>
            <a:ext cx="8659446" cy="1646814"/>
          </a:xfrm>
        </p:spPr>
        <p:txBody>
          <a:bodyPr>
            <a:normAutofit/>
          </a:bodyPr>
          <a:lstStyle/>
          <a:p>
            <a:pPr algn="ctr"/>
            <a:br>
              <a:rPr lang="en-US" sz="5400" dirty="0">
                <a:solidFill>
                  <a:schemeClr val="accent3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</a:br>
            <a:r>
              <a:rPr lang="en-US" sz="5400" dirty="0">
                <a:solidFill>
                  <a:schemeClr val="accent3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Advocacy Committee Update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367F447-B875-3F4E-AC85-325FDDC640DE}"/>
              </a:ext>
            </a:extLst>
          </p:cNvPr>
          <p:cNvCxnSpPr>
            <a:cxnSpLocks/>
          </p:cNvCxnSpPr>
          <p:nvPr/>
        </p:nvCxnSpPr>
        <p:spPr>
          <a:xfrm rot="5400000">
            <a:off x="4876800" y="521689"/>
            <a:ext cx="0" cy="4293704"/>
          </a:xfrm>
          <a:prstGeom prst="line">
            <a:avLst/>
          </a:prstGeom>
          <a:ln w="25400">
            <a:solidFill>
              <a:srgbClr val="2F16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>
            <a:extLst>
              <a:ext uri="{FF2B5EF4-FFF2-40B4-BE49-F238E27FC236}">
                <a16:creationId xmlns:a16="http://schemas.microsoft.com/office/drawing/2014/main" id="{32BB952F-2052-9245-92EF-006D3DCF8E7F}"/>
              </a:ext>
            </a:extLst>
          </p:cNvPr>
          <p:cNvSpPr txBox="1">
            <a:spLocks/>
          </p:cNvSpPr>
          <p:nvPr/>
        </p:nvSpPr>
        <p:spPr>
          <a:xfrm>
            <a:off x="1753966" y="2913530"/>
            <a:ext cx="6488886" cy="2674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accent3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Oregon Association of Conservation Districts</a:t>
            </a:r>
          </a:p>
          <a:p>
            <a:pPr algn="ctr"/>
            <a:endParaRPr lang="en-US" dirty="0">
              <a:solidFill>
                <a:schemeClr val="accent3"/>
              </a:solidFill>
              <a:latin typeface="Franklin Gothic Medium" panose="020B06030201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solidFill>
                  <a:schemeClr val="accent3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October 2023</a:t>
            </a:r>
          </a:p>
          <a:p>
            <a:pPr algn="ctr"/>
            <a:endParaRPr lang="en-US" dirty="0">
              <a:solidFill>
                <a:schemeClr val="accent3"/>
              </a:solidFill>
              <a:latin typeface="Franklin Gothic Medium" panose="020B06030201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solidFill>
                  <a:schemeClr val="accent3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Stan Dean</a:t>
            </a:r>
          </a:p>
        </p:txBody>
      </p:sp>
    </p:spTree>
    <p:extLst>
      <p:ext uri="{BB962C8B-B14F-4D97-AF65-F5344CB8AC3E}">
        <p14:creationId xmlns:p14="http://schemas.microsoft.com/office/powerpoint/2010/main" val="2848944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C4BC4-1D8F-E94F-A21F-C95F4E35B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943" y="365126"/>
            <a:ext cx="11263085" cy="825046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58ACD7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What Does the Committee Do?</a:t>
            </a:r>
          </a:p>
        </p:txBody>
      </p:sp>
      <p:pic>
        <p:nvPicPr>
          <p:cNvPr id="5" name="Content Placeholder 4" descr="A picture containing umbrella, rain&#10;&#10;Description automatically generated">
            <a:extLst>
              <a:ext uri="{FF2B5EF4-FFF2-40B4-BE49-F238E27FC236}">
                <a16:creationId xmlns:a16="http://schemas.microsoft.com/office/drawing/2014/main" id="{57A0EF41-68C6-C147-833D-26F7303DD1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95583" y="5397889"/>
            <a:ext cx="1249677" cy="1202256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763EE52-C85D-CF40-9BE8-A616097A48CD}"/>
              </a:ext>
            </a:extLst>
          </p:cNvPr>
          <p:cNvSpPr txBox="1"/>
          <p:nvPr/>
        </p:nvSpPr>
        <p:spPr>
          <a:xfrm>
            <a:off x="838200" y="1620982"/>
            <a:ext cx="11107060" cy="5172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2F1616"/>
                </a:solidFill>
                <a:latin typeface="Franklin Gothic Medium" panose="020B0603020102020204" pitchFamily="34" charset="0"/>
              </a:rPr>
              <a:t>Activities during legislative sessions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2F1616"/>
                </a:solidFill>
                <a:latin typeface="Franklin Gothic Medium" panose="020B0603020102020204" pitchFamily="34" charset="0"/>
              </a:rPr>
              <a:t>2023 legislative session summary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2F1616"/>
                </a:solidFill>
                <a:latin typeface="Franklin Gothic Medium" panose="020B0603020102020204" pitchFamily="34" charset="0"/>
              </a:rPr>
              <a:t>Activities outside legislative sessions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2F1616"/>
                </a:solidFill>
                <a:latin typeface="Franklin Gothic Medium" panose="020B0603020102020204" pitchFamily="34" charset="0"/>
              </a:rPr>
              <a:t>Natural resource agency work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2F1616"/>
                </a:solidFill>
                <a:latin typeface="Franklin Gothic Medium" panose="020B0603020102020204" pitchFamily="34" charset="0"/>
              </a:rPr>
              <a:t>OACD internal actions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2F1616"/>
              </a:solidFill>
              <a:latin typeface="Franklin Gothic Medium" panose="020B060302010202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2F1616"/>
              </a:solidFill>
              <a:latin typeface="Franklin Gothic Medium" panose="020B0603020102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6A6A727-F9D1-9B4B-92E8-E3ED9A202DE5}"/>
              </a:ext>
            </a:extLst>
          </p:cNvPr>
          <p:cNvCxnSpPr>
            <a:cxnSpLocks/>
          </p:cNvCxnSpPr>
          <p:nvPr/>
        </p:nvCxnSpPr>
        <p:spPr>
          <a:xfrm rot="5400000">
            <a:off x="2985052" y="-956680"/>
            <a:ext cx="0" cy="4293704"/>
          </a:xfrm>
          <a:prstGeom prst="line">
            <a:avLst/>
          </a:prstGeom>
          <a:ln w="25400">
            <a:solidFill>
              <a:srgbClr val="2F16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811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C4BC4-1D8F-E94F-A21F-C95F4E35B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943" y="365126"/>
            <a:ext cx="11263085" cy="825046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58ACD7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About the Committee</a:t>
            </a:r>
          </a:p>
        </p:txBody>
      </p:sp>
      <p:pic>
        <p:nvPicPr>
          <p:cNvPr id="5" name="Content Placeholder 4" descr="A picture containing umbrella, rain&#10;&#10;Description automatically generated">
            <a:extLst>
              <a:ext uri="{FF2B5EF4-FFF2-40B4-BE49-F238E27FC236}">
                <a16:creationId xmlns:a16="http://schemas.microsoft.com/office/drawing/2014/main" id="{57A0EF41-68C6-C147-833D-26F7303DD1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95583" y="5397889"/>
            <a:ext cx="1249677" cy="1202256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763EE52-C85D-CF40-9BE8-A616097A48CD}"/>
              </a:ext>
            </a:extLst>
          </p:cNvPr>
          <p:cNvSpPr txBox="1"/>
          <p:nvPr/>
        </p:nvSpPr>
        <p:spPr>
          <a:xfrm>
            <a:off x="838200" y="1620982"/>
            <a:ext cx="11107060" cy="4433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2F1616"/>
                </a:solidFill>
                <a:latin typeface="Franklin Gothic Medium" panose="020B0603020102020204" pitchFamily="34" charset="0"/>
              </a:rPr>
              <a:t>18 on committee roster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2F1616"/>
                </a:solidFill>
                <a:latin typeface="Franklin Gothic Medium" panose="020B0603020102020204" pitchFamily="34" charset="0"/>
              </a:rPr>
              <a:t>Various levels of participation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2F1616"/>
                </a:solidFill>
                <a:latin typeface="Franklin Gothic Medium" panose="020B0603020102020204" pitchFamily="34" charset="0"/>
              </a:rPr>
              <a:t>Monthly on line meetings + additional during sessions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2F1616"/>
                </a:solidFill>
                <a:latin typeface="Franklin Gothic Medium" panose="020B0603020102020204" pitchFamily="34" charset="0"/>
              </a:rPr>
              <a:t>Come join us!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2F1616"/>
              </a:solidFill>
              <a:latin typeface="Franklin Gothic Medium" panose="020B060302010202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2F1616"/>
              </a:solidFill>
              <a:latin typeface="Franklin Gothic Medium" panose="020B0603020102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6A6A727-F9D1-9B4B-92E8-E3ED9A202DE5}"/>
              </a:ext>
            </a:extLst>
          </p:cNvPr>
          <p:cNvCxnSpPr>
            <a:cxnSpLocks/>
          </p:cNvCxnSpPr>
          <p:nvPr/>
        </p:nvCxnSpPr>
        <p:spPr>
          <a:xfrm rot="5400000">
            <a:off x="2985052" y="-956680"/>
            <a:ext cx="0" cy="4293704"/>
          </a:xfrm>
          <a:prstGeom prst="line">
            <a:avLst/>
          </a:prstGeom>
          <a:ln w="25400">
            <a:solidFill>
              <a:srgbClr val="2F16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4144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C4BC4-1D8F-E94F-A21F-C95F4E35B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943" y="365126"/>
            <a:ext cx="11263085" cy="825046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58ACD7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What’s Coming Up?</a:t>
            </a:r>
          </a:p>
        </p:txBody>
      </p:sp>
      <p:pic>
        <p:nvPicPr>
          <p:cNvPr id="5" name="Content Placeholder 4" descr="A picture containing umbrella, rain&#10;&#10;Description automatically generated">
            <a:extLst>
              <a:ext uri="{FF2B5EF4-FFF2-40B4-BE49-F238E27FC236}">
                <a16:creationId xmlns:a16="http://schemas.microsoft.com/office/drawing/2014/main" id="{57A0EF41-68C6-C147-833D-26F7303DD1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95583" y="5397889"/>
            <a:ext cx="1249677" cy="1202256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763EE52-C85D-CF40-9BE8-A616097A48CD}"/>
              </a:ext>
            </a:extLst>
          </p:cNvPr>
          <p:cNvSpPr txBox="1"/>
          <p:nvPr/>
        </p:nvSpPr>
        <p:spPr>
          <a:xfrm>
            <a:off x="838200" y="1620982"/>
            <a:ext cx="11107060" cy="4433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2F1616"/>
                </a:solidFill>
                <a:latin typeface="Franklin Gothic Medium" panose="020B0603020102020204" pitchFamily="34" charset="0"/>
              </a:rPr>
              <a:t>2024 short session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2F1616"/>
                </a:solidFill>
                <a:latin typeface="Franklin Gothic Medium" panose="020B0603020102020204" pitchFamily="34" charset="0"/>
              </a:rPr>
              <a:t>Considering ways to improve communication with SWCDs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2F1616"/>
                </a:solidFill>
                <a:latin typeface="Franklin Gothic Medium" panose="020B0603020102020204" pitchFamily="34" charset="0"/>
              </a:rPr>
              <a:t>Considering ways to get more testimony from SWCDs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2F1616"/>
                </a:solidFill>
                <a:latin typeface="Franklin Gothic Medium" panose="020B0603020102020204" pitchFamily="34" charset="0"/>
              </a:rPr>
              <a:t>Review of committee charter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2F1616"/>
              </a:solidFill>
              <a:latin typeface="Franklin Gothic Medium" panose="020B060302010202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2F1616"/>
              </a:solidFill>
              <a:latin typeface="Franklin Gothic Medium" panose="020B0603020102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6A6A727-F9D1-9B4B-92E8-E3ED9A202DE5}"/>
              </a:ext>
            </a:extLst>
          </p:cNvPr>
          <p:cNvCxnSpPr>
            <a:cxnSpLocks/>
          </p:cNvCxnSpPr>
          <p:nvPr/>
        </p:nvCxnSpPr>
        <p:spPr>
          <a:xfrm rot="5400000">
            <a:off x="2985052" y="-956680"/>
            <a:ext cx="0" cy="4293704"/>
          </a:xfrm>
          <a:prstGeom prst="line">
            <a:avLst/>
          </a:prstGeom>
          <a:ln w="25400">
            <a:solidFill>
              <a:srgbClr val="2F16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960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4E6EB-F426-A642-8890-15F836468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6977" y="333686"/>
            <a:ext cx="8521291" cy="1535497"/>
          </a:xfrm>
        </p:spPr>
        <p:txBody>
          <a:bodyPr>
            <a:normAutofit/>
          </a:bodyPr>
          <a:lstStyle/>
          <a:p>
            <a:pPr algn="ctr"/>
            <a:r>
              <a:rPr lang="en-US" sz="5000" b="1" dirty="0">
                <a:solidFill>
                  <a:srgbClr val="02688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Thank you – Questions?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58DC8F1-F062-8A47-9DFC-F0369E3AA9AC}"/>
              </a:ext>
            </a:extLst>
          </p:cNvPr>
          <p:cNvSpPr txBox="1">
            <a:spLocks/>
          </p:cNvSpPr>
          <p:nvPr/>
        </p:nvSpPr>
        <p:spPr>
          <a:xfrm>
            <a:off x="1718396" y="4478336"/>
            <a:ext cx="8521291" cy="15354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200" b="1" dirty="0">
                <a:solidFill>
                  <a:srgbClr val="02688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Contact us!</a:t>
            </a:r>
          </a:p>
          <a:p>
            <a:pPr algn="ctr">
              <a:spcBef>
                <a:spcPts val="200"/>
              </a:spcBef>
              <a:spcAft>
                <a:spcPts val="0"/>
              </a:spcAft>
            </a:pPr>
            <a:endParaRPr lang="en-US" sz="11200" b="1" i="1" dirty="0">
              <a:solidFill>
                <a:srgbClr val="026886"/>
              </a:solidFill>
              <a:latin typeface="Franklin Gothic Medium" panose="020B06030201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200"/>
              </a:spcBef>
            </a:pPr>
            <a:r>
              <a:rPr lang="en-US" sz="11200" dirty="0">
                <a:solidFill>
                  <a:srgbClr val="02688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Andrea </a:t>
            </a:r>
            <a:r>
              <a:rPr lang="en-US" sz="11200" dirty="0" err="1">
                <a:solidFill>
                  <a:srgbClr val="02688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Kreiner</a:t>
            </a:r>
            <a:r>
              <a:rPr lang="en-US" sz="11200" dirty="0">
                <a:solidFill>
                  <a:srgbClr val="02688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, Executive Director</a:t>
            </a:r>
          </a:p>
          <a:p>
            <a:pPr algn="ctr">
              <a:spcBef>
                <a:spcPts val="200"/>
              </a:spcBef>
            </a:pPr>
            <a:r>
              <a:rPr lang="en-US" sz="11200" dirty="0">
                <a:solidFill>
                  <a:srgbClr val="02688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   971.988.9929 (cell)   </a:t>
            </a:r>
            <a:r>
              <a:rPr lang="en-US" sz="11200" dirty="0" err="1">
                <a:solidFill>
                  <a:srgbClr val="02688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andrea.kreiner</a:t>
            </a:r>
            <a:r>
              <a:rPr lang="en-US" sz="11200" dirty="0" err="1">
                <a:solidFill>
                  <a:srgbClr val="026886"/>
                </a:solidFill>
                <a:latin typeface="Franklin Gothic Medium" panose="020B06030201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@oacd.org</a:t>
            </a:r>
            <a:endParaRPr lang="en-US" sz="11200" dirty="0">
              <a:solidFill>
                <a:srgbClr val="026886"/>
              </a:solidFill>
              <a:latin typeface="Franklin Gothic Medium" panose="020B06030201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200"/>
              </a:spcBef>
            </a:pPr>
            <a:endParaRPr lang="en-US" sz="11200" dirty="0">
              <a:solidFill>
                <a:srgbClr val="026886"/>
              </a:solidFill>
              <a:latin typeface="Franklin Gothic Medium" panose="020B06030201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200"/>
              </a:spcBef>
            </a:pPr>
            <a:r>
              <a:rPr lang="en-US" sz="11200" dirty="0">
                <a:solidFill>
                  <a:srgbClr val="02688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Stan Dean, Advocacy Committee Chair </a:t>
            </a:r>
          </a:p>
          <a:p>
            <a:pPr algn="ctr">
              <a:spcBef>
                <a:spcPts val="200"/>
              </a:spcBef>
            </a:pPr>
            <a:r>
              <a:rPr lang="en-US" sz="11200" dirty="0">
                <a:solidFill>
                  <a:srgbClr val="02688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   530.902.7415 (cell)  </a:t>
            </a:r>
            <a:r>
              <a:rPr lang="en-US" sz="11200" dirty="0">
                <a:solidFill>
                  <a:srgbClr val="026886"/>
                </a:solidFill>
                <a:latin typeface="Franklin Gothic Medium" panose="020B06030201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stan.dean@jswcd.org</a:t>
            </a:r>
            <a:endParaRPr lang="en-US" sz="11200" dirty="0">
              <a:solidFill>
                <a:srgbClr val="026886"/>
              </a:solidFill>
              <a:latin typeface="Franklin Gothic Medium" panose="020B0603020102020204" pitchFamily="34" charset="0"/>
              <a:cs typeface="Arial" panose="020B0604020202020204" pitchFamily="34" charset="0"/>
            </a:endParaRPr>
          </a:p>
          <a:p>
            <a:pPr algn="ctr"/>
            <a:endParaRPr lang="en-US" sz="6000" dirty="0">
              <a:solidFill>
                <a:schemeClr val="accent3"/>
              </a:solidFill>
              <a:latin typeface="Franklin Gothic Medium" panose="020B0603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 descr="A picture containing umbrella, rain&#10;&#10;Description automatically generated">
            <a:extLst>
              <a:ext uri="{FF2B5EF4-FFF2-40B4-BE49-F238E27FC236}">
                <a16:creationId xmlns:a16="http://schemas.microsoft.com/office/drawing/2014/main" id="{16A45827-3A00-AC49-BC1B-A41F873495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3487" y="1101434"/>
            <a:ext cx="2712067" cy="2609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863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9ADD8"/>
      </a:accent1>
      <a:accent2>
        <a:srgbClr val="037947"/>
      </a:accent2>
      <a:accent3>
        <a:srgbClr val="2F1515"/>
      </a:accent3>
      <a:accent4>
        <a:srgbClr val="086687"/>
      </a:accent4>
      <a:accent5>
        <a:srgbClr val="4CB762"/>
      </a:accent5>
      <a:accent6>
        <a:srgbClr val="B99356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4721</TotalTime>
  <Words>130</Words>
  <Application>Microsoft Macintosh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Franklin Gothic Medium</vt:lpstr>
      <vt:lpstr>Office Theme</vt:lpstr>
      <vt:lpstr> Advocacy Committee Update </vt:lpstr>
      <vt:lpstr>What Does the Committee Do?</vt:lpstr>
      <vt:lpstr>About the Committee</vt:lpstr>
      <vt:lpstr>What’s Coming Up?</vt:lpstr>
      <vt:lpstr>Thank you –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Mary Wang</dc:creator>
  <cp:lastModifiedBy>Andrea Kreiner</cp:lastModifiedBy>
  <cp:revision>144</cp:revision>
  <cp:lastPrinted>2023-10-10T20:25:12Z</cp:lastPrinted>
  <dcterms:created xsi:type="dcterms:W3CDTF">2020-06-26T22:03:46Z</dcterms:created>
  <dcterms:modified xsi:type="dcterms:W3CDTF">2023-10-10T22:34:53Z</dcterms:modified>
</cp:coreProperties>
</file>