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embeddedFontLst>
    <p:embeddedFont>
      <p:font typeface="Calibri" panose="020F0502020204030204" pitchFamily="34" charset="0"/>
      <p:regular r:id="rId8"/>
      <p:bold r:id="rId9"/>
      <p:italic r:id="rId10"/>
      <p:boldItalic r:id="rId11"/>
    </p:embeddedFont>
    <p:embeddedFont>
      <p:font typeface="Lustria" panose="02000603060000020004" pitchFamily="2" charset="0"/>
      <p:regular r:id="rId12"/>
    </p:embeddedFont>
    <p:embeddedFont>
      <p:font typeface="Open Sans" panose="020B060603050402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huuWBStT2foQPDEkbv55Vkm8ZLH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p:cViewPr varScale="1">
        <p:scale>
          <a:sx n="106" d="100"/>
          <a:sy n="106" d="100"/>
        </p:scale>
        <p:origin x="7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notesMaster" Target="notesMasters/notesMaster1.xml"/><Relationship Id="rId12" Type="http://schemas.openxmlformats.org/officeDocument/2006/relationships/font" Target="fonts/font5.fntdata"/><Relationship Id="rId17"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475b59854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2475b59854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2475b59854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700"/>
              <a:t>We are thrilled that the state will be providing this support for climate mitigation and resilience, including soil health, on Oregon's farms and ranches!</a:t>
            </a:r>
            <a:endParaRPr sz="1700"/>
          </a:p>
          <a:p>
            <a:pPr marL="0" lvl="0" indent="0" algn="l" rtl="0">
              <a:lnSpc>
                <a:spcPct val="115000"/>
              </a:lnSpc>
              <a:spcBef>
                <a:spcPts val="1000"/>
              </a:spcBef>
              <a:spcAft>
                <a:spcPts val="0"/>
              </a:spcAft>
              <a:buClr>
                <a:schemeClr val="dk1"/>
              </a:buClr>
              <a:buSzPts val="1100"/>
              <a:buFont typeface="Arial"/>
              <a:buNone/>
            </a:pPr>
            <a:r>
              <a:rPr lang="en-US" sz="1700" i="1"/>
              <a:t>What’s next? </a:t>
            </a:r>
            <a:r>
              <a:rPr lang="en-US" sz="1700"/>
              <a:t>Implementation!</a:t>
            </a:r>
            <a:endParaRPr sz="1700"/>
          </a:p>
          <a:p>
            <a:pPr marL="0" lvl="0" indent="0" algn="l" rtl="0">
              <a:lnSpc>
                <a:spcPct val="100000"/>
              </a:lnSpc>
              <a:spcBef>
                <a:spcPts val="1000"/>
              </a:spcBef>
              <a:spcAft>
                <a:spcPts val="0"/>
              </a:spcAft>
              <a:buSzPts val="1400"/>
              <a:buNone/>
            </a:pPr>
            <a:endParaRPr/>
          </a:p>
        </p:txBody>
      </p:sp>
      <p:sp>
        <p:nvSpPr>
          <p:cNvPr id="105" name="Google Shape;10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8c1486925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8c1486925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g28c1486925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4"/>
          <p:cNvSpPr txBox="1">
            <a:spLocks noGrp="1"/>
          </p:cNvSpPr>
          <p:nvPr>
            <p:ph type="ctrTitle"/>
          </p:nvPr>
        </p:nvSpPr>
        <p:spPr>
          <a:xfrm>
            <a:off x="678426" y="889820"/>
            <a:ext cx="9989574" cy="359860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400"/>
              <a:buFont typeface="Open San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ubTitle" idx="1"/>
          </p:nvPr>
        </p:nvSpPr>
        <p:spPr>
          <a:xfrm>
            <a:off x="678426" y="4488426"/>
            <a:ext cx="6991776" cy="1302774"/>
          </a:xfrm>
          <a:prstGeom prst="rect">
            <a:avLst/>
          </a:prstGeom>
          <a:noFill/>
          <a:ln>
            <a:noFill/>
          </a:ln>
        </p:spPr>
        <p:txBody>
          <a:bodyPr spcFirstLastPara="1" wrap="square" lIns="91425" tIns="45700" rIns="91425" bIns="45700" anchor="b" anchorCtr="0">
            <a:normAutofit/>
          </a:bodyPr>
          <a:lstStyle>
            <a:lvl1pPr lvl="0" algn="l">
              <a:lnSpc>
                <a:spcPct val="120000"/>
              </a:lnSpc>
              <a:spcBef>
                <a:spcPts val="1000"/>
              </a:spcBef>
              <a:spcAft>
                <a:spcPts val="0"/>
              </a:spcAft>
              <a:buClr>
                <a:schemeClr val="dk1"/>
              </a:buClr>
              <a:buSzPts val="2000"/>
              <a:buNone/>
              <a:defRPr sz="20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4"/>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34"/>
          <p:cNvSpPr txBox="1">
            <a:spLocks noGrp="1"/>
          </p:cNvSpPr>
          <p:nvPr>
            <p:ph type="title"/>
          </p:nvPr>
        </p:nvSpPr>
        <p:spPr>
          <a:xfrm rot="5400000">
            <a:off x="7924365" y="2315930"/>
            <a:ext cx="4984956" cy="234904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4"/>
          <p:cNvSpPr txBox="1">
            <a:spLocks noGrp="1"/>
          </p:cNvSpPr>
          <p:nvPr>
            <p:ph type="body" idx="1"/>
          </p:nvPr>
        </p:nvSpPr>
        <p:spPr>
          <a:xfrm rot="5400000">
            <a:off x="2547783" y="-711610"/>
            <a:ext cx="4984956" cy="840412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4"/>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4"/>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5"/>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body" idx="1"/>
          </p:nvPr>
        </p:nvSpPr>
        <p:spPr>
          <a:xfrm>
            <a:off x="700635" y="2293126"/>
            <a:ext cx="10691265" cy="36360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5"/>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5"/>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0"/>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0"/>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0"/>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0"/>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715383" y="1709738"/>
            <a:ext cx="10632067"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Open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body" idx="1"/>
          </p:nvPr>
        </p:nvSpPr>
        <p:spPr>
          <a:xfrm>
            <a:off x="715383" y="4589463"/>
            <a:ext cx="1063206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88888"/>
              </a:buClr>
              <a:buSzPts val="2400"/>
              <a:buNone/>
              <a:defRPr sz="2400">
                <a:solidFill>
                  <a:srgbClr val="888888"/>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7"/>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715383" y="2128684"/>
            <a:ext cx="5304417"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8"/>
          <p:cNvSpPr txBox="1">
            <a:spLocks noGrp="1"/>
          </p:cNvSpPr>
          <p:nvPr>
            <p:ph type="body" idx="2"/>
          </p:nvPr>
        </p:nvSpPr>
        <p:spPr>
          <a:xfrm>
            <a:off x="6172200" y="2128684"/>
            <a:ext cx="5219700"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8"/>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29"/>
          <p:cNvSpPr txBox="1">
            <a:spLocks noGrp="1"/>
          </p:cNvSpPr>
          <p:nvPr>
            <p:ph type="title"/>
          </p:nvPr>
        </p:nvSpPr>
        <p:spPr>
          <a:xfrm>
            <a:off x="685887" y="929148"/>
            <a:ext cx="10640005" cy="76154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body" idx="1"/>
          </p:nvPr>
        </p:nvSpPr>
        <p:spPr>
          <a:xfrm>
            <a:off x="715384" y="1681163"/>
            <a:ext cx="5282192" cy="657225"/>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1600"/>
              <a:buNone/>
              <a:defRPr sz="1600" b="1">
                <a:latin typeface="Open Sans"/>
                <a:ea typeface="Open Sans"/>
                <a:cs typeface="Open Sans"/>
                <a:sym typeface="Open Sans"/>
              </a:defRPr>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9"/>
          <p:cNvSpPr txBox="1">
            <a:spLocks noGrp="1"/>
          </p:cNvSpPr>
          <p:nvPr>
            <p:ph type="body" idx="2"/>
          </p:nvPr>
        </p:nvSpPr>
        <p:spPr>
          <a:xfrm>
            <a:off x="715384" y="2505075"/>
            <a:ext cx="5282192" cy="342377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9"/>
          <p:cNvSpPr txBox="1">
            <a:spLocks noGrp="1"/>
          </p:cNvSpPr>
          <p:nvPr>
            <p:ph type="body" idx="3"/>
          </p:nvPr>
        </p:nvSpPr>
        <p:spPr>
          <a:xfrm>
            <a:off x="6172200" y="1681163"/>
            <a:ext cx="5183188" cy="657225"/>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1600"/>
              <a:buNone/>
              <a:defRPr sz="1600" b="1">
                <a:latin typeface="Open Sans"/>
                <a:ea typeface="Open Sans"/>
                <a:cs typeface="Open Sans"/>
                <a:sym typeface="Open Sans"/>
              </a:defRPr>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9"/>
          <p:cNvSpPr txBox="1">
            <a:spLocks noGrp="1"/>
          </p:cNvSpPr>
          <p:nvPr>
            <p:ph type="body" idx="4"/>
          </p:nvPr>
        </p:nvSpPr>
        <p:spPr>
          <a:xfrm>
            <a:off x="6172200" y="2505075"/>
            <a:ext cx="5183188" cy="342377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9"/>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9"/>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31"/>
          <p:cNvSpPr txBox="1">
            <a:spLocks noGrp="1"/>
          </p:cNvSpPr>
          <p:nvPr>
            <p:ph type="title"/>
          </p:nvPr>
        </p:nvSpPr>
        <p:spPr>
          <a:xfrm>
            <a:off x="678426" y="781665"/>
            <a:ext cx="4093599" cy="122345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Open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dk1"/>
              </a:buClr>
              <a:buSzPts val="3200"/>
              <a:buChar char="•"/>
              <a:defRPr sz="3200"/>
            </a:lvl1pPr>
            <a:lvl2pPr marL="914400" lvl="1" indent="-406400" algn="l">
              <a:lnSpc>
                <a:spcPct val="120000"/>
              </a:lnSpc>
              <a:spcBef>
                <a:spcPts val="500"/>
              </a:spcBef>
              <a:spcAft>
                <a:spcPts val="0"/>
              </a:spcAft>
              <a:buClr>
                <a:schemeClr val="dk1"/>
              </a:buClr>
              <a:buSzPts val="2800"/>
              <a:buChar char="•"/>
              <a:defRPr sz="2800"/>
            </a:lvl2pPr>
            <a:lvl3pPr marL="1371600" lvl="2" indent="-381000" algn="l">
              <a:lnSpc>
                <a:spcPct val="120000"/>
              </a:lnSpc>
              <a:spcBef>
                <a:spcPts val="500"/>
              </a:spcBef>
              <a:spcAft>
                <a:spcPts val="0"/>
              </a:spcAft>
              <a:buClr>
                <a:schemeClr val="dk1"/>
              </a:buClr>
              <a:buSzPts val="2400"/>
              <a:buChar char="•"/>
              <a:defRPr sz="2400"/>
            </a:lvl3pPr>
            <a:lvl4pPr marL="1828800" lvl="3" indent="-355600" algn="l">
              <a:lnSpc>
                <a:spcPct val="120000"/>
              </a:lnSpc>
              <a:spcBef>
                <a:spcPts val="500"/>
              </a:spcBef>
              <a:spcAft>
                <a:spcPts val="0"/>
              </a:spcAft>
              <a:buClr>
                <a:schemeClr val="dk1"/>
              </a:buClr>
              <a:buSzPts val="2000"/>
              <a:buChar char="•"/>
              <a:defRPr sz="2000"/>
            </a:lvl4pPr>
            <a:lvl5pPr marL="2286000" lvl="4" indent="-355600" algn="l">
              <a:lnSpc>
                <a:spcPct val="12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31"/>
          <p:cNvSpPr txBox="1">
            <a:spLocks noGrp="1"/>
          </p:cNvSpPr>
          <p:nvPr>
            <p:ph type="body" idx="2"/>
          </p:nvPr>
        </p:nvSpPr>
        <p:spPr>
          <a:xfrm>
            <a:off x="688258" y="2315497"/>
            <a:ext cx="4093599" cy="355349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1"/>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32"/>
          <p:cNvSpPr txBox="1">
            <a:spLocks noGrp="1"/>
          </p:cNvSpPr>
          <p:nvPr>
            <p:ph type="title"/>
          </p:nvPr>
        </p:nvSpPr>
        <p:spPr>
          <a:xfrm>
            <a:off x="683342" y="1066800"/>
            <a:ext cx="4103431" cy="131752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Open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2"/>
          <p:cNvSpPr>
            <a:spLocks noGrp="1"/>
          </p:cNvSpPr>
          <p:nvPr>
            <p:ph type="pic" idx="2"/>
          </p:nvPr>
        </p:nvSpPr>
        <p:spPr>
          <a:xfrm>
            <a:off x="5183188" y="1066800"/>
            <a:ext cx="6172200" cy="4794250"/>
          </a:xfrm>
          <a:prstGeom prst="rect">
            <a:avLst/>
          </a:prstGeom>
          <a:noFill/>
          <a:ln>
            <a:noFill/>
          </a:ln>
        </p:spPr>
      </p:sp>
      <p:sp>
        <p:nvSpPr>
          <p:cNvPr id="66" name="Google Shape;66;p32"/>
          <p:cNvSpPr txBox="1">
            <a:spLocks noGrp="1"/>
          </p:cNvSpPr>
          <p:nvPr>
            <p:ph type="body" idx="1"/>
          </p:nvPr>
        </p:nvSpPr>
        <p:spPr>
          <a:xfrm>
            <a:off x="683342" y="2552700"/>
            <a:ext cx="4103431" cy="33162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2"/>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33"/>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3"/>
          <p:cNvSpPr txBox="1">
            <a:spLocks noGrp="1"/>
          </p:cNvSpPr>
          <p:nvPr>
            <p:ph type="body" idx="1"/>
          </p:nvPr>
        </p:nvSpPr>
        <p:spPr>
          <a:xfrm rot="5400000">
            <a:off x="4228223" y="-1234463"/>
            <a:ext cx="3636088" cy="1069126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3"/>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3"/>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A814F"/>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4000"/>
              <a:buFont typeface="Open Sans"/>
              <a:buNone/>
              <a:defRPr sz="4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700635" y="2293126"/>
            <a:ext cx="10691265" cy="363608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Lustria"/>
                <a:ea typeface="Lustria"/>
                <a:cs typeface="Lustria"/>
                <a:sym typeface="Lustria"/>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Lustria"/>
                <a:ea typeface="Lustria"/>
                <a:cs typeface="Lustria"/>
                <a:sym typeface="Lustria"/>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9pPr>
          </a:lstStyle>
          <a:p>
            <a:endParaRPr/>
          </a:p>
        </p:txBody>
      </p:sp>
      <p:sp>
        <p:nvSpPr>
          <p:cNvPr id="12" name="Google Shape;12;p23"/>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9pPr>
          </a:lstStyle>
          <a:p>
            <a:endParaRPr/>
          </a:p>
        </p:txBody>
      </p:sp>
      <p:sp>
        <p:nvSpPr>
          <p:cNvPr id="13" name="Google Shape;13;p2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stria"/>
                <a:ea typeface="Lustria"/>
                <a:cs typeface="Lustria"/>
                <a:sym typeface="Lustria"/>
              </a:defRPr>
            </a:lvl9pPr>
          </a:lstStyle>
          <a:p>
            <a:endParaRPr/>
          </a:p>
        </p:txBody>
      </p:sp>
      <p:sp>
        <p:nvSpPr>
          <p:cNvPr id="14" name="Google Shape;14;p23"/>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cxnSp>
        <p:nvCxnSpPr>
          <p:cNvPr id="15" name="Google Shape;15;p23"/>
          <p:cNvCxnSpPr/>
          <p:nvPr/>
        </p:nvCxnSpPr>
        <p:spPr>
          <a:xfrm>
            <a:off x="800100" y="723900"/>
            <a:ext cx="10591800" cy="0"/>
          </a:xfrm>
          <a:prstGeom prst="straightConnector1">
            <a:avLst/>
          </a:prstGeom>
          <a:noFill/>
          <a:ln w="44450" cap="flat" cmpd="sng">
            <a:solidFill>
              <a:schemeClr val="dk1"/>
            </a:solidFill>
            <a:prstDash val="solid"/>
            <a:miter lim="800000"/>
            <a:headEnd type="none" w="sm" len="sm"/>
            <a:tailEnd type="none" w="sm" len="sm"/>
          </a:ln>
        </p:spPr>
      </p:cxnSp>
      <p:cxnSp>
        <p:nvCxnSpPr>
          <p:cNvPr id="16" name="Google Shape;16;p23"/>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A814F"/>
        </a:solidFill>
        <a:effectLst/>
      </p:bgPr>
    </p:bg>
    <p:spTree>
      <p:nvGrpSpPr>
        <p:cNvPr id="1" name="Shape 86"/>
        <p:cNvGrpSpPr/>
        <p:nvPr/>
      </p:nvGrpSpPr>
      <p:grpSpPr>
        <a:xfrm>
          <a:off x="0" y="0"/>
          <a:ext cx="0" cy="0"/>
          <a:chOff x="0" y="0"/>
          <a:chExt cx="0" cy="0"/>
        </a:xfrm>
      </p:grpSpPr>
      <p:sp>
        <p:nvSpPr>
          <p:cNvPr id="87" name="Google Shape;87;p1"/>
          <p:cNvSpPr/>
          <p:nvPr/>
        </p:nvSpPr>
        <p:spPr>
          <a:xfrm>
            <a:off x="0" y="0"/>
            <a:ext cx="12192000" cy="6858000"/>
          </a:xfrm>
          <a:prstGeom prst="rect">
            <a:avLst/>
          </a:prstGeom>
          <a:solidFill>
            <a:srgbClr val="3A81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stria"/>
              <a:ea typeface="Lustria"/>
              <a:cs typeface="Lustria"/>
              <a:sym typeface="Lustria"/>
            </a:endParaRPr>
          </a:p>
        </p:txBody>
      </p:sp>
      <p:sp>
        <p:nvSpPr>
          <p:cNvPr id="88" name="Google Shape;88;p1"/>
          <p:cNvSpPr/>
          <p:nvPr/>
        </p:nvSpPr>
        <p:spPr>
          <a:xfrm>
            <a:off x="0" y="0"/>
            <a:ext cx="12192000" cy="6858000"/>
          </a:xfrm>
          <a:prstGeom prst="rect">
            <a:avLst/>
          </a:prstGeom>
          <a:solidFill>
            <a:srgbClr val="4120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stria"/>
              <a:ea typeface="Lustria"/>
              <a:cs typeface="Lustria"/>
              <a:sym typeface="Lustria"/>
            </a:endParaRPr>
          </a:p>
        </p:txBody>
      </p:sp>
      <p:pic>
        <p:nvPicPr>
          <p:cNvPr id="89" name="Google Shape;89;p1"/>
          <p:cNvPicPr preferRelativeResize="0"/>
          <p:nvPr/>
        </p:nvPicPr>
        <p:blipFill rotWithShape="1">
          <a:blip r:embed="rId3">
            <a:alphaModFix/>
          </a:blip>
          <a:srcRect/>
          <a:stretch/>
        </p:blipFill>
        <p:spPr>
          <a:xfrm>
            <a:off x="2469950" y="376900"/>
            <a:ext cx="7252100" cy="1706375"/>
          </a:xfrm>
          <a:prstGeom prst="rect">
            <a:avLst/>
          </a:prstGeom>
          <a:noFill/>
          <a:ln>
            <a:noFill/>
          </a:ln>
        </p:spPr>
      </p:pic>
      <p:pic>
        <p:nvPicPr>
          <p:cNvPr id="90" name="Google Shape;90;p1"/>
          <p:cNvPicPr preferRelativeResize="0"/>
          <p:nvPr/>
        </p:nvPicPr>
        <p:blipFill rotWithShape="1">
          <a:blip r:embed="rId4">
            <a:alphaModFix/>
          </a:blip>
          <a:srcRect t="46513" b="34123"/>
          <a:stretch/>
        </p:blipFill>
        <p:spPr>
          <a:xfrm>
            <a:off x="0" y="2318300"/>
            <a:ext cx="12192000" cy="3539625"/>
          </a:xfrm>
          <a:prstGeom prst="rect">
            <a:avLst/>
          </a:prstGeom>
          <a:noFill/>
          <a:ln>
            <a:noFill/>
          </a:ln>
        </p:spPr>
      </p:pic>
      <p:sp>
        <p:nvSpPr>
          <p:cNvPr id="91" name="Google Shape;91;p1"/>
          <p:cNvSpPr txBox="1">
            <a:spLocks noGrp="1"/>
          </p:cNvSpPr>
          <p:nvPr>
            <p:ph type="subTitle" idx="1"/>
          </p:nvPr>
        </p:nvSpPr>
        <p:spPr>
          <a:xfrm>
            <a:off x="2978250" y="5971325"/>
            <a:ext cx="6235500" cy="749700"/>
          </a:xfrm>
          <a:prstGeom prst="rect">
            <a:avLst/>
          </a:prstGeom>
          <a:noFill/>
          <a:ln>
            <a:noFill/>
          </a:ln>
        </p:spPr>
        <p:txBody>
          <a:bodyPr spcFirstLastPara="1" wrap="square" lIns="91425" tIns="45700" rIns="91425" bIns="45700" anchor="b" anchorCtr="0">
            <a:normAutofit fontScale="85000" lnSpcReduction="10000"/>
          </a:bodyPr>
          <a:lstStyle/>
          <a:p>
            <a:pPr marL="0" lvl="0" indent="0" algn="ctr" rtl="0">
              <a:lnSpc>
                <a:spcPct val="120000"/>
              </a:lnSpc>
              <a:spcBef>
                <a:spcPts val="0"/>
              </a:spcBef>
              <a:spcAft>
                <a:spcPts val="0"/>
              </a:spcAft>
              <a:buClr>
                <a:schemeClr val="lt1"/>
              </a:buClr>
              <a:buSzPct val="100000"/>
              <a:buNone/>
            </a:pPr>
            <a:r>
              <a:rPr lang="en-US" sz="2400">
                <a:solidFill>
                  <a:schemeClr val="lt1"/>
                </a:solidFill>
              </a:rPr>
              <a:t>OACD Conference 2023</a:t>
            </a:r>
            <a:endParaRPr sz="2400">
              <a:solidFill>
                <a:schemeClr val="lt1"/>
              </a:solidFill>
            </a:endParaRPr>
          </a:p>
          <a:p>
            <a:pPr marL="0" lvl="0" indent="0" algn="ctr" rtl="0">
              <a:lnSpc>
                <a:spcPct val="120000"/>
              </a:lnSpc>
              <a:spcBef>
                <a:spcPts val="0"/>
              </a:spcBef>
              <a:spcAft>
                <a:spcPts val="0"/>
              </a:spcAft>
              <a:buClr>
                <a:schemeClr val="lt1"/>
              </a:buClr>
              <a:buSzPct val="100000"/>
              <a:buNone/>
            </a:pPr>
            <a:r>
              <a:rPr lang="en-US" sz="2400">
                <a:solidFill>
                  <a:schemeClr val="lt1"/>
                </a:solidFill>
              </a:rPr>
              <a:t>Carly Boyer, Program Manager</a:t>
            </a:r>
            <a:endParaRPr/>
          </a:p>
        </p:txBody>
      </p:sp>
      <p:sp>
        <p:nvSpPr>
          <p:cNvPr id="92" name="Google Shape;92;p1"/>
          <p:cNvSpPr txBox="1"/>
          <p:nvPr/>
        </p:nvSpPr>
        <p:spPr>
          <a:xfrm>
            <a:off x="8729400" y="5541125"/>
            <a:ext cx="3462600" cy="240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solidFill>
                  <a:schemeClr val="lt1"/>
                </a:solidFill>
                <a:latin typeface="Calibri"/>
                <a:ea typeface="Calibri"/>
                <a:cs typeface="Calibri"/>
                <a:sym typeface="Calibri"/>
              </a:rPr>
              <a:t>Sakari Farms by Jamie Thrower</a:t>
            </a:r>
            <a:endParaRPr>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475b598549_0_1"/>
          <p:cNvSpPr txBox="1">
            <a:spLocks noGrp="1"/>
          </p:cNvSpPr>
          <p:nvPr>
            <p:ph type="title"/>
          </p:nvPr>
        </p:nvSpPr>
        <p:spPr>
          <a:xfrm>
            <a:off x="750310" y="946321"/>
            <a:ext cx="10691400" cy="137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sz="3000" b="1">
                <a:latin typeface="Calibri"/>
                <a:ea typeface="Calibri"/>
                <a:cs typeface="Calibri"/>
                <a:sym typeface="Calibri"/>
              </a:rPr>
              <a:t>Climate Resilience Training for Agriculture Professionals</a:t>
            </a:r>
            <a:endParaRPr sz="3000" b="1">
              <a:latin typeface="Calibri"/>
              <a:ea typeface="Calibri"/>
              <a:cs typeface="Calibri"/>
              <a:sym typeface="Calibri"/>
            </a:endParaRPr>
          </a:p>
          <a:p>
            <a:pPr marL="0" lvl="0" indent="0" algn="l" rtl="0">
              <a:lnSpc>
                <a:spcPct val="100000"/>
              </a:lnSpc>
              <a:spcBef>
                <a:spcPts val="0"/>
              </a:spcBef>
              <a:spcAft>
                <a:spcPts val="0"/>
              </a:spcAft>
              <a:buSzPts val="4000"/>
              <a:buNone/>
            </a:pPr>
            <a:endParaRPr sz="3200" b="1">
              <a:latin typeface="Calibri"/>
              <a:ea typeface="Calibri"/>
              <a:cs typeface="Calibri"/>
              <a:sym typeface="Calibri"/>
            </a:endParaRPr>
          </a:p>
        </p:txBody>
      </p:sp>
      <p:sp>
        <p:nvSpPr>
          <p:cNvPr id="99" name="Google Shape;99;g2475b598549_0_1"/>
          <p:cNvSpPr txBox="1">
            <a:spLocks noGrp="1"/>
          </p:cNvSpPr>
          <p:nvPr>
            <p:ph type="body" idx="1"/>
          </p:nvPr>
        </p:nvSpPr>
        <p:spPr>
          <a:xfrm>
            <a:off x="835900" y="1948550"/>
            <a:ext cx="7235100" cy="458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a:latin typeface="Calibri"/>
                <a:ea typeface="Calibri"/>
                <a:cs typeface="Calibri"/>
                <a:sym typeface="Calibri"/>
              </a:rPr>
              <a:t>Session 1: Wednesday, November 1</a:t>
            </a:r>
            <a:endParaRPr>
              <a:latin typeface="Calibri"/>
              <a:ea typeface="Calibri"/>
              <a:cs typeface="Calibri"/>
              <a:sym typeface="Calibri"/>
            </a:endParaRPr>
          </a:p>
          <a:p>
            <a:pPr marL="0" lvl="0" indent="0" algn="l" rtl="0">
              <a:lnSpc>
                <a:spcPct val="100000"/>
              </a:lnSpc>
              <a:spcBef>
                <a:spcPts val="1000"/>
              </a:spcBef>
              <a:spcAft>
                <a:spcPts val="0"/>
              </a:spcAft>
              <a:buNone/>
            </a:pPr>
            <a:r>
              <a:rPr lang="en-US" b="1">
                <a:latin typeface="Calibri"/>
                <a:ea typeface="Calibri"/>
                <a:cs typeface="Calibri"/>
                <a:sym typeface="Calibri"/>
              </a:rPr>
              <a:t>Farmer Perceptions of, and Barriers to, Climate Adaptation</a:t>
            </a:r>
            <a:endParaRPr i="1">
              <a:latin typeface="Calibri"/>
              <a:ea typeface="Calibri"/>
              <a:cs typeface="Calibri"/>
              <a:sym typeface="Calibri"/>
            </a:endParaRPr>
          </a:p>
          <a:p>
            <a:pPr marL="0" lvl="0" indent="0" algn="l" rtl="0">
              <a:lnSpc>
                <a:spcPct val="100000"/>
              </a:lnSpc>
              <a:spcBef>
                <a:spcPts val="1000"/>
              </a:spcBef>
              <a:spcAft>
                <a:spcPts val="0"/>
              </a:spcAft>
              <a:buNone/>
            </a:pPr>
            <a:endParaRPr sz="1000">
              <a:latin typeface="Calibri"/>
              <a:ea typeface="Calibri"/>
              <a:cs typeface="Calibri"/>
              <a:sym typeface="Calibri"/>
            </a:endParaRPr>
          </a:p>
          <a:p>
            <a:pPr marL="0" lvl="0" indent="0" algn="l" rtl="0">
              <a:lnSpc>
                <a:spcPct val="100000"/>
              </a:lnSpc>
              <a:spcBef>
                <a:spcPts val="1000"/>
              </a:spcBef>
              <a:spcAft>
                <a:spcPts val="0"/>
              </a:spcAft>
              <a:buNone/>
            </a:pPr>
            <a:r>
              <a:rPr lang="en-US">
                <a:latin typeface="Calibri"/>
                <a:ea typeface="Calibri"/>
                <a:cs typeface="Calibri"/>
                <a:sym typeface="Calibri"/>
              </a:rPr>
              <a:t>Session 2: Wednesday, November 8th</a:t>
            </a:r>
            <a:endParaRPr>
              <a:latin typeface="Calibri"/>
              <a:ea typeface="Calibri"/>
              <a:cs typeface="Calibri"/>
              <a:sym typeface="Calibri"/>
            </a:endParaRPr>
          </a:p>
          <a:p>
            <a:pPr marL="0" lvl="0" indent="0" algn="l" rtl="0">
              <a:lnSpc>
                <a:spcPct val="100000"/>
              </a:lnSpc>
              <a:spcBef>
                <a:spcPts val="1000"/>
              </a:spcBef>
              <a:spcAft>
                <a:spcPts val="0"/>
              </a:spcAft>
              <a:buNone/>
            </a:pPr>
            <a:r>
              <a:rPr lang="en-US" b="1">
                <a:latin typeface="Calibri"/>
                <a:ea typeface="Calibri"/>
                <a:cs typeface="Calibri"/>
                <a:sym typeface="Calibri"/>
              </a:rPr>
              <a:t>Drought and Heat Mitigation Practices, Obstacles &amp; Needs</a:t>
            </a:r>
            <a:endParaRPr b="1">
              <a:latin typeface="Calibri"/>
              <a:ea typeface="Calibri"/>
              <a:cs typeface="Calibri"/>
              <a:sym typeface="Calibri"/>
            </a:endParaRPr>
          </a:p>
          <a:p>
            <a:pPr marL="0" lvl="0" indent="0" algn="l" rtl="0">
              <a:lnSpc>
                <a:spcPct val="100000"/>
              </a:lnSpc>
              <a:spcBef>
                <a:spcPts val="1000"/>
              </a:spcBef>
              <a:spcAft>
                <a:spcPts val="0"/>
              </a:spcAft>
              <a:buNone/>
            </a:pPr>
            <a:endParaRPr sz="1000">
              <a:latin typeface="Calibri"/>
              <a:ea typeface="Calibri"/>
              <a:cs typeface="Calibri"/>
              <a:sym typeface="Calibri"/>
            </a:endParaRPr>
          </a:p>
          <a:p>
            <a:pPr marL="0" lvl="0" indent="0" algn="l" rtl="0">
              <a:lnSpc>
                <a:spcPct val="100000"/>
              </a:lnSpc>
              <a:spcBef>
                <a:spcPts val="1000"/>
              </a:spcBef>
              <a:spcAft>
                <a:spcPts val="0"/>
              </a:spcAft>
              <a:buNone/>
            </a:pPr>
            <a:r>
              <a:rPr lang="en-US">
                <a:latin typeface="Calibri"/>
                <a:ea typeface="Calibri"/>
                <a:cs typeface="Calibri"/>
                <a:sym typeface="Calibri"/>
              </a:rPr>
              <a:t>Session 3: Wednesday, November 15th</a:t>
            </a:r>
            <a:endParaRPr>
              <a:latin typeface="Calibri"/>
              <a:ea typeface="Calibri"/>
              <a:cs typeface="Calibri"/>
              <a:sym typeface="Calibri"/>
            </a:endParaRPr>
          </a:p>
          <a:p>
            <a:pPr marL="0" lvl="0" indent="0" algn="l" rtl="0">
              <a:lnSpc>
                <a:spcPct val="100000"/>
              </a:lnSpc>
              <a:spcBef>
                <a:spcPts val="1000"/>
              </a:spcBef>
              <a:spcAft>
                <a:spcPts val="0"/>
              </a:spcAft>
              <a:buNone/>
            </a:pPr>
            <a:r>
              <a:rPr lang="en-US" b="1">
                <a:latin typeface="Calibri"/>
                <a:ea typeface="Calibri"/>
                <a:cs typeface="Calibri"/>
                <a:sym typeface="Calibri"/>
              </a:rPr>
              <a:t>Climate Resilience and Adaptive Management on Rangelands</a:t>
            </a:r>
            <a:endParaRPr b="1">
              <a:latin typeface="Calibri"/>
              <a:ea typeface="Calibri"/>
              <a:cs typeface="Calibri"/>
              <a:sym typeface="Calibri"/>
            </a:endParaRPr>
          </a:p>
          <a:p>
            <a:pPr marL="0" lvl="0" indent="0" algn="l" rtl="0">
              <a:lnSpc>
                <a:spcPct val="100000"/>
              </a:lnSpc>
              <a:spcBef>
                <a:spcPts val="1000"/>
              </a:spcBef>
              <a:spcAft>
                <a:spcPts val="1000"/>
              </a:spcAft>
              <a:buNone/>
            </a:pPr>
            <a:endParaRPr i="1">
              <a:latin typeface="Calibri"/>
              <a:ea typeface="Calibri"/>
              <a:cs typeface="Calibri"/>
              <a:sym typeface="Calibri"/>
            </a:endParaRPr>
          </a:p>
        </p:txBody>
      </p:sp>
      <p:sp>
        <p:nvSpPr>
          <p:cNvPr id="100" name="Google Shape;100;g2475b598549_0_1"/>
          <p:cNvSpPr txBox="1">
            <a:spLocks noGrp="1"/>
          </p:cNvSpPr>
          <p:nvPr>
            <p:ph type="body" idx="1"/>
          </p:nvPr>
        </p:nvSpPr>
        <p:spPr>
          <a:xfrm>
            <a:off x="8205600" y="1649500"/>
            <a:ext cx="5475300" cy="353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1700">
                <a:latin typeface="Calibri"/>
                <a:ea typeface="Calibri"/>
                <a:cs typeface="Calibri"/>
                <a:sym typeface="Calibri"/>
              </a:rPr>
              <a:t>QR code here for registration:</a:t>
            </a:r>
            <a:endParaRPr sz="1700" i="1">
              <a:latin typeface="Calibri"/>
              <a:ea typeface="Calibri"/>
              <a:cs typeface="Calibri"/>
              <a:sym typeface="Calibri"/>
            </a:endParaRPr>
          </a:p>
          <a:p>
            <a:pPr marL="0" lvl="0" indent="0" algn="l" rtl="0">
              <a:lnSpc>
                <a:spcPct val="100000"/>
              </a:lnSpc>
              <a:spcBef>
                <a:spcPts val="1000"/>
              </a:spcBef>
              <a:spcAft>
                <a:spcPts val="1000"/>
              </a:spcAft>
              <a:buNone/>
            </a:pPr>
            <a:endParaRPr sz="1700" i="1">
              <a:latin typeface="Calibri"/>
              <a:ea typeface="Calibri"/>
              <a:cs typeface="Calibri"/>
              <a:sym typeface="Calibri"/>
            </a:endParaRPr>
          </a:p>
        </p:txBody>
      </p:sp>
      <p:pic>
        <p:nvPicPr>
          <p:cNvPr id="101" name="Google Shape;101;g2475b598549_0_1"/>
          <p:cNvPicPr preferRelativeResize="0"/>
          <p:nvPr/>
        </p:nvPicPr>
        <p:blipFill>
          <a:blip r:embed="rId3">
            <a:alphaModFix/>
          </a:blip>
          <a:stretch>
            <a:fillRect/>
          </a:stretch>
        </p:blipFill>
        <p:spPr>
          <a:xfrm>
            <a:off x="8205600" y="2067325"/>
            <a:ext cx="2857500" cy="3552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62"/>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sz="3000" b="1">
                <a:latin typeface="Calibri"/>
                <a:ea typeface="Calibri"/>
                <a:cs typeface="Calibri"/>
                <a:sym typeface="Calibri"/>
              </a:rPr>
              <a:t>Natural Climate Solutions Bill</a:t>
            </a:r>
            <a:endParaRPr sz="3000" b="1">
              <a:latin typeface="Calibri"/>
              <a:ea typeface="Calibri"/>
              <a:cs typeface="Calibri"/>
              <a:sym typeface="Calibri"/>
            </a:endParaRPr>
          </a:p>
        </p:txBody>
      </p:sp>
      <p:sp>
        <p:nvSpPr>
          <p:cNvPr id="108" name="Google Shape;108;p62"/>
          <p:cNvSpPr txBox="1">
            <a:spLocks noGrp="1"/>
          </p:cNvSpPr>
          <p:nvPr>
            <p:ph type="body" idx="1"/>
          </p:nvPr>
        </p:nvSpPr>
        <p:spPr>
          <a:xfrm>
            <a:off x="700625" y="1801400"/>
            <a:ext cx="5512200" cy="4584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sz="2200">
                <a:latin typeface="Calibri"/>
                <a:ea typeface="Calibri"/>
                <a:cs typeface="Calibri"/>
                <a:sym typeface="Calibri"/>
              </a:rPr>
              <a:t>We’re working closely with OACD on implementation as part of the Natural Climate Solutions Coalition to:</a:t>
            </a:r>
            <a:endParaRPr sz="2200">
              <a:latin typeface="Calibri"/>
              <a:ea typeface="Calibri"/>
              <a:cs typeface="Calibri"/>
              <a:sym typeface="Calibri"/>
            </a:endParaRPr>
          </a:p>
          <a:p>
            <a:pPr marL="457200" lvl="0" indent="-368300" algn="l" rtl="0">
              <a:lnSpc>
                <a:spcPct val="115000"/>
              </a:lnSpc>
              <a:spcBef>
                <a:spcPts val="1000"/>
              </a:spcBef>
              <a:spcAft>
                <a:spcPts val="0"/>
              </a:spcAft>
              <a:buSzPts val="2200"/>
              <a:buFont typeface="Calibri"/>
              <a:buChar char="•"/>
            </a:pPr>
            <a:r>
              <a:rPr lang="en-US" sz="2200">
                <a:latin typeface="Calibri"/>
                <a:ea typeface="Calibri"/>
                <a:cs typeface="Calibri"/>
                <a:sym typeface="Calibri"/>
              </a:rPr>
              <a:t>Ensure that the grants and technical assistance provided by the state are equitable and work for farmers and ranchers on the ground.</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US" sz="2200">
                <a:latin typeface="Calibri"/>
                <a:ea typeface="Calibri"/>
                <a:cs typeface="Calibri"/>
                <a:sym typeface="Calibri"/>
              </a:rPr>
              <a:t>That soil health practices are recognized as natural climate solutions.</a:t>
            </a:r>
            <a:endParaRPr sz="2200">
              <a:latin typeface="Calibri"/>
              <a:ea typeface="Calibri"/>
              <a:cs typeface="Calibri"/>
              <a:sym typeface="Calibri"/>
            </a:endParaRPr>
          </a:p>
        </p:txBody>
      </p:sp>
      <p:pic>
        <p:nvPicPr>
          <p:cNvPr id="109" name="Google Shape;109;p62"/>
          <p:cNvPicPr preferRelativeResize="0"/>
          <p:nvPr/>
        </p:nvPicPr>
        <p:blipFill>
          <a:blip r:embed="rId3">
            <a:alphaModFix/>
          </a:blip>
          <a:stretch>
            <a:fillRect/>
          </a:stretch>
        </p:blipFill>
        <p:spPr>
          <a:xfrm>
            <a:off x="6212825" y="1591025"/>
            <a:ext cx="5685076" cy="3791251"/>
          </a:xfrm>
          <a:prstGeom prst="rect">
            <a:avLst/>
          </a:prstGeom>
          <a:noFill/>
          <a:ln>
            <a:noFill/>
          </a:ln>
        </p:spPr>
      </p:pic>
      <p:sp>
        <p:nvSpPr>
          <p:cNvPr id="110" name="Google Shape;110;p62"/>
          <p:cNvSpPr txBox="1"/>
          <p:nvPr/>
        </p:nvSpPr>
        <p:spPr>
          <a:xfrm>
            <a:off x="8435300" y="5382275"/>
            <a:ext cx="3462600" cy="240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latin typeface="Calibri"/>
                <a:ea typeface="Calibri"/>
                <a:cs typeface="Calibri"/>
                <a:sym typeface="Calibri"/>
              </a:rPr>
              <a:t>CAMPO Collective by Jamie Thrower</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8c1486925d_0_1"/>
          <p:cNvSpPr txBox="1">
            <a:spLocks noGrp="1"/>
          </p:cNvSpPr>
          <p:nvPr>
            <p:ph type="title"/>
          </p:nvPr>
        </p:nvSpPr>
        <p:spPr>
          <a:xfrm>
            <a:off x="700635" y="922096"/>
            <a:ext cx="10691400" cy="137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3000" b="1">
                <a:latin typeface="Calibri"/>
                <a:ea typeface="Calibri"/>
                <a:cs typeface="Calibri"/>
                <a:sym typeface="Calibri"/>
              </a:rPr>
              <a:t>Network Development</a:t>
            </a:r>
            <a:endParaRPr sz="3000" b="1">
              <a:latin typeface="Calibri"/>
              <a:ea typeface="Calibri"/>
              <a:cs typeface="Calibri"/>
              <a:sym typeface="Calibri"/>
            </a:endParaRPr>
          </a:p>
        </p:txBody>
      </p:sp>
      <p:sp>
        <p:nvSpPr>
          <p:cNvPr id="117" name="Google Shape;117;g28c1486925d_0_1"/>
          <p:cNvSpPr txBox="1">
            <a:spLocks noGrp="1"/>
          </p:cNvSpPr>
          <p:nvPr>
            <p:ph type="body" idx="1"/>
          </p:nvPr>
        </p:nvSpPr>
        <p:spPr>
          <a:xfrm>
            <a:off x="523025" y="1972300"/>
            <a:ext cx="7350900" cy="4163700"/>
          </a:xfrm>
          <a:prstGeom prst="rect">
            <a:avLst/>
          </a:prstGeom>
        </p:spPr>
        <p:txBody>
          <a:bodyPr spcFirstLastPara="1" wrap="square" lIns="91425" tIns="45700" rIns="91425" bIns="45700" anchor="t" anchorCtr="0">
            <a:normAutofit lnSpcReduction="20000"/>
          </a:bodyPr>
          <a:lstStyle/>
          <a:p>
            <a:pPr marL="457200" lvl="0" indent="-355600" algn="l" rtl="0">
              <a:lnSpc>
                <a:spcPct val="115000"/>
              </a:lnSpc>
              <a:spcBef>
                <a:spcPts val="1000"/>
              </a:spcBef>
              <a:spcAft>
                <a:spcPts val="0"/>
              </a:spcAft>
              <a:buSzPts val="2000"/>
              <a:buFont typeface="Calibri"/>
              <a:buChar char="•"/>
            </a:pPr>
            <a:r>
              <a:rPr lang="en-US">
                <a:latin typeface="Calibri"/>
                <a:ea typeface="Calibri"/>
                <a:cs typeface="Calibri"/>
                <a:sym typeface="Calibri"/>
              </a:rPr>
              <a:t>With over 37,000 farms and ranches in Oregon, OrCAN’s strategy to effectively support them is to work with influential producers and the existing ecosystem of trusted agricultural service providers including SWCDs and also OSU Extension, NRCS and non-profits.  </a:t>
            </a:r>
            <a:endParaRPr>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a:latin typeface="Calibri"/>
                <a:ea typeface="Calibri"/>
                <a:cs typeface="Calibri"/>
                <a:sym typeface="Calibri"/>
              </a:rPr>
              <a:t>We’re about to dive into an intentional network planning process to clarify the structure of our collaborative state-wide soil health network, </a:t>
            </a:r>
            <a:endParaRPr>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a:latin typeface="Calibri"/>
                <a:ea typeface="Calibri"/>
                <a:cs typeface="Calibri"/>
                <a:sym typeface="Calibri"/>
              </a:rPr>
              <a:t>We’ll also be exploring establishing regional hubs and/or hubs based on practices or farm type (pasture, orchards, row crops, etc)</a:t>
            </a:r>
            <a:endParaRPr>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a:latin typeface="Calibri"/>
                <a:ea typeface="Calibri"/>
                <a:cs typeface="Calibri"/>
                <a:sym typeface="Calibri"/>
              </a:rPr>
              <a:t>And hope to have an in-person conference in the next year.</a:t>
            </a:r>
            <a:endParaRPr>
              <a:latin typeface="Calibri"/>
              <a:ea typeface="Calibri"/>
              <a:cs typeface="Calibri"/>
              <a:sym typeface="Calibri"/>
            </a:endParaRPr>
          </a:p>
          <a:p>
            <a:pPr marL="0" lvl="0" indent="0" algn="l" rtl="0">
              <a:spcBef>
                <a:spcPts val="1000"/>
              </a:spcBef>
              <a:spcAft>
                <a:spcPts val="0"/>
              </a:spcAft>
              <a:buNone/>
            </a:pPr>
            <a:endParaRPr sz="1400">
              <a:latin typeface="Calibri"/>
              <a:ea typeface="Calibri"/>
              <a:cs typeface="Calibri"/>
              <a:sym typeface="Calibri"/>
            </a:endParaRPr>
          </a:p>
        </p:txBody>
      </p:sp>
      <p:pic>
        <p:nvPicPr>
          <p:cNvPr id="118" name="Google Shape;118;g28c1486925d_0_1"/>
          <p:cNvPicPr preferRelativeResize="0"/>
          <p:nvPr/>
        </p:nvPicPr>
        <p:blipFill>
          <a:blip r:embed="rId3">
            <a:alphaModFix/>
          </a:blip>
          <a:stretch>
            <a:fillRect/>
          </a:stretch>
        </p:blipFill>
        <p:spPr>
          <a:xfrm>
            <a:off x="8101200" y="926951"/>
            <a:ext cx="3657526" cy="4796776"/>
          </a:xfrm>
          <a:prstGeom prst="rect">
            <a:avLst/>
          </a:prstGeom>
          <a:noFill/>
          <a:ln>
            <a:noFill/>
          </a:ln>
        </p:spPr>
      </p:pic>
      <p:sp>
        <p:nvSpPr>
          <p:cNvPr id="119" name="Google Shape;119;g28c1486925d_0_1"/>
          <p:cNvSpPr txBox="1"/>
          <p:nvPr/>
        </p:nvSpPr>
        <p:spPr>
          <a:xfrm>
            <a:off x="8296125" y="5723725"/>
            <a:ext cx="3462600" cy="240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latin typeface="Calibri"/>
                <a:ea typeface="Calibri"/>
                <a:cs typeface="Calibri"/>
                <a:sym typeface="Calibri"/>
              </a:rPr>
              <a:t>CAMPO Collective by Jamie Thrower</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cxnSp>
        <p:nvCxnSpPr>
          <p:cNvPr id="125" name="Google Shape;125;p21"/>
          <p:cNvCxnSpPr/>
          <p:nvPr/>
        </p:nvCxnSpPr>
        <p:spPr>
          <a:xfrm>
            <a:off x="800100" y="723900"/>
            <a:ext cx="10591800" cy="0"/>
          </a:xfrm>
          <a:prstGeom prst="straightConnector1">
            <a:avLst/>
          </a:prstGeom>
          <a:noFill/>
          <a:ln w="44450" cap="flat" cmpd="sng">
            <a:solidFill>
              <a:schemeClr val="dk1"/>
            </a:solidFill>
            <a:prstDash val="solid"/>
            <a:miter lim="800000"/>
            <a:headEnd type="none" w="sm" len="sm"/>
            <a:tailEnd type="none" w="sm" len="sm"/>
          </a:ln>
        </p:spPr>
      </p:cxnSp>
      <p:cxnSp>
        <p:nvCxnSpPr>
          <p:cNvPr id="126" name="Google Shape;126;p21"/>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
        <p:nvSpPr>
          <p:cNvPr id="127" name="Google Shape;127;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stria"/>
              <a:ea typeface="Lustria"/>
              <a:cs typeface="Lustria"/>
              <a:sym typeface="Lustria"/>
            </a:endParaRPr>
          </a:p>
        </p:txBody>
      </p:sp>
      <p:pic>
        <p:nvPicPr>
          <p:cNvPr id="128" name="Google Shape;128;p21" descr="A picture containing fabric, several&#10;&#10;Description automatically generated"/>
          <p:cNvPicPr preferRelativeResize="0">
            <a:picLocks noGrp="1"/>
          </p:cNvPicPr>
          <p:nvPr>
            <p:ph type="body" idx="1"/>
          </p:nvPr>
        </p:nvPicPr>
        <p:blipFill rotWithShape="1">
          <a:blip r:embed="rId3">
            <a:alphaModFix/>
          </a:blip>
          <a:srcRect t="9045" b="6686"/>
          <a:stretch/>
        </p:blipFill>
        <p:spPr>
          <a:xfrm>
            <a:off x="20" y="10"/>
            <a:ext cx="12191980" cy="6857990"/>
          </a:xfrm>
          <a:prstGeom prst="rect">
            <a:avLst/>
          </a:prstGeom>
          <a:noFill/>
          <a:ln>
            <a:noFill/>
          </a:ln>
        </p:spPr>
      </p:pic>
      <p:sp>
        <p:nvSpPr>
          <p:cNvPr id="129" name="Google Shape;129;p21"/>
          <p:cNvSpPr/>
          <p:nvPr/>
        </p:nvSpPr>
        <p:spPr>
          <a:xfrm>
            <a:off x="-75" y="6331275"/>
            <a:ext cx="12192000" cy="526800"/>
          </a:xfrm>
          <a:prstGeom prst="rect">
            <a:avLst/>
          </a:prstGeom>
          <a:gradFill>
            <a:gsLst>
              <a:gs pos="0">
                <a:srgbClr val="000000">
                  <a:alpha val="0"/>
                </a:srgbClr>
              </a:gs>
              <a:gs pos="42000">
                <a:srgbClr val="000000">
                  <a:alpha val="12941"/>
                </a:srgbClr>
              </a:gs>
              <a:gs pos="100000">
                <a:srgbClr val="000000">
                  <a:alpha val="30196"/>
                </a:srgbClr>
              </a:gs>
            </a:gsLst>
            <a:lin ang="540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Lustria"/>
                <a:ea typeface="Lustria"/>
                <a:cs typeface="Lustria"/>
                <a:sym typeface="Lustria"/>
              </a:rPr>
              <a:t>Photo credits: </a:t>
            </a:r>
            <a:r>
              <a:rPr lang="en-US" sz="2000">
                <a:solidFill>
                  <a:schemeClr val="lt1"/>
                </a:solidFill>
                <a:latin typeface="Lustria"/>
                <a:ea typeface="Lustria"/>
                <a:cs typeface="Lustria"/>
                <a:sym typeface="Lustria"/>
              </a:rPr>
              <a:t>Jamie Thrower</a:t>
            </a:r>
            <a:r>
              <a:rPr lang="en-US" sz="2000" b="0" i="0" u="none" strike="noStrike" cap="none">
                <a:solidFill>
                  <a:schemeClr val="lt1"/>
                </a:solidFill>
                <a:latin typeface="Lustria"/>
                <a:ea typeface="Lustria"/>
                <a:cs typeface="Lustria"/>
                <a:sym typeface="Lustria"/>
              </a:rPr>
              <a:t>, </a:t>
            </a:r>
            <a:r>
              <a:rPr lang="en-US" sz="2000">
                <a:solidFill>
                  <a:schemeClr val="lt1"/>
                </a:solidFill>
                <a:latin typeface="Lustria"/>
                <a:ea typeface="Lustria"/>
                <a:cs typeface="Lustria"/>
                <a:sym typeface="Lustria"/>
              </a:rPr>
              <a:t>Sakari Farms</a:t>
            </a:r>
            <a:endParaRPr sz="2000" b="0" i="0" u="none" strike="noStrike" cap="none">
              <a:solidFill>
                <a:schemeClr val="lt1"/>
              </a:solidFill>
              <a:latin typeface="Lustria"/>
              <a:ea typeface="Lustria"/>
              <a:cs typeface="Lustria"/>
              <a:sym typeface="Lustria"/>
            </a:endParaRPr>
          </a:p>
        </p:txBody>
      </p:sp>
      <p:sp>
        <p:nvSpPr>
          <p:cNvPr id="130" name="Google Shape;130;p21"/>
          <p:cNvSpPr txBox="1">
            <a:spLocks noGrp="1"/>
          </p:cNvSpPr>
          <p:nvPr>
            <p:ph type="title"/>
          </p:nvPr>
        </p:nvSpPr>
        <p:spPr>
          <a:xfrm>
            <a:off x="800101" y="850885"/>
            <a:ext cx="10696500" cy="7710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4000"/>
              <a:buFont typeface="Open Sans"/>
              <a:buNone/>
            </a:pPr>
            <a:r>
              <a:rPr lang="en-US" b="1">
                <a:solidFill>
                  <a:schemeClr val="lt1"/>
                </a:solidFill>
                <a:latin typeface="Calibri"/>
                <a:ea typeface="Calibri"/>
                <a:cs typeface="Calibri"/>
                <a:sym typeface="Calibri"/>
              </a:rPr>
              <a:t>Questions?</a:t>
            </a:r>
            <a:r>
              <a:rPr lang="en-US">
                <a:solidFill>
                  <a:schemeClr val="lt1"/>
                </a:solidFill>
              </a:rPr>
              <a:t> </a:t>
            </a:r>
            <a:endParaRPr>
              <a:solidFill>
                <a:schemeClr val="lt1"/>
              </a:solidFill>
            </a:endParaRPr>
          </a:p>
        </p:txBody>
      </p:sp>
    </p:spTree>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288</Words>
  <Application>Microsoft Macintosh PowerPoint</Application>
  <PresentationFormat>Widescreen</PresentationFormat>
  <Paragraphs>33</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Calibri</vt:lpstr>
      <vt:lpstr>Open Sans</vt:lpstr>
      <vt:lpstr>Lustria</vt:lpstr>
      <vt:lpstr>Arial</vt:lpstr>
      <vt:lpstr>ChronicleVTI</vt:lpstr>
      <vt:lpstr>PowerPoint Presentation</vt:lpstr>
      <vt:lpstr>Climate Resilience Training for Agriculture Professionals </vt:lpstr>
      <vt:lpstr>Natural Climate Solutions Bill</vt:lpstr>
      <vt:lpstr>Network Development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Rood</dc:creator>
  <cp:lastModifiedBy>Andrea Kreiner</cp:lastModifiedBy>
  <cp:revision>1</cp:revision>
  <dcterms:created xsi:type="dcterms:W3CDTF">2021-12-13T18:24:46Z</dcterms:created>
  <dcterms:modified xsi:type="dcterms:W3CDTF">2023-10-12T22:53:38Z</dcterms:modified>
</cp:coreProperties>
</file>