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56" r:id="rId5"/>
    <p:sldId id="257" r:id="rId6"/>
    <p:sldId id="260" r:id="rId7"/>
    <p:sldId id="261" r:id="rId8"/>
    <p:sldId id="268" r:id="rId9"/>
    <p:sldId id="273" r:id="rId10"/>
    <p:sldId id="274" r:id="rId11"/>
    <p:sldId id="277" r:id="rId12"/>
    <p:sldId id="269" r:id="rId13"/>
    <p:sldId id="270" r:id="rId14"/>
    <p:sldId id="271" r:id="rId15"/>
    <p:sldId id="272" r:id="rId16"/>
    <p:sldId id="275" r:id="rId17"/>
    <p:sldId id="276"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AB2"/>
    <a:srgbClr val="78BA22"/>
    <a:srgbClr val="4472C4"/>
    <a:srgbClr val="8FC449"/>
    <a:srgbClr val="06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03" autoAdjust="0"/>
  </p:normalViewPr>
  <p:slideViewPr>
    <p:cSldViewPr snapToGrid="0" snapToObjects="1">
      <p:cViewPr varScale="1">
        <p:scale>
          <a:sx n="58" d="100"/>
          <a:sy n="58" d="100"/>
        </p:scale>
        <p:origin x="1646" y="62"/>
      </p:cViewPr>
      <p:guideLst/>
    </p:cSldViewPr>
  </p:slideViewPr>
  <p:notesTextViewPr>
    <p:cViewPr>
      <p:scale>
        <a:sx n="3" d="2"/>
        <a:sy n="3" d="2"/>
      </p:scale>
      <p:origin x="0" y="0"/>
    </p:cViewPr>
  </p:notesTextViewPr>
  <p:notesViewPr>
    <p:cSldViewPr snapToGrid="0" snapToObjects="1">
      <p:cViewPr varScale="1">
        <p:scale>
          <a:sx n="97" d="100"/>
          <a:sy n="97" d="100"/>
        </p:scale>
        <p:origin x="35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E7BC46-8C58-C547-89EE-88669E4430F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1A9436A2-D5AA-984B-9216-C3E10A27D957}"/>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3E718BD-4F5E-9741-947C-4D38B87EB28F}" type="datetimeFigureOut">
              <a:rPr lang="en-US" smtClean="0"/>
              <a:t>11/6/2019</a:t>
            </a:fld>
            <a:endParaRPr lang="en-US"/>
          </a:p>
        </p:txBody>
      </p:sp>
      <p:sp>
        <p:nvSpPr>
          <p:cNvPr id="4" name="Footer Placeholder 3">
            <a:extLst>
              <a:ext uri="{FF2B5EF4-FFF2-40B4-BE49-F238E27FC236}">
                <a16:creationId xmlns:a16="http://schemas.microsoft.com/office/drawing/2014/main" id="{0BFA5374-207E-8A41-9FAB-3645360C6F3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2B1C16-7AC6-2144-BC0D-AEF54FE1DAC8}"/>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0CAA76A-647D-0F4F-BE8F-7803B1D05696}" type="slidenum">
              <a:rPr lang="en-US" smtClean="0"/>
              <a:t>‹#›</a:t>
            </a:fld>
            <a:endParaRPr lang="en-US"/>
          </a:p>
        </p:txBody>
      </p:sp>
    </p:spTree>
    <p:extLst>
      <p:ext uri="{BB962C8B-B14F-4D97-AF65-F5344CB8AC3E}">
        <p14:creationId xmlns:p14="http://schemas.microsoft.com/office/powerpoint/2010/main" val="179450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0CC9BD-E960-BA41-8FFE-2C4176C671E5}" type="datetimeFigureOut">
              <a:rPr lang="en-US" smtClean="0"/>
              <a:t>11/6/2019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D43F9BB-AB56-8141-B074-F890CC2019E8}" type="slidenum">
              <a:rPr lang="en-US" smtClean="0"/>
              <a:t>‹#›</a:t>
            </a:fld>
            <a:endParaRPr lang="en-US"/>
          </a:p>
        </p:txBody>
      </p:sp>
    </p:spTree>
    <p:extLst>
      <p:ext uri="{BB962C8B-B14F-4D97-AF65-F5344CB8AC3E}">
        <p14:creationId xmlns:p14="http://schemas.microsoft.com/office/powerpoint/2010/main" val="174239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r>
              <a:rPr lang="en-US" dirty="0"/>
              <a:t>GO TO VIEW &gt; MASTER</a:t>
            </a:r>
            <a:r>
              <a:rPr lang="en-US" baseline="0" dirty="0"/>
              <a:t> &gt; SLIDE MASTER TO EDIT THE IMAGES ON THE TITLE AND DIVIDER SLIDES</a:t>
            </a:r>
          </a:p>
        </p:txBody>
      </p:sp>
      <p:sp>
        <p:nvSpPr>
          <p:cNvPr id="4" name="Slide Number Placeholder 3"/>
          <p:cNvSpPr>
            <a:spLocks noGrp="1"/>
          </p:cNvSpPr>
          <p:nvPr>
            <p:ph type="sldNum" sz="quarter" idx="5"/>
          </p:nvPr>
        </p:nvSpPr>
        <p:spPr/>
        <p:txBody>
          <a:bodyPr/>
          <a:lstStyle/>
          <a:p>
            <a:fld id="{ED43F9BB-AB56-8141-B074-F890CC2019E8}" type="slidenum">
              <a:rPr lang="en-US" smtClean="0"/>
              <a:t>1</a:t>
            </a:fld>
            <a:endParaRPr lang="en-US"/>
          </a:p>
        </p:txBody>
      </p:sp>
    </p:spTree>
    <p:extLst>
      <p:ext uri="{BB962C8B-B14F-4D97-AF65-F5344CB8AC3E}">
        <p14:creationId xmlns:p14="http://schemas.microsoft.com/office/powerpoint/2010/main" val="38572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Changes</a:t>
            </a:r>
          </a:p>
          <a:p>
            <a:r>
              <a:rPr lang="en-US" dirty="0"/>
              <a:t>•  Increases payment rates for adoption of cover crop rotations and advanced grazing management activities. </a:t>
            </a:r>
          </a:p>
          <a:p>
            <a:endParaRPr lang="en-US" dirty="0"/>
          </a:p>
          <a:p>
            <a:r>
              <a:rPr lang="en-US" dirty="0"/>
              <a:t>•  Authorizes contract extensions to facilitate renewal under new program authority. </a:t>
            </a:r>
          </a:p>
          <a:p>
            <a:endParaRPr lang="en-US" dirty="0"/>
          </a:p>
          <a:p>
            <a:r>
              <a:rPr lang="en-US" dirty="0"/>
              <a:t>•  Transforms funding mechanism for program contracts, authorizing specified annual funding levels. </a:t>
            </a:r>
          </a:p>
          <a:p>
            <a:endParaRPr lang="en-US" dirty="0"/>
          </a:p>
          <a:p>
            <a:r>
              <a:rPr lang="en-US" dirty="0"/>
              <a:t>•  Provides specific support for organic and transitioning to organic production activities. </a:t>
            </a:r>
          </a:p>
          <a:p>
            <a:endParaRPr lang="en-US" dirty="0"/>
          </a:p>
          <a:p>
            <a:r>
              <a:rPr lang="en-US" dirty="0"/>
              <a:t>•  Includes special grassland conservation initiative for certain producers who have maintained cropland base acres. </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10</a:t>
            </a:fld>
            <a:endParaRPr lang="en-US"/>
          </a:p>
        </p:txBody>
      </p:sp>
    </p:spTree>
    <p:extLst>
      <p:ext uri="{BB962C8B-B14F-4D97-AF65-F5344CB8AC3E}">
        <p14:creationId xmlns:p14="http://schemas.microsoft.com/office/powerpoint/2010/main" val="418218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The Agricultural Conservation Easement Program Helps landowners, land trusts, and other entities protect, restore, and enhance wetlands, grasslands, and working farms and ranches through conservation easements.</a:t>
            </a:r>
          </a:p>
        </p:txBody>
      </p:sp>
      <p:sp>
        <p:nvSpPr>
          <p:cNvPr id="4" name="Slide Number Placeholder 3"/>
          <p:cNvSpPr>
            <a:spLocks noGrp="1"/>
          </p:cNvSpPr>
          <p:nvPr>
            <p:ph type="sldNum" sz="quarter" idx="5"/>
          </p:nvPr>
        </p:nvSpPr>
        <p:spPr/>
        <p:txBody>
          <a:bodyPr/>
          <a:lstStyle/>
          <a:p>
            <a:fld id="{ED43F9BB-AB56-8141-B074-F890CC2019E8}" type="slidenum">
              <a:rPr lang="en-US" smtClean="0"/>
              <a:t>11</a:t>
            </a:fld>
            <a:endParaRPr lang="en-US"/>
          </a:p>
        </p:txBody>
      </p:sp>
    </p:spTree>
    <p:extLst>
      <p:ext uri="{BB962C8B-B14F-4D97-AF65-F5344CB8AC3E}">
        <p14:creationId xmlns:p14="http://schemas.microsoft.com/office/powerpoint/2010/main" val="55549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lgn="l"/>
            <a:r>
              <a:rPr lang="en-US" dirty="0"/>
              <a:t>	</a:t>
            </a:r>
          </a:p>
          <a:p>
            <a:pPr defTabSz="466618">
              <a:defRPr/>
            </a:pPr>
            <a:endParaRPr lang="en-US" dirty="0"/>
          </a:p>
          <a:p>
            <a:pPr defTabSz="466618">
              <a:defRPr/>
            </a:pPr>
            <a:r>
              <a:rPr lang="en-US" dirty="0"/>
              <a:t>Changes</a:t>
            </a:r>
          </a:p>
          <a:p>
            <a:r>
              <a:rPr lang="en-US" dirty="0"/>
              <a:t>•  Authorizes assistance to partners who pursue ‘Buy-Protect-Sell’ transactions. </a:t>
            </a:r>
          </a:p>
          <a:p>
            <a:endParaRPr lang="en-US" dirty="0"/>
          </a:p>
          <a:p>
            <a:r>
              <a:rPr lang="en-US" dirty="0"/>
              <a:t>•  Requires a conservation plan for highly erodible land that will be protected by an agricultural land easement.</a:t>
            </a:r>
          </a:p>
          <a:p>
            <a:r>
              <a:rPr lang="en-US" dirty="0"/>
              <a:t> </a:t>
            </a:r>
          </a:p>
          <a:p>
            <a:r>
              <a:rPr lang="en-US" dirty="0"/>
              <a:t>•  Increases flexibility for partners to meet cost-share matching requirements. </a:t>
            </a:r>
          </a:p>
          <a:p>
            <a:endParaRPr lang="en-US" dirty="0"/>
          </a:p>
          <a:p>
            <a:r>
              <a:rPr lang="en-US" dirty="0"/>
              <a:t>•  Identifies water quality as a program purpose for enrollment of wetland reserve easements.</a:t>
            </a:r>
          </a:p>
          <a:p>
            <a:endParaRPr lang="en-US" dirty="0"/>
          </a:p>
          <a:p>
            <a:r>
              <a:rPr lang="en-US" dirty="0"/>
              <a:t>•  Expands wetland types eligible for restoration and management under wetland reserve easements. </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12</a:t>
            </a:fld>
            <a:endParaRPr lang="en-US"/>
          </a:p>
        </p:txBody>
      </p:sp>
    </p:spTree>
    <p:extLst>
      <p:ext uri="{BB962C8B-B14F-4D97-AF65-F5344CB8AC3E}">
        <p14:creationId xmlns:p14="http://schemas.microsoft.com/office/powerpoint/2010/main" val="37974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The Farm bill strengthens conservation assistance through continued support for—</a:t>
            </a:r>
          </a:p>
          <a:p>
            <a:r>
              <a:rPr lang="en-US" dirty="0"/>
              <a:t>•  Agriculture Conservation Experienced Services Program </a:t>
            </a:r>
          </a:p>
          <a:p>
            <a:r>
              <a:rPr lang="en-US" dirty="0"/>
              <a:t>•  Conservation Innovation Grants </a:t>
            </a:r>
          </a:p>
          <a:p>
            <a:r>
              <a:rPr lang="en-US" dirty="0"/>
              <a:t>•  Technical Service Providers </a:t>
            </a:r>
          </a:p>
          <a:p>
            <a:r>
              <a:rPr lang="en-US" dirty="0"/>
              <a:t>•  Veteran Farmers </a:t>
            </a:r>
          </a:p>
          <a:p>
            <a:r>
              <a:rPr lang="en-US" dirty="0"/>
              <a:t>•  Voluntary Public Access and Habitat Incentive Program</a:t>
            </a:r>
          </a:p>
          <a:p>
            <a:r>
              <a:rPr lang="en-US" dirty="0"/>
              <a:t>•  Conservation Compliance for Highly Erodible Lands and Wetlands </a:t>
            </a:r>
          </a:p>
          <a:p>
            <a:r>
              <a:rPr lang="en-US" dirty="0"/>
              <a:t>•  Small Watershed Rehabilitation Program </a:t>
            </a:r>
          </a:p>
          <a:p>
            <a:r>
              <a:rPr lang="en-US" dirty="0"/>
              <a:t>•  Emergency Watershed Protection Program</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13</a:t>
            </a:fld>
            <a:endParaRPr lang="en-US"/>
          </a:p>
        </p:txBody>
      </p:sp>
    </p:spTree>
    <p:extLst>
      <p:ext uri="{BB962C8B-B14F-4D97-AF65-F5344CB8AC3E}">
        <p14:creationId xmlns:p14="http://schemas.microsoft.com/office/powerpoint/2010/main" val="207245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14</a:t>
            </a:fld>
            <a:endParaRPr lang="en-US"/>
          </a:p>
        </p:txBody>
      </p:sp>
    </p:spTree>
    <p:extLst>
      <p:ext uri="{BB962C8B-B14F-4D97-AF65-F5344CB8AC3E}">
        <p14:creationId xmlns:p14="http://schemas.microsoft.com/office/powerpoint/2010/main" val="176651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defTabSz="466618">
              <a:buFont typeface="Arial" panose="020B0604020202020204" pitchFamily="34" charset="0"/>
              <a:buChar char="•"/>
              <a:defRPr/>
            </a:pPr>
            <a:endParaRPr lang="en-US" b="1" dirty="0">
              <a:solidFill>
                <a:schemeClr val="bg1"/>
              </a:solidFill>
              <a:latin typeface="Gotham Medium" panose="02000604030000020004" pitchFamily="50" charset="0"/>
            </a:endParaRP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2</a:t>
            </a:fld>
            <a:endParaRPr lang="en-US"/>
          </a:p>
        </p:txBody>
      </p:sp>
    </p:spTree>
    <p:extLst>
      <p:ext uri="{BB962C8B-B14F-4D97-AF65-F5344CB8AC3E}">
        <p14:creationId xmlns:p14="http://schemas.microsoft.com/office/powerpoint/2010/main" val="190132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The Farm Bill makes our work possible through a host of programs like Conservation Technical Assistance, the Environmental Quality Incentives Program (EQIP) and the Conservation Stewardship Program (CSP), just to name a few. </a:t>
            </a:r>
          </a:p>
          <a:p>
            <a:pPr defTabSz="466618">
              <a:defRPr/>
            </a:pPr>
            <a:endParaRPr lang="en-US" dirty="0"/>
          </a:p>
          <a:p>
            <a:r>
              <a:rPr lang="en-US" dirty="0"/>
              <a:t>NRCS invests</a:t>
            </a:r>
            <a:r>
              <a:rPr lang="en-US" baseline="0" dirty="0"/>
              <a:t> an average of $8 million every day of the year into conservation systems that help producers stay profitable and productive. </a:t>
            </a:r>
          </a:p>
          <a:p>
            <a:endParaRPr lang="en-US" baseline="0" dirty="0"/>
          </a:p>
          <a:p>
            <a:r>
              <a:rPr lang="en-US" baseline="0" dirty="0"/>
              <a:t>We stand ready, at field offices in nearly every county in the country, to serve the needs of agricultural producers.</a:t>
            </a:r>
            <a:endParaRPr lang="en-US" dirty="0"/>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3</a:t>
            </a:fld>
            <a:endParaRPr lang="en-US"/>
          </a:p>
        </p:txBody>
      </p:sp>
    </p:spTree>
    <p:extLst>
      <p:ext uri="{BB962C8B-B14F-4D97-AF65-F5344CB8AC3E}">
        <p14:creationId xmlns:p14="http://schemas.microsoft.com/office/powerpoint/2010/main" val="380035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The Environmental Quality Incentives Program provides financial and technical assistance to agricultural producers to address natural resource concerns and deliver environmental benefits such as improved water and air quality, conserved ground and surface water, reduced soil erosion and sedimentation, and improved or created wildlife habitat.</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4</a:t>
            </a:fld>
            <a:endParaRPr lang="en-US"/>
          </a:p>
        </p:txBody>
      </p:sp>
    </p:spTree>
    <p:extLst>
      <p:ext uri="{BB962C8B-B14F-4D97-AF65-F5344CB8AC3E}">
        <p14:creationId xmlns:p14="http://schemas.microsoft.com/office/powerpoint/2010/main" val="92055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Changes</a:t>
            </a:r>
          </a:p>
          <a:p>
            <a:r>
              <a:rPr lang="en-US" dirty="0"/>
              <a:t>•  Adds potential resource concerns related to beneficial cost-effective operation changes.</a:t>
            </a:r>
          </a:p>
          <a:p>
            <a:r>
              <a:rPr lang="en-US" dirty="0"/>
              <a:t> </a:t>
            </a:r>
          </a:p>
          <a:p>
            <a:r>
              <a:rPr lang="en-US" dirty="0"/>
              <a:t>•  Raises cap for organic producers to $140,000 over six years. </a:t>
            </a:r>
          </a:p>
          <a:p>
            <a:endParaRPr lang="en-US" dirty="0"/>
          </a:p>
          <a:p>
            <a:r>
              <a:rPr lang="en-US" dirty="0"/>
              <a:t>•  New enrollment option through incentive contracts to address priority resource concerns. </a:t>
            </a:r>
          </a:p>
          <a:p>
            <a:endParaRPr lang="en-US" dirty="0"/>
          </a:p>
          <a:p>
            <a:r>
              <a:rPr lang="en-US" dirty="0"/>
              <a:t>•  Requires advance payment option for historically underserved producers. </a:t>
            </a:r>
          </a:p>
          <a:p>
            <a:endParaRPr lang="en-US" dirty="0"/>
          </a:p>
          <a:p>
            <a:r>
              <a:rPr lang="en-US" dirty="0"/>
              <a:t>•  Authorizes direct program assistance to irrigation districts, including acequias and other entities, for purposes of improving water use efficiencies. </a:t>
            </a:r>
          </a:p>
          <a:p>
            <a:pPr defTabSz="466618">
              <a:defRPr/>
            </a:pPr>
            <a:endParaRPr lang="en-US" dirty="0"/>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5</a:t>
            </a:fld>
            <a:endParaRPr lang="en-US"/>
          </a:p>
        </p:txBody>
      </p:sp>
    </p:spTree>
    <p:extLst>
      <p:ext uri="{BB962C8B-B14F-4D97-AF65-F5344CB8AC3E}">
        <p14:creationId xmlns:p14="http://schemas.microsoft.com/office/powerpoint/2010/main" val="5690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The Regional Conservation Partnership Program Promotes coordination between NRCS and its partners to deliver conservation assistance to producers and landowners. Under partnership agreements, NRCS and its partners leverage and target their respective resources to deliver conservation assistance to producers and landowners to address priority natural resource concerns. </a:t>
            </a:r>
          </a:p>
        </p:txBody>
      </p:sp>
      <p:sp>
        <p:nvSpPr>
          <p:cNvPr id="4" name="Slide Number Placeholder 3"/>
          <p:cNvSpPr>
            <a:spLocks noGrp="1"/>
          </p:cNvSpPr>
          <p:nvPr>
            <p:ph type="sldNum" sz="quarter" idx="5"/>
          </p:nvPr>
        </p:nvSpPr>
        <p:spPr/>
        <p:txBody>
          <a:bodyPr/>
          <a:lstStyle/>
          <a:p>
            <a:fld id="{ED43F9BB-AB56-8141-B074-F890CC2019E8}" type="slidenum">
              <a:rPr lang="en-US" smtClean="0"/>
              <a:t>6</a:t>
            </a:fld>
            <a:endParaRPr lang="en-US"/>
          </a:p>
        </p:txBody>
      </p:sp>
    </p:spTree>
    <p:extLst>
      <p:ext uri="{BB962C8B-B14F-4D97-AF65-F5344CB8AC3E}">
        <p14:creationId xmlns:p14="http://schemas.microsoft.com/office/powerpoint/2010/main" val="307013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Changes</a:t>
            </a:r>
          </a:p>
          <a:p>
            <a:r>
              <a:rPr lang="en-US" dirty="0"/>
              <a:t>•  Simplifies funding authorities for program implementation. </a:t>
            </a:r>
          </a:p>
          <a:p>
            <a:endParaRPr lang="en-US" dirty="0"/>
          </a:p>
          <a:p>
            <a:r>
              <a:rPr lang="en-US" dirty="0"/>
              <a:t>•  Authorizes RCPP contracts rather than requiring enrollment through other programs. </a:t>
            </a:r>
          </a:p>
          <a:p>
            <a:endParaRPr lang="en-US" dirty="0"/>
          </a:p>
          <a:p>
            <a:r>
              <a:rPr lang="en-US" dirty="0"/>
              <a:t>•  Expands flexibility for alternative funding arrangements. </a:t>
            </a:r>
          </a:p>
          <a:p>
            <a:endParaRPr lang="en-US" dirty="0"/>
          </a:p>
          <a:p>
            <a:r>
              <a:rPr lang="en-US" dirty="0"/>
              <a:t>•  Expands availability of watershed program authorities to projects outside critical conservation areas. </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7</a:t>
            </a:fld>
            <a:endParaRPr lang="en-US"/>
          </a:p>
        </p:txBody>
      </p:sp>
    </p:spTree>
    <p:extLst>
      <p:ext uri="{BB962C8B-B14F-4D97-AF65-F5344CB8AC3E}">
        <p14:creationId xmlns:p14="http://schemas.microsoft.com/office/powerpoint/2010/main" val="3267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1" dirty="0"/>
              <a:t>Pictured: construction for irrigation modernization with </a:t>
            </a:r>
            <a:r>
              <a:rPr lang="en-US" b="1" dirty="0" err="1"/>
              <a:t>Tumalo</a:t>
            </a:r>
            <a:r>
              <a:rPr lang="en-US" b="1" dirty="0"/>
              <a:t> Irrigation District in Deschutes County, Oregon</a:t>
            </a:r>
          </a:p>
          <a:p>
            <a:endParaRPr lang="en-US" dirty="0"/>
          </a:p>
          <a:p>
            <a:r>
              <a:rPr lang="en-US" dirty="0"/>
              <a:t>Project sponsors can use land treatment solutions or structural solutions, which require construction. An approved watershed plan must be in place prior to initiation of any corrective land treatment or structural solutions.</a:t>
            </a:r>
          </a:p>
          <a:p>
            <a:r>
              <a:rPr lang="en-US" dirty="0"/>
              <a:t>Once the watershed plan is approved, the project sponsor helps landowners install planned land treatment measures if that is the appropriate solution. For structural solutions, project sponsors ensure surveys and investigations are completed. They also acquire detailed designs, specifications and engineering cost estimates for construction projects. If needed, project sponsors will outline areas where land rights, easements, and </a:t>
            </a:r>
            <a:r>
              <a:rPr lang="en-US" dirty="0" err="1"/>
              <a:t>right-of-ways</a:t>
            </a:r>
            <a:r>
              <a:rPr lang="en-US" dirty="0"/>
              <a:t> are needed.</a:t>
            </a:r>
          </a:p>
          <a:p>
            <a:endParaRPr lang="en-US" dirty="0"/>
          </a:p>
          <a:p>
            <a:r>
              <a:rPr lang="en-US" b="1" dirty="0"/>
              <a:t>Accessing the Watershed Protection and Flood Prevention Program</a:t>
            </a:r>
          </a:p>
          <a:p>
            <a:r>
              <a:rPr lang="en-US" dirty="0"/>
              <a:t>Project sponsors can access help through this program in the following ways:</a:t>
            </a:r>
          </a:p>
          <a:p>
            <a:r>
              <a:rPr lang="en-US" dirty="0"/>
              <a:t>Project sponsors can request funding to carry out an existing NRCS authorized plan. Assistance can include design and construction. </a:t>
            </a:r>
          </a:p>
          <a:p>
            <a:r>
              <a:rPr lang="en-US" dirty="0"/>
              <a:t>Project sponsors can request the Chief of NRCS to authorize a plan developed with USDA  Watershed Operations funding;</a:t>
            </a:r>
          </a:p>
          <a:p>
            <a:r>
              <a:rPr lang="en-US" dirty="0"/>
              <a:t>Watershed plans that require $5 million or more in federal funding  for construction require Congressional approval.</a:t>
            </a:r>
          </a:p>
          <a:p>
            <a:r>
              <a:rPr lang="en-US" dirty="0"/>
              <a:t>Once the watershed plan is authorized, project sponsors can access NRCS’s financial and technical help to implement their plan.</a:t>
            </a:r>
          </a:p>
          <a:p>
            <a:endParaRPr lang="en-US" dirty="0"/>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8</a:t>
            </a:fld>
            <a:endParaRPr lang="en-US"/>
          </a:p>
        </p:txBody>
      </p:sp>
    </p:spTree>
    <p:extLst>
      <p:ext uri="{BB962C8B-B14F-4D97-AF65-F5344CB8AC3E}">
        <p14:creationId xmlns:p14="http://schemas.microsoft.com/office/powerpoint/2010/main" val="244513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466618">
              <a:defRPr/>
            </a:pPr>
            <a:r>
              <a:rPr lang="en-US" dirty="0"/>
              <a:t>Conservation Stewardship Program helps agricultural producers maintain and improve their existing conservation systems and adopt additional conservation activities to address priority natural resource concerns. Participants earn CSP payments for conservation performance—the higher the performance, the higher the payment. 	</a:t>
            </a:r>
          </a:p>
          <a:p>
            <a:endParaRPr lang="en-US" dirty="0"/>
          </a:p>
        </p:txBody>
      </p:sp>
      <p:sp>
        <p:nvSpPr>
          <p:cNvPr id="4" name="Slide Number Placeholder 3"/>
          <p:cNvSpPr>
            <a:spLocks noGrp="1"/>
          </p:cNvSpPr>
          <p:nvPr>
            <p:ph type="sldNum" sz="quarter" idx="5"/>
          </p:nvPr>
        </p:nvSpPr>
        <p:spPr/>
        <p:txBody>
          <a:bodyPr/>
          <a:lstStyle/>
          <a:p>
            <a:fld id="{ED43F9BB-AB56-8141-B074-F890CC2019E8}" type="slidenum">
              <a:rPr lang="en-US" smtClean="0"/>
              <a:t>9</a:t>
            </a:fld>
            <a:endParaRPr lang="en-US"/>
          </a:p>
        </p:txBody>
      </p:sp>
    </p:spTree>
    <p:extLst>
      <p:ext uri="{BB962C8B-B14F-4D97-AF65-F5344CB8AC3E}">
        <p14:creationId xmlns:p14="http://schemas.microsoft.com/office/powerpoint/2010/main" val="4048074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372" y="2752947"/>
            <a:ext cx="5739219" cy="2194368"/>
          </a:xfrm>
        </p:spPr>
        <p:txBody>
          <a:bodyPr anchor="t" anchorCtr="0">
            <a:noAutofit/>
          </a:bodyPr>
          <a:lstStyle>
            <a:lvl1pPr algn="l">
              <a:defRPr sz="4000" b="1">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11372" y="1767591"/>
            <a:ext cx="4581451" cy="985357"/>
          </a:xfrm>
        </p:spPr>
        <p:txBody>
          <a:bodyPr anchor="b" anchorCtr="0">
            <a:normAutofit/>
          </a:bodyPr>
          <a:lstStyle>
            <a:lvl1pPr marL="0" indent="0" algn="l">
              <a:buNone/>
              <a:defRPr sz="20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30F9FF2D-2D9D-244C-B39F-6024DE75E73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42531" y="3227663"/>
            <a:ext cx="4749468" cy="2315444"/>
          </a:xfrm>
          <a:prstGeom prst="rect">
            <a:avLst/>
          </a:prstGeom>
        </p:spPr>
      </p:pic>
      <p:pic>
        <p:nvPicPr>
          <p:cNvPr id="8" name="Picture 7">
            <a:extLst>
              <a:ext uri="{FF2B5EF4-FFF2-40B4-BE49-F238E27FC236}">
                <a16:creationId xmlns:a16="http://schemas.microsoft.com/office/drawing/2014/main" id="{EFC1AEC2-5F86-8842-81CA-D92E104E145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42531" y="1013638"/>
            <a:ext cx="4749468" cy="2102748"/>
          </a:xfrm>
          <a:prstGeom prst="rect">
            <a:avLst/>
          </a:prstGeom>
        </p:spPr>
      </p:pic>
    </p:spTree>
    <p:extLst>
      <p:ext uri="{BB962C8B-B14F-4D97-AF65-F5344CB8AC3E}">
        <p14:creationId xmlns:p14="http://schemas.microsoft.com/office/powerpoint/2010/main" val="253780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97B8CC5-FB4D-014F-94EE-76FB2FE2837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168ED-9535-7C4A-B9DD-011824888ABB}" type="slidenum">
              <a:rPr lang="en-US" smtClean="0"/>
              <a:t>‹#›</a:t>
            </a:fld>
            <a:endParaRPr lang="en-US"/>
          </a:p>
        </p:txBody>
      </p:sp>
    </p:spTree>
    <p:extLst>
      <p:ext uri="{BB962C8B-B14F-4D97-AF65-F5344CB8AC3E}">
        <p14:creationId xmlns:p14="http://schemas.microsoft.com/office/powerpoint/2010/main" val="94645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95363"/>
            <a:ext cx="11008648" cy="746163"/>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88354" y="1807536"/>
            <a:ext cx="1658495" cy="3494567"/>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A168ED-9535-7C4A-B9DD-011824888ABB}" type="slidenum">
              <a:rPr lang="en-US" smtClean="0"/>
              <a:t>‹#›</a:t>
            </a:fld>
            <a:endParaRPr lang="en-US"/>
          </a:p>
        </p:txBody>
      </p:sp>
      <p:sp>
        <p:nvSpPr>
          <p:cNvPr id="8" name="Content Placeholder 2">
            <a:extLst>
              <a:ext uri="{FF2B5EF4-FFF2-40B4-BE49-F238E27FC236}">
                <a16:creationId xmlns:a16="http://schemas.microsoft.com/office/drawing/2014/main" id="{42127EE3-3358-B048-809A-97AA96FBD738}"/>
              </a:ext>
            </a:extLst>
          </p:cNvPr>
          <p:cNvSpPr>
            <a:spLocks noGrp="1"/>
          </p:cNvSpPr>
          <p:nvPr>
            <p:ph idx="13"/>
          </p:nvPr>
        </p:nvSpPr>
        <p:spPr>
          <a:xfrm>
            <a:off x="838200" y="1847852"/>
            <a:ext cx="9182985" cy="429584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1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95363"/>
            <a:ext cx="11008648" cy="746163"/>
          </a:xfrm>
        </p:spPr>
        <p:txBody>
          <a:bodyPr anchor="b"/>
          <a:lstStyle>
            <a:lvl1pPr>
              <a:defRPr sz="3200"/>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A168ED-9535-7C4A-B9DD-011824888ABB}" type="slidenum">
              <a:rPr lang="en-US" smtClean="0"/>
              <a:t>‹#›</a:t>
            </a:fld>
            <a:endParaRPr lang="en-US"/>
          </a:p>
        </p:txBody>
      </p:sp>
      <p:sp>
        <p:nvSpPr>
          <p:cNvPr id="8" name="Content Placeholder 2">
            <a:extLst>
              <a:ext uri="{FF2B5EF4-FFF2-40B4-BE49-F238E27FC236}">
                <a16:creationId xmlns:a16="http://schemas.microsoft.com/office/drawing/2014/main" id="{42127EE3-3358-B048-809A-97AA96FBD738}"/>
              </a:ext>
            </a:extLst>
          </p:cNvPr>
          <p:cNvSpPr>
            <a:spLocks noGrp="1"/>
          </p:cNvSpPr>
          <p:nvPr>
            <p:ph idx="13"/>
          </p:nvPr>
        </p:nvSpPr>
        <p:spPr>
          <a:xfrm>
            <a:off x="838200" y="1847852"/>
            <a:ext cx="9182985" cy="429584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645B966D-891F-A24A-954A-911BC4EF2C90}"/>
              </a:ext>
            </a:extLst>
          </p:cNvPr>
          <p:cNvSpPr/>
          <p:nvPr userDrawn="1"/>
        </p:nvSpPr>
        <p:spPr>
          <a:xfrm>
            <a:off x="10211798" y="1841295"/>
            <a:ext cx="1720113" cy="35316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5">
            <a:extLst>
              <a:ext uri="{FF2B5EF4-FFF2-40B4-BE49-F238E27FC236}">
                <a16:creationId xmlns:a16="http://schemas.microsoft.com/office/drawing/2014/main" id="{CC3BC263-550C-0342-8D11-DEE78C4032B2}"/>
              </a:ext>
            </a:extLst>
          </p:cNvPr>
          <p:cNvSpPr>
            <a:spLocks noGrp="1"/>
          </p:cNvSpPr>
          <p:nvPr>
            <p:ph type="body" sz="quarter" idx="10" hasCustomPrompt="1"/>
          </p:nvPr>
        </p:nvSpPr>
        <p:spPr>
          <a:xfrm>
            <a:off x="10263964" y="2604422"/>
            <a:ext cx="1512187" cy="2658309"/>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1" name="Text Placeholder 13">
            <a:extLst>
              <a:ext uri="{FF2B5EF4-FFF2-40B4-BE49-F238E27FC236}">
                <a16:creationId xmlns:a16="http://schemas.microsoft.com/office/drawing/2014/main" id="{BDB0D496-D4D4-9E43-A4A3-0B0F482F3987}"/>
              </a:ext>
            </a:extLst>
          </p:cNvPr>
          <p:cNvSpPr>
            <a:spLocks noGrp="1"/>
          </p:cNvSpPr>
          <p:nvPr>
            <p:ph type="body" sz="quarter" idx="14"/>
          </p:nvPr>
        </p:nvSpPr>
        <p:spPr>
          <a:xfrm>
            <a:off x="10263964" y="1889313"/>
            <a:ext cx="1512187" cy="615339"/>
          </a:xfrm>
        </p:spPr>
        <p:txBody>
          <a:bodyPr>
            <a:noAutofit/>
          </a:bodyPr>
          <a:lstStyle>
            <a:lvl1pPr>
              <a:defRPr sz="1200">
                <a:solidFill>
                  <a:srgbClr val="065744"/>
                </a:solidFill>
              </a:defRPr>
            </a:lvl1pPr>
          </a:lstStyle>
          <a:p>
            <a:pPr lvl="0"/>
            <a:r>
              <a:rPr lang="en-US"/>
              <a:t>Edit Master text styles</a:t>
            </a:r>
          </a:p>
        </p:txBody>
      </p:sp>
    </p:spTree>
    <p:extLst>
      <p:ext uri="{BB962C8B-B14F-4D97-AF65-F5344CB8AC3E}">
        <p14:creationId xmlns:p14="http://schemas.microsoft.com/office/powerpoint/2010/main" val="3642144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4019"/>
            <a:ext cx="10515600" cy="7266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925564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2500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77985" y="62500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168ED-9535-7C4A-B9DD-011824888ABB}" type="slidenum">
              <a:rPr lang="en-US" smtClean="0"/>
              <a:t>‹#›</a:t>
            </a:fld>
            <a:endParaRPr lang="en-US"/>
          </a:p>
        </p:txBody>
      </p:sp>
    </p:spTree>
    <p:extLst>
      <p:ext uri="{BB962C8B-B14F-4D97-AF65-F5344CB8AC3E}">
        <p14:creationId xmlns:p14="http://schemas.microsoft.com/office/powerpoint/2010/main" val="172724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0" r:id="rId4"/>
  </p:sldLayoutIdLst>
  <p:txStyles>
    <p:titleStyle>
      <a:lvl1pPr algn="l" defTabSz="914400" rtl="0" eaLnBrk="1" latinLnBrk="0" hangingPunct="1">
        <a:lnSpc>
          <a:spcPct val="90000"/>
        </a:lnSpc>
        <a:spcBef>
          <a:spcPct val="0"/>
        </a:spcBef>
        <a:buNone/>
        <a:defRPr sz="40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8FC44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C515-BD4A-264E-BCBF-F3BEAD4C7DC9}"/>
              </a:ext>
            </a:extLst>
          </p:cNvPr>
          <p:cNvSpPr>
            <a:spLocks noGrp="1"/>
          </p:cNvSpPr>
          <p:nvPr>
            <p:ph type="ctrTitle"/>
          </p:nvPr>
        </p:nvSpPr>
        <p:spPr/>
        <p:txBody>
          <a:bodyPr/>
          <a:lstStyle/>
          <a:p>
            <a:r>
              <a:rPr lang="en-US" dirty="0"/>
              <a:t>Voluntary Conservation Assistance with NRCS</a:t>
            </a:r>
          </a:p>
        </p:txBody>
      </p:sp>
      <p:sp>
        <p:nvSpPr>
          <p:cNvPr id="3" name="Subtitle 2">
            <a:extLst>
              <a:ext uri="{FF2B5EF4-FFF2-40B4-BE49-F238E27FC236}">
                <a16:creationId xmlns:a16="http://schemas.microsoft.com/office/drawing/2014/main" id="{A682A20B-0F76-7E49-8120-515E476AD6B1}"/>
              </a:ext>
            </a:extLst>
          </p:cNvPr>
          <p:cNvSpPr>
            <a:spLocks noGrp="1"/>
          </p:cNvSpPr>
          <p:nvPr>
            <p:ph type="subTitle" idx="1"/>
          </p:nvPr>
        </p:nvSpPr>
        <p:spPr>
          <a:xfrm>
            <a:off x="1982529" y="1767591"/>
            <a:ext cx="3866045" cy="985357"/>
          </a:xfrm>
        </p:spPr>
        <p:txBody>
          <a:bodyPr>
            <a:normAutofit/>
          </a:bodyPr>
          <a:lstStyle/>
          <a:p>
            <a:r>
              <a:rPr lang="en-US" b="0" dirty="0"/>
              <a:t>Natural Resources Conservation Service</a:t>
            </a:r>
          </a:p>
        </p:txBody>
      </p:sp>
      <p:sp>
        <p:nvSpPr>
          <p:cNvPr id="4" name="TextBox 3">
            <a:extLst>
              <a:ext uri="{FF2B5EF4-FFF2-40B4-BE49-F238E27FC236}">
                <a16:creationId xmlns:a16="http://schemas.microsoft.com/office/drawing/2014/main" id="{F5988807-F73F-4580-B217-C5B4FE2A6CE5}"/>
              </a:ext>
            </a:extLst>
          </p:cNvPr>
          <p:cNvSpPr txBox="1"/>
          <p:nvPr/>
        </p:nvSpPr>
        <p:spPr>
          <a:xfrm>
            <a:off x="1982529" y="5787616"/>
            <a:ext cx="7663495" cy="923330"/>
          </a:xfrm>
          <a:prstGeom prst="rect">
            <a:avLst/>
          </a:prstGeom>
          <a:noFill/>
        </p:spPr>
        <p:txBody>
          <a:bodyPr wrap="square" rtlCol="0">
            <a:spAutoFit/>
          </a:bodyPr>
          <a:lstStyle/>
          <a:p>
            <a:r>
              <a:rPr lang="en-US" b="1" dirty="0">
                <a:solidFill>
                  <a:schemeClr val="bg1"/>
                </a:solidFill>
              </a:rPr>
              <a:t>Presented By:</a:t>
            </a:r>
            <a:br>
              <a:rPr lang="en-US" b="1" dirty="0">
                <a:solidFill>
                  <a:schemeClr val="bg1"/>
                </a:solidFill>
              </a:rPr>
            </a:br>
            <a:r>
              <a:rPr lang="en-US" b="1" dirty="0">
                <a:solidFill>
                  <a:schemeClr val="bg1"/>
                </a:solidFill>
              </a:rPr>
              <a:t>Loren Unruh, Assistant State Conservationist for Programs, NRCS Oregon</a:t>
            </a:r>
          </a:p>
          <a:p>
            <a:endParaRPr lang="en-US" b="1" dirty="0">
              <a:solidFill>
                <a:schemeClr val="bg1"/>
              </a:solidFill>
            </a:endParaRPr>
          </a:p>
        </p:txBody>
      </p:sp>
    </p:spTree>
    <p:extLst>
      <p:ext uri="{BB962C8B-B14F-4D97-AF65-F5344CB8AC3E}">
        <p14:creationId xmlns:p14="http://schemas.microsoft.com/office/powerpoint/2010/main" val="175995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F368-FF8B-4B50-91BC-D5327BCBBA6E}"/>
              </a:ext>
            </a:extLst>
          </p:cNvPr>
          <p:cNvSpPr>
            <a:spLocks noGrp="1"/>
          </p:cNvSpPr>
          <p:nvPr>
            <p:ph type="title"/>
          </p:nvPr>
        </p:nvSpPr>
        <p:spPr/>
        <p:txBody>
          <a:bodyPr/>
          <a:lstStyle/>
          <a:p>
            <a:r>
              <a:rPr lang="en-US" dirty="0"/>
              <a:t>Changes to CSP</a:t>
            </a:r>
          </a:p>
        </p:txBody>
      </p:sp>
      <p:sp>
        <p:nvSpPr>
          <p:cNvPr id="3" name="Content Placeholder 2">
            <a:extLst>
              <a:ext uri="{FF2B5EF4-FFF2-40B4-BE49-F238E27FC236}">
                <a16:creationId xmlns:a16="http://schemas.microsoft.com/office/drawing/2014/main" id="{0780EE80-C864-476D-8192-45C3E07A8DC4}"/>
              </a:ext>
            </a:extLst>
          </p:cNvPr>
          <p:cNvSpPr>
            <a:spLocks noGrp="1"/>
          </p:cNvSpPr>
          <p:nvPr>
            <p:ph idx="1"/>
          </p:nvPr>
        </p:nvSpPr>
        <p:spPr/>
        <p:txBody>
          <a:bodyPr>
            <a:normAutofit/>
          </a:bodyPr>
          <a:lstStyle/>
          <a:p>
            <a:r>
              <a:rPr lang="en-US" dirty="0"/>
              <a:t>•  Increases payment rates for certain activities</a:t>
            </a:r>
          </a:p>
          <a:p>
            <a:endParaRPr lang="en-US" dirty="0"/>
          </a:p>
          <a:p>
            <a:r>
              <a:rPr lang="en-US" dirty="0"/>
              <a:t>•  Authorizes contract extensions</a:t>
            </a:r>
          </a:p>
          <a:p>
            <a:endParaRPr lang="en-US" dirty="0"/>
          </a:p>
          <a:p>
            <a:r>
              <a:rPr lang="en-US" dirty="0"/>
              <a:t>•  Provides specific support for organic</a:t>
            </a:r>
          </a:p>
          <a:p>
            <a:endParaRPr lang="en-US" dirty="0"/>
          </a:p>
          <a:p>
            <a:r>
              <a:rPr lang="en-US" dirty="0"/>
              <a:t>•  Includes special grassland conservation initiative</a:t>
            </a:r>
          </a:p>
          <a:p>
            <a:endParaRPr lang="en-US" dirty="0"/>
          </a:p>
        </p:txBody>
      </p:sp>
    </p:spTree>
    <p:extLst>
      <p:ext uri="{BB962C8B-B14F-4D97-AF65-F5344CB8AC3E}">
        <p14:creationId xmlns:p14="http://schemas.microsoft.com/office/powerpoint/2010/main" val="123728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9CB1-DFD0-4C09-AAB8-C8800F9BA5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9776F-5EBE-4813-A724-326D3DA53035}"/>
              </a:ext>
            </a:extLst>
          </p:cNvPr>
          <p:cNvSpPr>
            <a:spLocks noGrp="1"/>
          </p:cNvSpPr>
          <p:nvPr>
            <p:ph idx="1"/>
          </p:nvPr>
        </p:nvSpPr>
        <p:spPr/>
        <p:txBody>
          <a:bodyPr/>
          <a:lstStyle/>
          <a:p>
            <a:endParaRPr lang="en-US"/>
          </a:p>
        </p:txBody>
      </p:sp>
      <p:pic>
        <p:nvPicPr>
          <p:cNvPr id="4" name="Content Placeholder 6">
            <a:extLst>
              <a:ext uri="{FF2B5EF4-FFF2-40B4-BE49-F238E27FC236}">
                <a16:creationId xmlns:a16="http://schemas.microsoft.com/office/drawing/2014/main" id="{57CAE63B-540B-45C0-8700-20E6CB9D46E2}"/>
              </a:ext>
            </a:extLst>
          </p:cNvPr>
          <p:cNvPicPr>
            <a:picLocks noChangeAspect="1"/>
          </p:cNvPicPr>
          <p:nvPr/>
        </p:nvPicPr>
        <p:blipFill>
          <a:blip r:embed="rId3"/>
          <a:stretch>
            <a:fillRect/>
          </a:stretch>
        </p:blipFill>
        <p:spPr>
          <a:xfrm>
            <a:off x="1513985" y="956487"/>
            <a:ext cx="9164030" cy="6088352"/>
          </a:xfrm>
          <a:prstGeom prst="rect">
            <a:avLst/>
          </a:prstGeom>
        </p:spPr>
      </p:pic>
      <p:sp>
        <p:nvSpPr>
          <p:cNvPr id="5" name="Rectangle 4">
            <a:extLst>
              <a:ext uri="{FF2B5EF4-FFF2-40B4-BE49-F238E27FC236}">
                <a16:creationId xmlns:a16="http://schemas.microsoft.com/office/drawing/2014/main" id="{CD276A0D-02F5-41DC-AF69-9380D23C111B}"/>
              </a:ext>
            </a:extLst>
          </p:cNvPr>
          <p:cNvSpPr/>
          <p:nvPr/>
        </p:nvSpPr>
        <p:spPr>
          <a:xfrm>
            <a:off x="1524000" y="884343"/>
            <a:ext cx="9144000" cy="1350327"/>
          </a:xfrm>
          <a:prstGeom prst="rect">
            <a:avLst/>
          </a:prstGeom>
          <a:solidFill>
            <a:srgbClr val="78BA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A3A5A9-E311-4272-9367-6D4BE9436A50}"/>
              </a:ext>
            </a:extLst>
          </p:cNvPr>
          <p:cNvSpPr/>
          <p:nvPr/>
        </p:nvSpPr>
        <p:spPr>
          <a:xfrm>
            <a:off x="2874028" y="3826934"/>
            <a:ext cx="6719299" cy="2339761"/>
          </a:xfrm>
          <a:prstGeom prst="rect">
            <a:avLst/>
          </a:prstGeom>
          <a:solidFill>
            <a:schemeClr val="accent1">
              <a:alpha val="40000"/>
            </a:schemeClr>
          </a:solidFill>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Helps landowners, land trusts, and other entities protect, restore, and enhance wetlands, grasslands, and working farms and ranches through conservation easements.</a:t>
            </a:r>
            <a:r>
              <a:rPr lang="en-US"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Title 10">
            <a:extLst>
              <a:ext uri="{FF2B5EF4-FFF2-40B4-BE49-F238E27FC236}">
                <a16:creationId xmlns:a16="http://schemas.microsoft.com/office/drawing/2014/main" id="{B422D4CD-1AE5-4B6A-8002-943C7DA91718}"/>
              </a:ext>
            </a:extLst>
          </p:cNvPr>
          <p:cNvSpPr txBox="1">
            <a:spLocks/>
          </p:cNvSpPr>
          <p:nvPr/>
        </p:nvSpPr>
        <p:spPr>
          <a:xfrm>
            <a:off x="1524001" y="884341"/>
            <a:ext cx="9055223" cy="121539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br>
              <a:rPr lang="en-US" sz="2800" dirty="0">
                <a:solidFill>
                  <a:schemeClr val="bg1"/>
                </a:solidFill>
              </a:rPr>
            </a:br>
            <a:r>
              <a:rPr lang="en-US" sz="2800" dirty="0">
                <a:solidFill>
                  <a:schemeClr val="bg1"/>
                </a:solidFill>
              </a:rPr>
              <a:t>Agricultural Conservation Easement Program - ACEP</a:t>
            </a:r>
          </a:p>
        </p:txBody>
      </p:sp>
    </p:spTree>
    <p:extLst>
      <p:ext uri="{BB962C8B-B14F-4D97-AF65-F5344CB8AC3E}">
        <p14:creationId xmlns:p14="http://schemas.microsoft.com/office/powerpoint/2010/main" val="25014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CFC9-1930-4649-971F-BE09F8B2DB76}"/>
              </a:ext>
            </a:extLst>
          </p:cNvPr>
          <p:cNvSpPr>
            <a:spLocks noGrp="1"/>
          </p:cNvSpPr>
          <p:nvPr>
            <p:ph type="title"/>
          </p:nvPr>
        </p:nvSpPr>
        <p:spPr/>
        <p:txBody>
          <a:bodyPr/>
          <a:lstStyle/>
          <a:p>
            <a:r>
              <a:rPr lang="en-US" dirty="0"/>
              <a:t>Changes to ACEP</a:t>
            </a:r>
          </a:p>
        </p:txBody>
      </p:sp>
      <p:sp>
        <p:nvSpPr>
          <p:cNvPr id="3" name="Content Placeholder 2">
            <a:extLst>
              <a:ext uri="{FF2B5EF4-FFF2-40B4-BE49-F238E27FC236}">
                <a16:creationId xmlns:a16="http://schemas.microsoft.com/office/drawing/2014/main" id="{75698D46-2E63-47F9-9BD8-B675D7D8A87C}"/>
              </a:ext>
            </a:extLst>
          </p:cNvPr>
          <p:cNvSpPr>
            <a:spLocks noGrp="1"/>
          </p:cNvSpPr>
          <p:nvPr>
            <p:ph idx="1"/>
          </p:nvPr>
        </p:nvSpPr>
        <p:spPr>
          <a:xfrm>
            <a:off x="2152650" y="1825625"/>
            <a:ext cx="8396080" cy="4351338"/>
          </a:xfrm>
        </p:spPr>
        <p:txBody>
          <a:bodyPr>
            <a:normAutofit lnSpcReduction="10000"/>
          </a:bodyPr>
          <a:lstStyle/>
          <a:p>
            <a:r>
              <a:rPr lang="en-US" dirty="0"/>
              <a:t>•  Assistance for ‘Buy-Protect-Sell’ transactions </a:t>
            </a:r>
          </a:p>
          <a:p>
            <a:endParaRPr lang="en-US" dirty="0"/>
          </a:p>
          <a:p>
            <a:r>
              <a:rPr lang="en-US" dirty="0"/>
              <a:t>•  New requirements for highly erodible land</a:t>
            </a:r>
          </a:p>
          <a:p>
            <a:endParaRPr lang="en-US" dirty="0"/>
          </a:p>
          <a:p>
            <a:r>
              <a:rPr lang="en-US" dirty="0"/>
              <a:t>•  Increases flexibility for partners</a:t>
            </a:r>
          </a:p>
          <a:p>
            <a:endParaRPr lang="en-US" dirty="0"/>
          </a:p>
          <a:p>
            <a:r>
              <a:rPr lang="en-US" dirty="0"/>
              <a:t>•  Adds water quality as resource concern </a:t>
            </a:r>
          </a:p>
          <a:p>
            <a:endParaRPr lang="en-US" dirty="0"/>
          </a:p>
          <a:p>
            <a:r>
              <a:rPr lang="en-US" dirty="0"/>
              <a:t>•  Expands wetland eligibility </a:t>
            </a:r>
          </a:p>
          <a:p>
            <a:endParaRPr lang="en-US" dirty="0"/>
          </a:p>
        </p:txBody>
      </p:sp>
    </p:spTree>
    <p:extLst>
      <p:ext uri="{BB962C8B-B14F-4D97-AF65-F5344CB8AC3E}">
        <p14:creationId xmlns:p14="http://schemas.microsoft.com/office/powerpoint/2010/main" val="67238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24C0-82CB-4418-AE46-3C39D946216E}"/>
              </a:ext>
            </a:extLst>
          </p:cNvPr>
          <p:cNvSpPr>
            <a:spLocks noGrp="1"/>
          </p:cNvSpPr>
          <p:nvPr>
            <p:ph type="title"/>
          </p:nvPr>
        </p:nvSpPr>
        <p:spPr/>
        <p:txBody>
          <a:bodyPr/>
          <a:lstStyle/>
          <a:p>
            <a:r>
              <a:rPr lang="en-US" dirty="0"/>
              <a:t>Other NRCS Farm Bill Changes</a:t>
            </a:r>
          </a:p>
        </p:txBody>
      </p:sp>
      <p:sp>
        <p:nvSpPr>
          <p:cNvPr id="3" name="Content Placeholder 2">
            <a:extLst>
              <a:ext uri="{FF2B5EF4-FFF2-40B4-BE49-F238E27FC236}">
                <a16:creationId xmlns:a16="http://schemas.microsoft.com/office/drawing/2014/main" id="{0B0D8B2C-2DD3-4E99-9FA7-05E5A4AF2819}"/>
              </a:ext>
            </a:extLst>
          </p:cNvPr>
          <p:cNvSpPr>
            <a:spLocks noGrp="1"/>
          </p:cNvSpPr>
          <p:nvPr>
            <p:ph idx="1"/>
          </p:nvPr>
        </p:nvSpPr>
        <p:spPr/>
        <p:txBody>
          <a:bodyPr>
            <a:normAutofit/>
          </a:bodyPr>
          <a:lstStyle/>
          <a:p>
            <a:r>
              <a:rPr lang="en-US" dirty="0"/>
              <a:t>Conservation Innovation Grants</a:t>
            </a:r>
          </a:p>
          <a:p>
            <a:r>
              <a:rPr lang="en-US" dirty="0"/>
              <a:t>   -</a:t>
            </a:r>
            <a:r>
              <a:rPr lang="en-US" b="0" dirty="0"/>
              <a:t>Adds the option for on-farm-trials</a:t>
            </a:r>
          </a:p>
          <a:p>
            <a:endParaRPr lang="en-US" sz="2400" b="0" dirty="0"/>
          </a:p>
          <a:p>
            <a:r>
              <a:rPr lang="en-US" dirty="0"/>
              <a:t>Healthy Forests Reserve Program (HFRP_</a:t>
            </a:r>
          </a:p>
          <a:p>
            <a:r>
              <a:rPr lang="en-US" dirty="0"/>
              <a:t>   -</a:t>
            </a:r>
            <a:r>
              <a:rPr lang="en-US" b="0" dirty="0"/>
              <a:t>Expands enrollment options for Indian tribes</a:t>
            </a:r>
          </a:p>
          <a:p>
            <a:endParaRPr lang="en-US" sz="2400" dirty="0"/>
          </a:p>
          <a:p>
            <a:endParaRPr lang="en-US" dirty="0"/>
          </a:p>
        </p:txBody>
      </p:sp>
    </p:spTree>
    <p:extLst>
      <p:ext uri="{BB962C8B-B14F-4D97-AF65-F5344CB8AC3E}">
        <p14:creationId xmlns:p14="http://schemas.microsoft.com/office/powerpoint/2010/main" val="324664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F7F75-F5D4-4623-A11F-C8E4B42D0829}"/>
              </a:ext>
            </a:extLst>
          </p:cNvPr>
          <p:cNvSpPr>
            <a:spLocks noGrp="1"/>
          </p:cNvSpPr>
          <p:nvPr>
            <p:ph type="title"/>
          </p:nvPr>
        </p:nvSpPr>
        <p:spPr/>
        <p:txBody>
          <a:bodyPr/>
          <a:lstStyle/>
          <a:p>
            <a:endParaRPr lang="en-US"/>
          </a:p>
        </p:txBody>
      </p:sp>
      <p:pic>
        <p:nvPicPr>
          <p:cNvPr id="6" name="Content Placeholder 2">
            <a:extLst>
              <a:ext uri="{FF2B5EF4-FFF2-40B4-BE49-F238E27FC236}">
                <a16:creationId xmlns:a16="http://schemas.microsoft.com/office/drawing/2014/main" id="{A9364A14-FFBE-42AD-82E3-3B6A02FC1E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8144" y="871005"/>
            <a:ext cx="10465457" cy="5986995"/>
          </a:xfrm>
          <a:prstGeom prst="rect">
            <a:avLst/>
          </a:prstGeom>
        </p:spPr>
      </p:pic>
      <p:sp>
        <p:nvSpPr>
          <p:cNvPr id="8" name="TextBox 7">
            <a:extLst>
              <a:ext uri="{FF2B5EF4-FFF2-40B4-BE49-F238E27FC236}">
                <a16:creationId xmlns:a16="http://schemas.microsoft.com/office/drawing/2014/main" id="{E1D8A355-C42C-4606-AAB2-5A1BFD76B8E9}"/>
              </a:ext>
            </a:extLst>
          </p:cNvPr>
          <p:cNvSpPr txBox="1"/>
          <p:nvPr/>
        </p:nvSpPr>
        <p:spPr>
          <a:xfrm>
            <a:off x="2373988" y="3978877"/>
            <a:ext cx="7665362" cy="1754326"/>
          </a:xfrm>
          <a:prstGeom prst="rect">
            <a:avLst/>
          </a:prstGeom>
          <a:noFill/>
          <a:ln w="95250">
            <a:solidFill>
              <a:schemeClr val="bg1"/>
            </a:solidFill>
          </a:ln>
        </p:spPr>
        <p:txBody>
          <a:bodyPr wrap="square" rtlCol="0" anchor="ctr">
            <a:spAutoFit/>
          </a:bodyPr>
          <a:lstStyle/>
          <a:p>
            <a:pPr lvl="1" algn="ctr"/>
            <a:r>
              <a:rPr lang="en-US" dirty="0">
                <a:latin typeface="Open Sans" panose="020B0606030504020204" pitchFamily="34" charset="0"/>
                <a:ea typeface="Open Sans" panose="020B0606030504020204" pitchFamily="34" charset="0"/>
                <a:cs typeface="Open Sans" panose="020B0606030504020204" pitchFamily="34" charset="0"/>
              </a:rPr>
              <a:t> </a:t>
            </a:r>
          </a:p>
          <a:p>
            <a:pPr lvl="0"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Farm Bill is an important tool. But it doesn’t work without the dedication of the folks in the field, most importantly, the farmers and ranchers that use it to make the best decisions for their land and operations. </a:t>
            </a:r>
          </a:p>
          <a:p>
            <a:pPr algn="ctr"/>
            <a:endParaRPr lang="en-US" dirty="0">
              <a:solidFill>
                <a:schemeClr val="bg1"/>
              </a:solidFill>
              <a:latin typeface="Gotham Medium" panose="02000604030000020004" pitchFamily="50" charset="0"/>
            </a:endParaRPr>
          </a:p>
        </p:txBody>
      </p:sp>
    </p:spTree>
    <p:extLst>
      <p:ext uri="{BB962C8B-B14F-4D97-AF65-F5344CB8AC3E}">
        <p14:creationId xmlns:p14="http://schemas.microsoft.com/office/powerpoint/2010/main" val="104266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AA9232-B266-D848-AA97-6829950B548D}"/>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B41C30CC-C62D-AD4D-97EF-E3CEF2A35A1D}"/>
              </a:ext>
            </a:extLst>
          </p:cNvPr>
          <p:cNvSpPr>
            <a:spLocks noGrp="1"/>
          </p:cNvSpPr>
          <p:nvPr>
            <p:ph type="pic" idx="1"/>
          </p:nvPr>
        </p:nvSpPr>
        <p:spPr/>
      </p:sp>
      <p:sp>
        <p:nvSpPr>
          <p:cNvPr id="6" name="Content Placeholder 5">
            <a:extLst>
              <a:ext uri="{FF2B5EF4-FFF2-40B4-BE49-F238E27FC236}">
                <a16:creationId xmlns:a16="http://schemas.microsoft.com/office/drawing/2014/main" id="{926A99BA-47F7-8549-902E-2A28DAF14909}"/>
              </a:ext>
            </a:extLst>
          </p:cNvPr>
          <p:cNvSpPr>
            <a:spLocks noGrp="1"/>
          </p:cNvSpPr>
          <p:nvPr>
            <p:ph idx="13"/>
          </p:nvPr>
        </p:nvSpPr>
        <p:spPr/>
        <p:txBody>
          <a:bodyPr/>
          <a:lstStyle/>
          <a:p>
            <a:endParaRPr lang="en-US"/>
          </a:p>
        </p:txBody>
      </p:sp>
      <p:pic>
        <p:nvPicPr>
          <p:cNvPr id="7" name="Picture 6">
            <a:extLst>
              <a:ext uri="{FF2B5EF4-FFF2-40B4-BE49-F238E27FC236}">
                <a16:creationId xmlns:a16="http://schemas.microsoft.com/office/drawing/2014/main" id="{0D26917D-CE88-4016-A07C-E5414431D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54" y="861955"/>
            <a:ext cx="9274893" cy="6270214"/>
          </a:xfrm>
          <a:prstGeom prst="rect">
            <a:avLst/>
          </a:prstGeom>
        </p:spPr>
      </p:pic>
      <p:sp>
        <p:nvSpPr>
          <p:cNvPr id="8" name="Rectangle 7">
            <a:extLst>
              <a:ext uri="{FF2B5EF4-FFF2-40B4-BE49-F238E27FC236}">
                <a16:creationId xmlns:a16="http://schemas.microsoft.com/office/drawing/2014/main" id="{2C3CABFC-7D9C-457A-A35F-F9E029203B52}"/>
              </a:ext>
            </a:extLst>
          </p:cNvPr>
          <p:cNvSpPr/>
          <p:nvPr/>
        </p:nvSpPr>
        <p:spPr>
          <a:xfrm>
            <a:off x="1782865" y="879203"/>
            <a:ext cx="8454829" cy="584775"/>
          </a:xfrm>
          <a:prstGeom prst="rect">
            <a:avLst/>
          </a:prstGeom>
        </p:spPr>
        <p:txBody>
          <a:bodyPr wrap="square">
            <a:spAutoFit/>
          </a:bodyPr>
          <a:lstStyle/>
          <a:p>
            <a:pPr algn="ctr"/>
            <a:r>
              <a:rPr lang="en-US" sz="3200" b="1" dirty="0">
                <a:latin typeface="Gotham Medium" panose="02000604030000020004" pitchFamily="50" charset="0"/>
              </a:rPr>
              <a:t>2018 Farm Bill</a:t>
            </a:r>
          </a:p>
        </p:txBody>
      </p:sp>
      <p:sp>
        <p:nvSpPr>
          <p:cNvPr id="9" name="TextBox 8">
            <a:extLst>
              <a:ext uri="{FF2B5EF4-FFF2-40B4-BE49-F238E27FC236}">
                <a16:creationId xmlns:a16="http://schemas.microsoft.com/office/drawing/2014/main" id="{941A3608-3805-4F10-BA79-A6595A126BE7}"/>
              </a:ext>
            </a:extLst>
          </p:cNvPr>
          <p:cNvSpPr txBox="1"/>
          <p:nvPr/>
        </p:nvSpPr>
        <p:spPr>
          <a:xfrm>
            <a:off x="2453898" y="3041634"/>
            <a:ext cx="7284204" cy="2831544"/>
          </a:xfrm>
          <a:prstGeom prst="rect">
            <a:avLst/>
          </a:prstGeom>
          <a:noFill/>
          <a:ln w="95250">
            <a:solidFill>
              <a:schemeClr val="bg1"/>
            </a:solidFill>
          </a:ln>
        </p:spPr>
        <p:txBody>
          <a:bodyPr wrap="square" rtlCol="0" anchor="ctr">
            <a:spAutoFit/>
          </a:bodyPr>
          <a:lstStyle/>
          <a:p>
            <a:pPr lvl="0"/>
            <a:r>
              <a:rPr lang="en-US" sz="2000" dirty="0">
                <a:solidFill>
                  <a:schemeClr val="bg1"/>
                </a:solidFill>
              </a:rPr>
              <a:t>Ensure strong support for America’s farmers and ranchers.</a:t>
            </a:r>
          </a:p>
          <a:p>
            <a:pPr lvl="0"/>
            <a:endParaRPr lang="en-US" sz="2000" dirty="0">
              <a:solidFill>
                <a:schemeClr val="bg1"/>
              </a:solidFill>
            </a:endParaRPr>
          </a:p>
          <a:p>
            <a:pPr lvl="0"/>
            <a:r>
              <a:rPr lang="en-US" sz="2000" dirty="0">
                <a:solidFill>
                  <a:schemeClr val="bg1"/>
                </a:solidFill>
              </a:rPr>
              <a:t>Streamline, target and simplify programs.</a:t>
            </a:r>
          </a:p>
          <a:p>
            <a:pPr lvl="0"/>
            <a:endParaRPr lang="en-US" sz="2000" dirty="0">
              <a:solidFill>
                <a:schemeClr val="bg1"/>
              </a:solidFill>
            </a:endParaRPr>
          </a:p>
          <a:p>
            <a:pPr lvl="0"/>
            <a:r>
              <a:rPr lang="en-US" sz="2000" dirty="0">
                <a:solidFill>
                  <a:schemeClr val="bg1"/>
                </a:solidFill>
              </a:rPr>
              <a:t>Fulfill the Secretary’s goal of improving customer service.</a:t>
            </a:r>
          </a:p>
          <a:p>
            <a:pPr lvl="0"/>
            <a:endParaRPr lang="en-US" sz="2000" dirty="0">
              <a:solidFill>
                <a:schemeClr val="bg1"/>
              </a:solidFill>
            </a:endParaRPr>
          </a:p>
          <a:p>
            <a:pPr lvl="0"/>
            <a:r>
              <a:rPr lang="en-US" sz="2000" dirty="0">
                <a:solidFill>
                  <a:schemeClr val="bg1"/>
                </a:solidFill>
              </a:rPr>
              <a:t>Continue to offer the types of assistance producers have come to expect, and even improve upon them.</a:t>
            </a:r>
          </a:p>
          <a:p>
            <a:pPr algn="ctr"/>
            <a:endParaRPr lang="en-US" dirty="0">
              <a:solidFill>
                <a:schemeClr val="bg1"/>
              </a:solidFill>
              <a:latin typeface="Gotham Medium" panose="02000604030000020004" pitchFamily="50" charset="0"/>
            </a:endParaRPr>
          </a:p>
        </p:txBody>
      </p:sp>
    </p:spTree>
    <p:extLst>
      <p:ext uri="{BB962C8B-B14F-4D97-AF65-F5344CB8AC3E}">
        <p14:creationId xmlns:p14="http://schemas.microsoft.com/office/powerpoint/2010/main" val="31944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7E03-5C15-4F1F-A66F-B9574DEE4B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761481-B5B8-4B99-97C3-B8A13245F334}"/>
              </a:ext>
            </a:extLst>
          </p:cNvPr>
          <p:cNvSpPr>
            <a:spLocks noGrp="1"/>
          </p:cNvSpPr>
          <p:nvPr>
            <p:ph idx="13"/>
          </p:nvPr>
        </p:nvSpPr>
        <p:spPr/>
        <p:txBody>
          <a:bodyPr/>
          <a:lstStyle/>
          <a:p>
            <a:endParaRPr lang="en-US"/>
          </a:p>
        </p:txBody>
      </p:sp>
      <p:sp>
        <p:nvSpPr>
          <p:cNvPr id="4" name="Text Placeholder 3">
            <a:extLst>
              <a:ext uri="{FF2B5EF4-FFF2-40B4-BE49-F238E27FC236}">
                <a16:creationId xmlns:a16="http://schemas.microsoft.com/office/drawing/2014/main" id="{9B2F02DD-74B0-4B8E-BE1E-6F1F83A6120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DEC1EBF-91B3-4938-9E18-1D427AEFB40B}"/>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B41F545E-C1F0-40B8-B5C5-D95D6EB0D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54" y="861955"/>
            <a:ext cx="9274893" cy="6270214"/>
          </a:xfrm>
          <a:prstGeom prst="rect">
            <a:avLst/>
          </a:prstGeom>
        </p:spPr>
      </p:pic>
      <p:sp>
        <p:nvSpPr>
          <p:cNvPr id="7" name="Title 3">
            <a:extLst>
              <a:ext uri="{FF2B5EF4-FFF2-40B4-BE49-F238E27FC236}">
                <a16:creationId xmlns:a16="http://schemas.microsoft.com/office/drawing/2014/main" id="{7DF510FB-7369-4C46-9A8E-5866E0FAC027}"/>
              </a:ext>
            </a:extLst>
          </p:cNvPr>
          <p:cNvSpPr txBox="1">
            <a:spLocks/>
          </p:cNvSpPr>
          <p:nvPr/>
        </p:nvSpPr>
        <p:spPr>
          <a:xfrm>
            <a:off x="2291438" y="2198552"/>
            <a:ext cx="7446665" cy="646331"/>
          </a:xfrm>
          <a:prstGeom prst="rect">
            <a:avLst/>
          </a:prstGeom>
        </p:spPr>
        <p:txBody>
          <a:bodyPr>
            <a:noAutofit/>
          </a:bodyPr>
          <a:lstStyle>
            <a:lvl1pPr algn="l" defTabSz="457200" rtl="0" eaLnBrk="1" latinLnBrk="0" hangingPunct="1">
              <a:spcBef>
                <a:spcPct val="0"/>
              </a:spcBef>
              <a:buNone/>
              <a:defRPr sz="3600" b="1" kern="1200">
                <a:solidFill>
                  <a:srgbClr val="89C32D"/>
                </a:solidFill>
                <a:latin typeface="+mj-lt"/>
                <a:ea typeface="+mj-ea"/>
                <a:cs typeface="+mj-cs"/>
              </a:defRPr>
            </a:lvl1pPr>
          </a:lstStyle>
          <a:p>
            <a:pPr algn="ct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Programs</a:t>
            </a:r>
          </a:p>
        </p:txBody>
      </p:sp>
      <p:sp>
        <p:nvSpPr>
          <p:cNvPr id="8" name="TextBox 7">
            <a:extLst>
              <a:ext uri="{FF2B5EF4-FFF2-40B4-BE49-F238E27FC236}">
                <a16:creationId xmlns:a16="http://schemas.microsoft.com/office/drawing/2014/main" id="{E7150906-7D55-4676-B0EF-EB994D3BADBC}"/>
              </a:ext>
            </a:extLst>
          </p:cNvPr>
          <p:cNvSpPr txBox="1"/>
          <p:nvPr/>
        </p:nvSpPr>
        <p:spPr>
          <a:xfrm>
            <a:off x="2372667" y="3911089"/>
            <a:ext cx="7666684" cy="1938992"/>
          </a:xfrm>
          <a:prstGeom prst="rect">
            <a:avLst/>
          </a:prstGeom>
          <a:noFill/>
          <a:ln w="95250">
            <a:solidFill>
              <a:schemeClr val="bg1"/>
            </a:solidFill>
          </a:ln>
        </p:spPr>
        <p:txBody>
          <a:bodyPr wrap="square" rtlCol="0" anchor="ctr">
            <a:spAutoFit/>
          </a:bodyPr>
          <a:lstStyle/>
          <a:p>
            <a:pPr lvl="1" algn="ctr"/>
            <a:r>
              <a:rPr lang="en-US" dirty="0">
                <a:latin typeface="Gotham Medium" panose="02000604030000020004" pitchFamily="50" charset="0"/>
              </a:rPr>
              <a:t> </a:t>
            </a:r>
          </a:p>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NRCS invests an average of $8 million every day into conservation systems that help producers stay profitable and productive. </a:t>
            </a:r>
          </a:p>
          <a:p>
            <a:pPr algn="ctr"/>
            <a:endParaRPr lang="en-US" dirty="0">
              <a:solidFill>
                <a:schemeClr val="bg1"/>
              </a:solidFill>
              <a:latin typeface="Gotham Medium" panose="02000604030000020004" pitchFamily="50" charset="0"/>
            </a:endParaRPr>
          </a:p>
        </p:txBody>
      </p:sp>
    </p:spTree>
    <p:extLst>
      <p:ext uri="{BB962C8B-B14F-4D97-AF65-F5344CB8AC3E}">
        <p14:creationId xmlns:p14="http://schemas.microsoft.com/office/powerpoint/2010/main" val="276276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AE92-D0EB-416A-A133-6ACF71CDB3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8DCCDE-933D-4CCA-B831-6BB0657EABB8}"/>
              </a:ext>
            </a:extLst>
          </p:cNvPr>
          <p:cNvSpPr>
            <a:spLocks noGrp="1"/>
          </p:cNvSpPr>
          <p:nvPr>
            <p:ph idx="13"/>
          </p:nvPr>
        </p:nvSpPr>
        <p:spPr/>
        <p:txBody>
          <a:bodyPr/>
          <a:lstStyle/>
          <a:p>
            <a:endParaRPr lang="en-US"/>
          </a:p>
        </p:txBody>
      </p:sp>
      <p:sp>
        <p:nvSpPr>
          <p:cNvPr id="4" name="Text Placeholder 3">
            <a:extLst>
              <a:ext uri="{FF2B5EF4-FFF2-40B4-BE49-F238E27FC236}">
                <a16:creationId xmlns:a16="http://schemas.microsoft.com/office/drawing/2014/main" id="{7D44C071-E63F-42FD-8487-93F414A0714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B71FAE9-4A71-46F8-971A-32ADAC5C6B52}"/>
              </a:ext>
            </a:extLst>
          </p:cNvPr>
          <p:cNvSpPr>
            <a:spLocks noGrp="1"/>
          </p:cNvSpPr>
          <p:nvPr>
            <p:ph type="body" sz="quarter" idx="14"/>
          </p:nvPr>
        </p:nvSpPr>
        <p:spPr/>
        <p:txBody>
          <a:bodyPr/>
          <a:lstStyle/>
          <a:p>
            <a:endParaRPr lang="en-US"/>
          </a:p>
        </p:txBody>
      </p:sp>
      <p:pic>
        <p:nvPicPr>
          <p:cNvPr id="8" name="Content Placeholder 6">
            <a:extLst>
              <a:ext uri="{FF2B5EF4-FFF2-40B4-BE49-F238E27FC236}">
                <a16:creationId xmlns:a16="http://schemas.microsoft.com/office/drawing/2014/main" id="{8C646D40-FFAF-487B-92E2-F4B56AB042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995363"/>
            <a:ext cx="9164030" cy="6109353"/>
          </a:xfrm>
          <a:prstGeom prst="rect">
            <a:avLst/>
          </a:prstGeom>
        </p:spPr>
      </p:pic>
      <p:sp>
        <p:nvSpPr>
          <p:cNvPr id="9" name="Rectangle 8">
            <a:extLst>
              <a:ext uri="{FF2B5EF4-FFF2-40B4-BE49-F238E27FC236}">
                <a16:creationId xmlns:a16="http://schemas.microsoft.com/office/drawing/2014/main" id="{2BCE7012-4FFD-45F5-9E04-3095D04F95CF}"/>
              </a:ext>
            </a:extLst>
          </p:cNvPr>
          <p:cNvSpPr/>
          <p:nvPr/>
        </p:nvSpPr>
        <p:spPr>
          <a:xfrm>
            <a:off x="1524000" y="884342"/>
            <a:ext cx="9164030" cy="1147658"/>
          </a:xfrm>
          <a:prstGeom prst="rect">
            <a:avLst/>
          </a:prstGeom>
          <a:solidFill>
            <a:srgbClr val="78BA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7046A-8161-4783-8D0A-60EDDF3A56C0}"/>
              </a:ext>
            </a:extLst>
          </p:cNvPr>
          <p:cNvSpPr/>
          <p:nvPr/>
        </p:nvSpPr>
        <p:spPr>
          <a:xfrm>
            <a:off x="3152113" y="4353351"/>
            <a:ext cx="6719299" cy="1756881"/>
          </a:xfrm>
          <a:prstGeom prst="rect">
            <a:avLst/>
          </a:prstGeom>
          <a:solidFill>
            <a:schemeClr val="accent1">
              <a:alpha val="40000"/>
            </a:schemeClr>
          </a:solid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a:solidFill>
                  <a:schemeClr val="bg1"/>
                </a:solidFill>
                <a:latin typeface="Open Sans"/>
                <a:ea typeface="Open Sans" panose="020B0606030504020204" pitchFamily="34" charset="0"/>
                <a:cs typeface="Open Sans" panose="020B0606030504020204" pitchFamily="34" charset="0"/>
              </a:rPr>
              <a:t>Provides financial and technical assistance to address natural resource concerns and delivers environmental benefits such as improved water and air quality, conserved ground and surface water, reduced soil erosion and sedimentation, and improved or created wildlife habitat.</a:t>
            </a:r>
          </a:p>
        </p:txBody>
      </p:sp>
      <p:sp>
        <p:nvSpPr>
          <p:cNvPr id="20" name="Title 10">
            <a:extLst>
              <a:ext uri="{FF2B5EF4-FFF2-40B4-BE49-F238E27FC236}">
                <a16:creationId xmlns:a16="http://schemas.microsoft.com/office/drawing/2014/main" id="{537D034E-6A2F-4381-9794-CCB154B93F28}"/>
              </a:ext>
            </a:extLst>
          </p:cNvPr>
          <p:cNvSpPr txBox="1">
            <a:spLocks/>
          </p:cNvSpPr>
          <p:nvPr/>
        </p:nvSpPr>
        <p:spPr>
          <a:xfrm>
            <a:off x="1782865" y="1019298"/>
            <a:ext cx="8757137" cy="77328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dirty="0">
                <a:solidFill>
                  <a:schemeClr val="bg1"/>
                </a:solidFill>
              </a:rPr>
              <a:t>Environmental Quality Incentives Program - EQIP</a:t>
            </a:r>
          </a:p>
        </p:txBody>
      </p:sp>
    </p:spTree>
    <p:extLst>
      <p:ext uri="{BB962C8B-B14F-4D97-AF65-F5344CB8AC3E}">
        <p14:creationId xmlns:p14="http://schemas.microsoft.com/office/powerpoint/2010/main" val="310873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AC2C-FE26-40F4-AD88-ADC596F72E78}"/>
              </a:ext>
            </a:extLst>
          </p:cNvPr>
          <p:cNvSpPr>
            <a:spLocks noGrp="1"/>
          </p:cNvSpPr>
          <p:nvPr>
            <p:ph type="title"/>
          </p:nvPr>
        </p:nvSpPr>
        <p:spPr/>
        <p:txBody>
          <a:bodyPr/>
          <a:lstStyle/>
          <a:p>
            <a:r>
              <a:rPr lang="en-US" dirty="0"/>
              <a:t>Changes to EQIP</a:t>
            </a:r>
          </a:p>
        </p:txBody>
      </p:sp>
      <p:sp>
        <p:nvSpPr>
          <p:cNvPr id="3" name="Content Placeholder 2">
            <a:extLst>
              <a:ext uri="{FF2B5EF4-FFF2-40B4-BE49-F238E27FC236}">
                <a16:creationId xmlns:a16="http://schemas.microsoft.com/office/drawing/2014/main" id="{7627A55F-29FB-49FF-B994-B947950B4635}"/>
              </a:ext>
            </a:extLst>
          </p:cNvPr>
          <p:cNvSpPr>
            <a:spLocks noGrp="1"/>
          </p:cNvSpPr>
          <p:nvPr>
            <p:ph idx="1"/>
          </p:nvPr>
        </p:nvSpPr>
        <p:spPr>
          <a:xfrm>
            <a:off x="2152651" y="1825624"/>
            <a:ext cx="6879055" cy="5200818"/>
          </a:xfrm>
        </p:spPr>
        <p:txBody>
          <a:bodyPr>
            <a:normAutofit fontScale="92500" lnSpcReduction="20000"/>
          </a:bodyPr>
          <a:lstStyle/>
          <a:p>
            <a:r>
              <a:rPr lang="en-US" dirty="0"/>
              <a:t>•  Adds resource concerns</a:t>
            </a:r>
          </a:p>
          <a:p>
            <a:endParaRPr lang="en-US" dirty="0"/>
          </a:p>
          <a:p>
            <a:r>
              <a:rPr lang="en-US" dirty="0"/>
              <a:t>•  Raises cap for organic producers </a:t>
            </a:r>
          </a:p>
          <a:p>
            <a:endParaRPr lang="en-US" dirty="0"/>
          </a:p>
          <a:p>
            <a:r>
              <a:rPr lang="en-US" dirty="0"/>
              <a:t>•  New enrollment option to address resource concerns</a:t>
            </a:r>
          </a:p>
          <a:p>
            <a:endParaRPr lang="en-US" dirty="0"/>
          </a:p>
          <a:p>
            <a:r>
              <a:rPr lang="en-US" dirty="0"/>
              <a:t>•  Advance payments for historically underserved producers </a:t>
            </a:r>
          </a:p>
          <a:p>
            <a:endParaRPr lang="en-US" dirty="0"/>
          </a:p>
          <a:p>
            <a:r>
              <a:rPr lang="en-US" dirty="0"/>
              <a:t>• </a:t>
            </a:r>
            <a:r>
              <a:rPr lang="en-US" kern="1400" dirty="0"/>
              <a:t>Authorizes direct program assistance to irrigation districts for purposes of improving water use efficiencies</a:t>
            </a:r>
          </a:p>
          <a:p>
            <a:endParaRPr lang="en-US" dirty="0"/>
          </a:p>
        </p:txBody>
      </p:sp>
    </p:spTree>
    <p:extLst>
      <p:ext uri="{BB962C8B-B14F-4D97-AF65-F5344CB8AC3E}">
        <p14:creationId xmlns:p14="http://schemas.microsoft.com/office/powerpoint/2010/main" val="12204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6F82-3F2B-4296-B6B8-D5ADA90BED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878612-F642-4561-9F72-287B7F9F3730}"/>
              </a:ext>
            </a:extLst>
          </p:cNvPr>
          <p:cNvSpPr>
            <a:spLocks noGrp="1"/>
          </p:cNvSpPr>
          <p:nvPr>
            <p:ph idx="1"/>
          </p:nvPr>
        </p:nvSpPr>
        <p:spPr/>
        <p:txBody>
          <a:bodyPr/>
          <a:lstStyle/>
          <a:p>
            <a:endParaRPr lang="en-US"/>
          </a:p>
        </p:txBody>
      </p:sp>
      <p:pic>
        <p:nvPicPr>
          <p:cNvPr id="4" name="Content Placeholder 6">
            <a:extLst>
              <a:ext uri="{FF2B5EF4-FFF2-40B4-BE49-F238E27FC236}">
                <a16:creationId xmlns:a16="http://schemas.microsoft.com/office/drawing/2014/main" id="{3B860B70-C8C5-4010-B226-4964D7E020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7468" y="934876"/>
            <a:ext cx="9770533" cy="5923125"/>
          </a:xfrm>
          <a:prstGeom prst="rect">
            <a:avLst/>
          </a:prstGeom>
        </p:spPr>
      </p:pic>
      <p:sp>
        <p:nvSpPr>
          <p:cNvPr id="5" name="Rectangle 4">
            <a:extLst>
              <a:ext uri="{FF2B5EF4-FFF2-40B4-BE49-F238E27FC236}">
                <a16:creationId xmlns:a16="http://schemas.microsoft.com/office/drawing/2014/main" id="{E4636476-76D4-4898-9474-9978D2F3652E}"/>
              </a:ext>
            </a:extLst>
          </p:cNvPr>
          <p:cNvSpPr/>
          <p:nvPr/>
        </p:nvSpPr>
        <p:spPr>
          <a:xfrm>
            <a:off x="1524000" y="884340"/>
            <a:ext cx="9144000" cy="1304370"/>
          </a:xfrm>
          <a:prstGeom prst="rect">
            <a:avLst/>
          </a:prstGeom>
          <a:solidFill>
            <a:srgbClr val="78BA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A55832-DDCD-45AE-AE85-6CCAF3EE1BFA}"/>
              </a:ext>
            </a:extLst>
          </p:cNvPr>
          <p:cNvSpPr/>
          <p:nvPr/>
        </p:nvSpPr>
        <p:spPr>
          <a:xfrm>
            <a:off x="2329301" y="4563382"/>
            <a:ext cx="7884796" cy="2029854"/>
          </a:xfrm>
          <a:prstGeom prst="rect">
            <a:avLst/>
          </a:prstGeom>
          <a:solidFill>
            <a:schemeClr val="accent1">
              <a:alpha val="40000"/>
            </a:schemeClr>
          </a:solidFill>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Promotes coordination between NRCS and its partners to deliver conservation assistance to producers and landowners. Under partnership agreements, NRCS and its partners leverage and target their respective resources to deliver conservation assistance to producers and landowners to address priority natural resource concerns. </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Title 10">
            <a:extLst>
              <a:ext uri="{FF2B5EF4-FFF2-40B4-BE49-F238E27FC236}">
                <a16:creationId xmlns:a16="http://schemas.microsoft.com/office/drawing/2014/main" id="{05EB0B69-DE3A-4BA5-8470-E6A0520161B1}"/>
              </a:ext>
            </a:extLst>
          </p:cNvPr>
          <p:cNvSpPr txBox="1">
            <a:spLocks/>
          </p:cNvSpPr>
          <p:nvPr/>
        </p:nvSpPr>
        <p:spPr>
          <a:xfrm>
            <a:off x="1524000" y="884341"/>
            <a:ext cx="9144000" cy="121335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dirty="0">
                <a:solidFill>
                  <a:schemeClr val="bg1"/>
                </a:solidFill>
              </a:rPr>
              <a:t> </a:t>
            </a:r>
            <a:br>
              <a:rPr lang="en-US" sz="2800" dirty="0">
                <a:solidFill>
                  <a:schemeClr val="bg1"/>
                </a:solidFill>
              </a:rPr>
            </a:br>
            <a:r>
              <a:rPr lang="en-US" sz="2800" dirty="0">
                <a:solidFill>
                  <a:schemeClr val="bg1"/>
                </a:solidFill>
              </a:rPr>
              <a:t>Regional Conservation Partnership Program - RCPP</a:t>
            </a:r>
          </a:p>
        </p:txBody>
      </p:sp>
    </p:spTree>
    <p:extLst>
      <p:ext uri="{BB962C8B-B14F-4D97-AF65-F5344CB8AC3E}">
        <p14:creationId xmlns:p14="http://schemas.microsoft.com/office/powerpoint/2010/main" val="15661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C510-FA73-44F5-97A2-06DF01FBDF71}"/>
              </a:ext>
            </a:extLst>
          </p:cNvPr>
          <p:cNvSpPr>
            <a:spLocks noGrp="1"/>
          </p:cNvSpPr>
          <p:nvPr>
            <p:ph type="title"/>
          </p:nvPr>
        </p:nvSpPr>
        <p:spPr/>
        <p:txBody>
          <a:bodyPr/>
          <a:lstStyle/>
          <a:p>
            <a:r>
              <a:rPr lang="en-US" dirty="0"/>
              <a:t>Changes to RCPP</a:t>
            </a:r>
          </a:p>
        </p:txBody>
      </p:sp>
      <p:sp>
        <p:nvSpPr>
          <p:cNvPr id="3" name="Content Placeholder 2">
            <a:extLst>
              <a:ext uri="{FF2B5EF4-FFF2-40B4-BE49-F238E27FC236}">
                <a16:creationId xmlns:a16="http://schemas.microsoft.com/office/drawing/2014/main" id="{AD04D32F-E6B7-4B58-AF60-540AADDAF364}"/>
              </a:ext>
            </a:extLst>
          </p:cNvPr>
          <p:cNvSpPr>
            <a:spLocks noGrp="1"/>
          </p:cNvSpPr>
          <p:nvPr>
            <p:ph idx="1"/>
          </p:nvPr>
        </p:nvSpPr>
        <p:spPr/>
        <p:txBody>
          <a:bodyPr/>
          <a:lstStyle/>
          <a:p>
            <a:r>
              <a:rPr lang="en-US" dirty="0"/>
              <a:t>•  Simplifies funding authorities</a:t>
            </a:r>
          </a:p>
          <a:p>
            <a:endParaRPr lang="en-US" dirty="0"/>
          </a:p>
          <a:p>
            <a:r>
              <a:rPr lang="en-US" dirty="0"/>
              <a:t>•  Authorizes RCPP contracts</a:t>
            </a:r>
          </a:p>
          <a:p>
            <a:endParaRPr lang="en-US" dirty="0"/>
          </a:p>
          <a:p>
            <a:r>
              <a:rPr lang="en-US" dirty="0"/>
              <a:t>•  Expands flexibility for funding</a:t>
            </a:r>
          </a:p>
          <a:p>
            <a:endParaRPr lang="en-US" dirty="0"/>
          </a:p>
          <a:p>
            <a:r>
              <a:rPr lang="en-US" dirty="0"/>
              <a:t>•  Expands availability of watershed program authorities</a:t>
            </a:r>
          </a:p>
          <a:p>
            <a:endParaRPr lang="en-US" dirty="0"/>
          </a:p>
        </p:txBody>
      </p:sp>
    </p:spTree>
    <p:extLst>
      <p:ext uri="{BB962C8B-B14F-4D97-AF65-F5344CB8AC3E}">
        <p14:creationId xmlns:p14="http://schemas.microsoft.com/office/powerpoint/2010/main" val="321264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AE92-D0EB-416A-A133-6ACF71CDB3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8DCCDE-933D-4CCA-B831-6BB0657EABB8}"/>
              </a:ext>
            </a:extLst>
          </p:cNvPr>
          <p:cNvSpPr>
            <a:spLocks noGrp="1"/>
          </p:cNvSpPr>
          <p:nvPr>
            <p:ph idx="13"/>
          </p:nvPr>
        </p:nvSpPr>
        <p:spPr/>
        <p:txBody>
          <a:bodyPr/>
          <a:lstStyle/>
          <a:p>
            <a:endParaRPr lang="en-US"/>
          </a:p>
        </p:txBody>
      </p:sp>
      <p:sp>
        <p:nvSpPr>
          <p:cNvPr id="4" name="Text Placeholder 3">
            <a:extLst>
              <a:ext uri="{FF2B5EF4-FFF2-40B4-BE49-F238E27FC236}">
                <a16:creationId xmlns:a16="http://schemas.microsoft.com/office/drawing/2014/main" id="{7D44C071-E63F-42FD-8487-93F414A0714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B71FAE9-4A71-46F8-971A-32ADAC5C6B52}"/>
              </a:ext>
            </a:extLst>
          </p:cNvPr>
          <p:cNvSpPr>
            <a:spLocks noGrp="1"/>
          </p:cNvSpPr>
          <p:nvPr>
            <p:ph type="body" sz="quarter" idx="14"/>
          </p:nvPr>
        </p:nvSpPr>
        <p:spPr/>
        <p:txBody>
          <a:bodyPr/>
          <a:lstStyle/>
          <a:p>
            <a:endParaRPr lang="en-US"/>
          </a:p>
        </p:txBody>
      </p:sp>
      <p:pic>
        <p:nvPicPr>
          <p:cNvPr id="8" name="Content Placeholder 6">
            <a:extLst>
              <a:ext uri="{FF2B5EF4-FFF2-40B4-BE49-F238E27FC236}">
                <a16:creationId xmlns:a16="http://schemas.microsoft.com/office/drawing/2014/main" id="{8C646D40-FFAF-487B-92E2-F4B56AB042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8569" y="1299411"/>
            <a:ext cx="11036969" cy="5558589"/>
          </a:xfrm>
          <a:prstGeom prst="rect">
            <a:avLst/>
          </a:prstGeom>
        </p:spPr>
      </p:pic>
      <p:sp>
        <p:nvSpPr>
          <p:cNvPr id="9" name="Rectangle 8">
            <a:extLst>
              <a:ext uri="{FF2B5EF4-FFF2-40B4-BE49-F238E27FC236}">
                <a16:creationId xmlns:a16="http://schemas.microsoft.com/office/drawing/2014/main" id="{2BCE7012-4FFD-45F5-9E04-3095D04F95CF}"/>
              </a:ext>
            </a:extLst>
          </p:cNvPr>
          <p:cNvSpPr/>
          <p:nvPr/>
        </p:nvSpPr>
        <p:spPr>
          <a:xfrm>
            <a:off x="1524000" y="884342"/>
            <a:ext cx="9164030" cy="1147658"/>
          </a:xfrm>
          <a:prstGeom prst="rect">
            <a:avLst/>
          </a:prstGeom>
          <a:solidFill>
            <a:srgbClr val="78BA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7046A-8161-4783-8D0A-60EDDF3A56C0}"/>
              </a:ext>
            </a:extLst>
          </p:cNvPr>
          <p:cNvSpPr/>
          <p:nvPr/>
        </p:nvSpPr>
        <p:spPr>
          <a:xfrm>
            <a:off x="3069745" y="3836984"/>
            <a:ext cx="6719299" cy="2658309"/>
          </a:xfrm>
          <a:prstGeom prst="rect">
            <a:avLst/>
          </a:prstGeom>
          <a:solidFill>
            <a:schemeClr val="accent1">
              <a:alpha val="40000"/>
            </a:schemeClr>
          </a:solid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a:solidFill>
                  <a:schemeClr val="bg1"/>
                </a:solidFill>
                <a:latin typeface="Open Sans"/>
                <a:ea typeface="Open Sans" panose="020B0606030504020204" pitchFamily="34" charset="0"/>
                <a:cs typeface="Open Sans" panose="020B0606030504020204" pitchFamily="34" charset="0"/>
              </a:rPr>
              <a:t>Provides local sponsors with financial and technical assistance for:</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Erosion and sediment control</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Watershed protection</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Flood prevention</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Water quality improvements</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Rural, municipal and industrial water supply</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Water management</a:t>
            </a:r>
          </a:p>
          <a:p>
            <a:pPr marL="285750" indent="-285750" algn="ctr">
              <a:buFont typeface="Arial" panose="020B0604020202020204" pitchFamily="34" charset="0"/>
              <a:buChar char="•"/>
            </a:pPr>
            <a:r>
              <a:rPr lang="en-US" b="1" dirty="0">
                <a:solidFill>
                  <a:schemeClr val="bg1"/>
                </a:solidFill>
                <a:latin typeface="Open Sans"/>
                <a:ea typeface="Open Sans" panose="020B0606030504020204" pitchFamily="34" charset="0"/>
                <a:cs typeface="Open Sans" panose="020B0606030504020204" pitchFamily="34" charset="0"/>
              </a:rPr>
              <a:t>Fish and wildlife habitat enhancement</a:t>
            </a:r>
          </a:p>
        </p:txBody>
      </p:sp>
      <p:sp>
        <p:nvSpPr>
          <p:cNvPr id="20" name="Title 10">
            <a:extLst>
              <a:ext uri="{FF2B5EF4-FFF2-40B4-BE49-F238E27FC236}">
                <a16:creationId xmlns:a16="http://schemas.microsoft.com/office/drawing/2014/main" id="{537D034E-6A2F-4381-9794-CCB154B93F28}"/>
              </a:ext>
            </a:extLst>
          </p:cNvPr>
          <p:cNvSpPr txBox="1">
            <a:spLocks/>
          </p:cNvSpPr>
          <p:nvPr/>
        </p:nvSpPr>
        <p:spPr>
          <a:xfrm>
            <a:off x="1782865" y="1019298"/>
            <a:ext cx="8757137" cy="77328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2800" dirty="0">
                <a:solidFill>
                  <a:schemeClr val="bg1"/>
                </a:solidFill>
              </a:rPr>
              <a:t>Watershed Protection and Flood Prevention Program (PL83-566)</a:t>
            </a:r>
          </a:p>
        </p:txBody>
      </p:sp>
    </p:spTree>
    <p:extLst>
      <p:ext uri="{BB962C8B-B14F-4D97-AF65-F5344CB8AC3E}">
        <p14:creationId xmlns:p14="http://schemas.microsoft.com/office/powerpoint/2010/main" val="42490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E0FC-4FCF-4F88-BC92-0BA6516827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0C4665-E3D3-4963-BD10-D26431A87DCB}"/>
              </a:ext>
            </a:extLst>
          </p:cNvPr>
          <p:cNvSpPr>
            <a:spLocks noGrp="1"/>
          </p:cNvSpPr>
          <p:nvPr>
            <p:ph idx="1"/>
          </p:nvPr>
        </p:nvSpPr>
        <p:spPr/>
        <p:txBody>
          <a:bodyPr/>
          <a:lstStyle/>
          <a:p>
            <a:endParaRPr lang="en-US"/>
          </a:p>
        </p:txBody>
      </p:sp>
      <p:pic>
        <p:nvPicPr>
          <p:cNvPr id="5" name="Content Placeholder 6">
            <a:extLst>
              <a:ext uri="{FF2B5EF4-FFF2-40B4-BE49-F238E27FC236}">
                <a16:creationId xmlns:a16="http://schemas.microsoft.com/office/drawing/2014/main" id="{D108418A-8F4C-4AE8-B4F5-208798A8DAF7}"/>
              </a:ext>
            </a:extLst>
          </p:cNvPr>
          <p:cNvPicPr>
            <a:picLocks noChangeAspect="1"/>
          </p:cNvPicPr>
          <p:nvPr/>
        </p:nvPicPr>
        <p:blipFill>
          <a:blip r:embed="rId3"/>
          <a:stretch>
            <a:fillRect/>
          </a:stretch>
        </p:blipFill>
        <p:spPr>
          <a:xfrm>
            <a:off x="1473856" y="1690690"/>
            <a:ext cx="9164030" cy="6103243"/>
          </a:xfrm>
          <a:prstGeom prst="rect">
            <a:avLst/>
          </a:prstGeom>
        </p:spPr>
      </p:pic>
      <p:sp>
        <p:nvSpPr>
          <p:cNvPr id="6" name="Rectangle 5">
            <a:extLst>
              <a:ext uri="{FF2B5EF4-FFF2-40B4-BE49-F238E27FC236}">
                <a16:creationId xmlns:a16="http://schemas.microsoft.com/office/drawing/2014/main" id="{D4C1DBFD-BA59-4D05-802A-068BF2D80515}"/>
              </a:ext>
            </a:extLst>
          </p:cNvPr>
          <p:cNvSpPr/>
          <p:nvPr/>
        </p:nvSpPr>
        <p:spPr>
          <a:xfrm>
            <a:off x="1493955" y="883159"/>
            <a:ext cx="9144000" cy="1133780"/>
          </a:xfrm>
          <a:prstGeom prst="rect">
            <a:avLst/>
          </a:prstGeom>
          <a:solidFill>
            <a:srgbClr val="78BA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B925F81-B4E9-462B-93E1-2DB99E4F3800}"/>
              </a:ext>
            </a:extLst>
          </p:cNvPr>
          <p:cNvSpPr/>
          <p:nvPr/>
        </p:nvSpPr>
        <p:spPr>
          <a:xfrm>
            <a:off x="2746366" y="4502844"/>
            <a:ext cx="6719299" cy="1756881"/>
          </a:xfrm>
          <a:prstGeom prst="rect">
            <a:avLst/>
          </a:prstGeom>
          <a:solidFill>
            <a:schemeClr val="accent1">
              <a:alpha val="40000"/>
            </a:schemeClr>
          </a:solidFill>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Helps agricultural producers maintain and improve their existing conservation systems and adopt additional conservation activities to address priority natural resource concerns. Participants earn CSP payments for conservation performance—the higher the performance, the higher the payment. </a:t>
            </a:r>
            <a:r>
              <a:rPr lang="en-US" b="1" dirty="0"/>
              <a:t>	</a:t>
            </a:r>
          </a:p>
        </p:txBody>
      </p:sp>
      <p:sp>
        <p:nvSpPr>
          <p:cNvPr id="8" name="Title 10">
            <a:extLst>
              <a:ext uri="{FF2B5EF4-FFF2-40B4-BE49-F238E27FC236}">
                <a16:creationId xmlns:a16="http://schemas.microsoft.com/office/drawing/2014/main" id="{C355CB27-67F7-4499-942D-DD412EBE7FBF}"/>
              </a:ext>
            </a:extLst>
          </p:cNvPr>
          <p:cNvSpPr txBox="1">
            <a:spLocks/>
          </p:cNvSpPr>
          <p:nvPr/>
        </p:nvSpPr>
        <p:spPr>
          <a:xfrm>
            <a:off x="1727201" y="884341"/>
            <a:ext cx="8553937" cy="944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65744"/>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dirty="0">
                <a:solidFill>
                  <a:schemeClr val="bg1"/>
                </a:solidFill>
              </a:rPr>
              <a:t>    </a:t>
            </a:r>
            <a:br>
              <a:rPr lang="en-US" sz="2800" dirty="0">
                <a:solidFill>
                  <a:schemeClr val="bg1"/>
                </a:solidFill>
              </a:rPr>
            </a:br>
            <a:r>
              <a:rPr lang="en-US" sz="2800" dirty="0">
                <a:solidFill>
                  <a:schemeClr val="bg1"/>
                </a:solidFill>
              </a:rPr>
              <a:t>     Conservation Stewardship Program - CSP</a:t>
            </a:r>
          </a:p>
        </p:txBody>
      </p:sp>
    </p:spTree>
    <p:extLst>
      <p:ext uri="{BB962C8B-B14F-4D97-AF65-F5344CB8AC3E}">
        <p14:creationId xmlns:p14="http://schemas.microsoft.com/office/powerpoint/2010/main" val="3909170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MBILL2018_PPT_Template (003)  -  Read-Only" id="{6C5D0C5D-A32C-4994-A8CA-02EF0DBF23EC}" vid="{A5800748-1A11-4C91-AE49-93D5CA3D3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C122CE3DCDE449B6FFBA85D360509D" ma:contentTypeVersion="7" ma:contentTypeDescription="Create a new document." ma:contentTypeScope="" ma:versionID="70b35f40e8bd58256f06207b439e2262">
  <xsd:schema xmlns:xsd="http://www.w3.org/2001/XMLSchema" xmlns:xs="http://www.w3.org/2001/XMLSchema" xmlns:p="http://schemas.microsoft.com/office/2006/metadata/properties" xmlns:ns2="0c2fb63e-b905-45a6-ad5b-9e99bf9e5705" targetNamespace="http://schemas.microsoft.com/office/2006/metadata/properties" ma:root="true" ma:fieldsID="7e8d5003991d582fa4c0d68b0868881c" ns2:_="">
    <xsd:import namespace="0c2fb63e-b905-45a6-ad5b-9e99bf9e5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fb63e-b905-45a6-ad5b-9e99bf9e5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9F7B29-F41B-4FAB-86BF-BDCDF170BD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c2fb63e-b905-45a6-ad5b-9e99bf9e570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9444DF5-8B07-4582-8A03-5403C824F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fb63e-b905-45a6-ad5b-9e99bf9e5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E287F3-ADA8-4560-AC6E-8C0E7BA4F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Farm Bill NRCS</Template>
  <TotalTime>232</TotalTime>
  <Words>1355</Words>
  <Application>Microsoft Office PowerPoint</Application>
  <PresentationFormat>Widescreen</PresentationFormat>
  <Paragraphs>159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Gotham Medium</vt:lpstr>
      <vt:lpstr>Open Sans</vt:lpstr>
      <vt:lpstr>Office Theme</vt:lpstr>
      <vt:lpstr>Voluntary Conservation Assistance with NRCS</vt:lpstr>
      <vt:lpstr>PowerPoint Presentation</vt:lpstr>
      <vt:lpstr>PowerPoint Presentation</vt:lpstr>
      <vt:lpstr>PowerPoint Presentation</vt:lpstr>
      <vt:lpstr>Changes to EQIP</vt:lpstr>
      <vt:lpstr>PowerPoint Presentation</vt:lpstr>
      <vt:lpstr>Changes to RCPP</vt:lpstr>
      <vt:lpstr>PowerPoint Presentation</vt:lpstr>
      <vt:lpstr>PowerPoint Presentation</vt:lpstr>
      <vt:lpstr>Changes to CSP</vt:lpstr>
      <vt:lpstr>PowerPoint Presentation</vt:lpstr>
      <vt:lpstr>Changes to ACEP</vt:lpstr>
      <vt:lpstr>Other NRCS Farm Bill Changes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Farm Bill</dc:title>
  <dc:creator>Taylor, Ciji - FPAC-BC, Washington, DC</dc:creator>
  <cp:lastModifiedBy>Jan Lee</cp:lastModifiedBy>
  <cp:revision>25</cp:revision>
  <cp:lastPrinted>2019-10-31T22:56:34Z</cp:lastPrinted>
  <dcterms:created xsi:type="dcterms:W3CDTF">2019-04-15T20:25:56Z</dcterms:created>
  <dcterms:modified xsi:type="dcterms:W3CDTF">2019-11-06T15:11:23Z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0x01010003C122CE3DCDE449B6FFBA85D360509D</vt:lpwstr>
  </property>
</Properties>
</file>