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73" r:id="rId3"/>
    <p:sldId id="296" r:id="rId4"/>
    <p:sldId id="280" r:id="rId5"/>
    <p:sldId id="264" r:id="rId6"/>
    <p:sldId id="346" r:id="rId7"/>
    <p:sldId id="282" r:id="rId8"/>
    <p:sldId id="269" r:id="rId9"/>
    <p:sldId id="365" r:id="rId10"/>
    <p:sldId id="366" r:id="rId11"/>
    <p:sldId id="367" r:id="rId12"/>
    <p:sldId id="368" r:id="rId13"/>
    <p:sldId id="369" r:id="rId14"/>
    <p:sldId id="295" r:id="rId15"/>
    <p:sldId id="353" r:id="rId16"/>
    <p:sldId id="370" r:id="rId17"/>
    <p:sldId id="371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Chris * DEQ" initials="MC*D" lastIdx="1" clrIdx="0">
    <p:extLst>
      <p:ext uri="{19B8F6BF-5375-455C-9EA6-DF929625EA0E}">
        <p15:presenceInfo xmlns:p15="http://schemas.microsoft.com/office/powerpoint/2012/main" userId="S::Chris.MARKO@deq.oregon.gov::2ddca548-0f6d-40fe-833d-fd7fe369158d" providerId="AD"/>
      </p:ext>
    </p:extLst>
  </p:cmAuthor>
  <p:cmAuthor id="2" name="MARKO Chris" initials="MC" lastIdx="1" clrIdx="1">
    <p:extLst>
      <p:ext uri="{19B8F6BF-5375-455C-9EA6-DF929625EA0E}">
        <p15:presenceInfo xmlns:p15="http://schemas.microsoft.com/office/powerpoint/2012/main" userId="MARKO Ch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5349" autoAdjust="0"/>
  </p:normalViewPr>
  <p:slideViewPr>
    <p:cSldViewPr snapToGrid="0">
      <p:cViewPr varScale="1">
        <p:scale>
          <a:sx n="82" d="100"/>
          <a:sy n="82" d="100"/>
        </p:scale>
        <p:origin x="68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baseline="0" dirty="0"/>
              <a:t>Through FY2009</a:t>
            </a:r>
            <a:endParaRPr lang="en-ZW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13-4E41-8789-894EA198B7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13-4E41-8789-894EA198B7AE}"/>
              </c:ext>
            </c:extLst>
          </c:dPt>
          <c:dLbls>
            <c:dLbl>
              <c:idx val="0"/>
              <c:layout>
                <c:manualLayout>
                  <c:x val="-0.11638649532016052"/>
                  <c:y val="-0.21327549518190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96% Point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 Source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endParaRPr lang="en-US" sz="1600" b="1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ALL TOTAL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 $722M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127346110038125"/>
                      <c:h val="0.218786366569943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213-4E41-8789-894EA198B7AE}"/>
                </c:ext>
              </c:extLst>
            </c:dLbl>
            <c:dLbl>
              <c:idx val="1"/>
              <c:layout>
                <c:manualLayout>
                  <c:x val="-0.18037463477442681"/>
                  <c:y val="5.45426465041804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4% Nonpoint Source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447778933293"/>
                      <c:h val="0.1654717460129479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213-4E41-8789-894EA198B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LoansByProjectType!$M$517:$M$518</c:f>
              <c:numCache>
                <c:formatCode>#,##0</c:formatCode>
                <c:ptCount val="2"/>
                <c:pt idx="0">
                  <c:v>696379629.75</c:v>
                </c:pt>
                <c:pt idx="1">
                  <c:v>26133430.25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3-4E41-8789-894EA198B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baseline="0" dirty="0"/>
              <a:t>Fiscal Years 2010 through 2018</a:t>
            </a:r>
          </a:p>
          <a:p>
            <a:pPr>
              <a:defRPr/>
            </a:pPr>
            <a:endParaRPr lang="en-ZW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8-4814-B814-4D5F9AC2AA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8-4814-B814-4D5F9AC2AAD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78-4814-B814-4D5F9AC2AADC}"/>
              </c:ext>
            </c:extLst>
          </c:dPt>
          <c:dLbls>
            <c:dLbl>
              <c:idx val="0"/>
              <c:layout>
                <c:manualLayout>
                  <c:x val="-0.27311308374189081"/>
                  <c:y val="-0.21352461343585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  <a:p>
                    <a:pPr>
                      <a:defRPr/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85% Point Source</a:t>
                    </a:r>
                  </a:p>
                  <a:p>
                    <a:pPr>
                      <a:defRPr/>
                    </a:pPr>
                    <a:endParaRPr lang="en-US" sz="1600" b="1" dirty="0">
                      <a:solidFill>
                        <a:schemeClr val="bg1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ALL TOTAL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 = $424M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8394988362303"/>
                      <c:h val="0.300119333719696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478-4814-B814-4D5F9AC2AADC}"/>
                </c:ext>
              </c:extLst>
            </c:dLbl>
            <c:dLbl>
              <c:idx val="2"/>
              <c:layout>
                <c:manualLayout>
                  <c:x val="2.1015946119942557E-2"/>
                  <c:y val="-2.734534064905081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15% Nonpoint Source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407245084930423"/>
                      <c:h val="0.100891014796188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478-4814-B814-4D5F9AC2A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LoansByProjectType!$M$794:$O$794</c:f>
              <c:numCache>
                <c:formatCode>General</c:formatCode>
                <c:ptCount val="3"/>
                <c:pt idx="0" formatCode="#,##0">
                  <c:v>361658461.28999996</c:v>
                </c:pt>
                <c:pt idx="2" formatCode="#,##0">
                  <c:v>62944157.710000001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78-4814-B814-4D5F9AC2A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0839-A9B7-483D-A128-59C3926BCFD9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13D86-4DFD-4DA0-AA1C-5E54F4DCDF7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778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  <a:p>
            <a:r>
              <a:rPr lang="en-US" dirty="0"/>
              <a:t>…for water pollution control projects over 30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13D86-4DFD-4DA0-AA1C-5E54F4DCDF73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6435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4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3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0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0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5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9F56-6415-473D-998B-877955AB71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6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7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0436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9357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479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408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6356350"/>
            <a:ext cx="111252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12" y="6266334"/>
            <a:ext cx="3033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2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128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81E06B6-2200-48FD-9B32-BE0D5073011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7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600" y="6366031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2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9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3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5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0503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26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0872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537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49365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2321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887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2573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83D9-D3B1-470D-AD74-65CB1664F1FA}" type="datetimeFigureOut">
              <a:rPr lang="en-ZW" smtClean="0"/>
              <a:t>31/10/2022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8913-E9E1-4F1F-8F3A-297133F465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104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12" y="6266334"/>
            <a:ext cx="303376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8600" y="6356350"/>
            <a:ext cx="11353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0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eq/wq/cwsrf/Pages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regon.gov/deq/wq/cwsrf/Pages/CWSRF-Contacts.aspx" TargetMode="External"/><Relationship Id="rId5" Type="http://schemas.openxmlformats.org/officeDocument/2006/relationships/hyperlink" Target="https://www.oregon.gov/deq/wq/cwsrf/Pages/CWSRF-Application.aspx" TargetMode="External"/><Relationship Id="rId4" Type="http://schemas.openxmlformats.org/officeDocument/2006/relationships/hyperlink" Target="https://www.oregon.gov/deq/wq/cwsrf/Pages/ApplicationAssistance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.marko@deq.oregon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400800"/>
            <a:ext cx="998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CWSRF |   Oregon Department of Environmental Quality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593035" y="543140"/>
            <a:ext cx="10896600" cy="54766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339966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339966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339966"/>
                </a:solidFill>
              </a:rPr>
              <a:t>Oregon Association of Conservation Districts Annual Conference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339966"/>
                </a:solidFill>
              </a:rPr>
              <a:t>Oregon Department of Environmental Quality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339966"/>
                </a:solidFill>
              </a:rPr>
              <a:t>Clean Water State Revolving Fund Overview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339966"/>
                </a:solidFill>
              </a:rPr>
              <a:t>Nov. 1, 2022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4057" y="3429000"/>
            <a:ext cx="2254555" cy="24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5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390835"/>
            <a:ext cx="943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9966"/>
                </a:solidFill>
                <a:latin typeface="Calibri Light" panose="020F0302020204030204"/>
                <a:ea typeface="+mj-ea"/>
                <a:cs typeface="+mj-cs"/>
              </a:rPr>
              <a:t>Green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Project Categories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5794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Water efficiency</a:t>
            </a:r>
          </a:p>
          <a:p>
            <a:endParaRPr lang="en-US" sz="2800" dirty="0"/>
          </a:p>
          <a:p>
            <a:r>
              <a:rPr lang="en-US" sz="2800" dirty="0"/>
              <a:t>Energy efficiency</a:t>
            </a:r>
          </a:p>
          <a:p>
            <a:endParaRPr lang="en-US" sz="2800" dirty="0"/>
          </a:p>
          <a:p>
            <a:r>
              <a:rPr lang="en-US" sz="2800" dirty="0"/>
              <a:t>Green infrastructure</a:t>
            </a:r>
          </a:p>
          <a:p>
            <a:endParaRPr lang="en-US" sz="2800" dirty="0"/>
          </a:p>
          <a:p>
            <a:r>
              <a:rPr lang="en-US" sz="2800" dirty="0"/>
              <a:t>Environmentally innovative</a:t>
            </a:r>
          </a:p>
          <a:p>
            <a:endParaRPr lang="en-ZW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421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390835"/>
            <a:ext cx="943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9966"/>
                </a:solidFill>
                <a:latin typeface="Calibri Light" panose="020F0302020204030204"/>
                <a:ea typeface="+mj-ea"/>
                <a:cs typeface="+mj-cs"/>
              </a:rPr>
              <a:t>Local Community Loans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579498" cy="4525963"/>
          </a:xfrm>
        </p:spPr>
        <p:txBody>
          <a:bodyPr>
            <a:normAutofit/>
          </a:bodyPr>
          <a:lstStyle/>
          <a:p>
            <a:endParaRPr lang="en-ZW" dirty="0"/>
          </a:p>
          <a:p>
            <a:r>
              <a:rPr lang="en-ZW" dirty="0"/>
              <a:t>F</a:t>
            </a:r>
            <a:r>
              <a:rPr lang="en-US" dirty="0" err="1"/>
              <a:t>inances</a:t>
            </a:r>
            <a:r>
              <a:rPr lang="en-US" dirty="0"/>
              <a:t> an eligible public agency’s local financial program</a:t>
            </a:r>
          </a:p>
          <a:p>
            <a:r>
              <a:rPr lang="en-US" b="1" i="1" dirty="0"/>
              <a:t>Public agency must have authority to lend</a:t>
            </a:r>
          </a:p>
          <a:p>
            <a:r>
              <a:rPr lang="en-US" dirty="0"/>
              <a:t>Septic system repair and replacement for private land owners</a:t>
            </a:r>
          </a:p>
          <a:p>
            <a:r>
              <a:rPr lang="en-US" dirty="0"/>
              <a:t>Pass through lending</a:t>
            </a:r>
          </a:p>
          <a:p>
            <a:r>
              <a:rPr lang="en-US" dirty="0"/>
              <a:t>Nonpoint source projects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950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390835"/>
            <a:ext cx="943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9966"/>
                </a:solidFill>
                <a:latin typeface="Calibri Light" panose="020F0302020204030204"/>
                <a:ea typeface="+mj-ea"/>
                <a:cs typeface="+mj-cs"/>
              </a:rPr>
              <a:t>Sponsorship Option Loans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579498" cy="4525963"/>
          </a:xfrm>
        </p:spPr>
        <p:txBody>
          <a:bodyPr>
            <a:normAutofit lnSpcReduction="10000"/>
          </a:bodyPr>
          <a:lstStyle/>
          <a:p>
            <a:endParaRPr lang="en-ZW" dirty="0"/>
          </a:p>
          <a:p>
            <a:r>
              <a:rPr lang="en-ZW" dirty="0"/>
              <a:t>Combine a nonpoint source project with point source project (i.e. centralized wastewater system project)</a:t>
            </a:r>
          </a:p>
          <a:p>
            <a:endParaRPr lang="en-ZW" dirty="0"/>
          </a:p>
          <a:p>
            <a:r>
              <a:rPr lang="en-ZW" dirty="0"/>
              <a:t>Two applications submitted (point source and nonpoint source)</a:t>
            </a:r>
          </a:p>
          <a:p>
            <a:endParaRPr lang="en-ZW" dirty="0"/>
          </a:p>
          <a:p>
            <a:r>
              <a:rPr lang="en-ZW" dirty="0"/>
              <a:t>Combined debt service </a:t>
            </a:r>
          </a:p>
          <a:p>
            <a:endParaRPr lang="en-ZW" dirty="0"/>
          </a:p>
          <a:p>
            <a:r>
              <a:rPr lang="en-ZW" dirty="0"/>
              <a:t>Interest rate as low as one percent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936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34BC7F-CFE9-4C03-97C6-002E4434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144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>
                <a:solidFill>
                  <a:srgbClr val="339966"/>
                </a:solidFill>
              </a:rPr>
              <a:t>CWSRF: financial benefits</a:t>
            </a:r>
            <a:br>
              <a:rPr lang="en-US" b="1" dirty="0"/>
            </a:b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7078" y="1422918"/>
            <a:ext cx="9372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Below-market rate loans – fixed rates up to 30 years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Interest accrues only as funds are utilized on a cost-reimbursement basis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Repayment begins six months to one year </a:t>
            </a:r>
            <a:r>
              <a:rPr lang="en-US" sz="2800" b="1" dirty="0"/>
              <a:t>after </a:t>
            </a:r>
            <a:r>
              <a:rPr lang="en-US" sz="2800" dirty="0"/>
              <a:t>project completion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    </a:t>
            </a:r>
          </a:p>
          <a:p>
            <a:r>
              <a:rPr lang="en-US" sz="2800" b="1" i="1" dirty="0"/>
              <a:t>Principal forgiveness </a:t>
            </a:r>
            <a:r>
              <a:rPr lang="en-US" sz="2800" dirty="0"/>
              <a:t>up to $500,000 or 50% project cost, whichever is less for eligible recipients (currently)</a:t>
            </a:r>
          </a:p>
          <a:p>
            <a:endParaRPr lang="en-ZW" sz="2800" dirty="0"/>
          </a:p>
          <a:p>
            <a:endParaRPr lang="en-ZW" sz="2800" dirty="0"/>
          </a:p>
          <a:p>
            <a:endParaRPr lang="en-ZW" dirty="0"/>
          </a:p>
          <a:p>
            <a:endParaRPr lang="en-ZW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ZW" dirty="0"/>
          </a:p>
          <a:p>
            <a:pPr marL="0" indent="0">
              <a:buFont typeface="Arial" pitchFamily="34" charset="0"/>
              <a:buNone/>
            </a:pPr>
            <a:endParaRPr lang="en-ZW" dirty="0"/>
          </a:p>
          <a:p>
            <a:pPr marL="0" indent="0">
              <a:buFont typeface="Arial" pitchFamily="34" charset="0"/>
              <a:buNone/>
            </a:pP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7874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68745" y="296272"/>
          <a:ext cx="76200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4" imgW="7543800" imgH="5829044" progId="AcroExch.Document.DC">
                  <p:embed/>
                </p:oleObj>
              </mc:Choice>
              <mc:Fallback>
                <p:oleObj name="Acrobat Document" r:id="rId4" imgW="7543800" imgH="5829044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8745" y="296272"/>
                        <a:ext cx="76200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0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390835"/>
            <a:ext cx="943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9966"/>
                </a:solidFill>
                <a:latin typeface="Calibri Light" panose="020F0302020204030204"/>
                <a:ea typeface="+mj-ea"/>
                <a:cs typeface="+mj-cs"/>
              </a:rPr>
              <a:t>Application and Intended Use Plan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579498" cy="4525963"/>
          </a:xfrm>
        </p:spPr>
        <p:txBody>
          <a:bodyPr>
            <a:normAutofit fontScale="92500" lnSpcReduction="10000"/>
          </a:bodyPr>
          <a:lstStyle/>
          <a:p>
            <a:r>
              <a:rPr lang="en-ZW" dirty="0"/>
              <a:t>Applications reviewed and scored three times per year</a:t>
            </a:r>
          </a:p>
          <a:p>
            <a:endParaRPr lang="en-ZW" dirty="0"/>
          </a:p>
          <a:p>
            <a:r>
              <a:rPr lang="en-ZW" dirty="0"/>
              <a:t>Deadlines: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December 9</a:t>
            </a:r>
            <a:r>
              <a:rPr lang="en-ZW" baseline="30000" dirty="0"/>
              <a:t>th</a:t>
            </a:r>
            <a:r>
              <a:rPr lang="en-ZW" dirty="0"/>
              <a:t>, 2022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April 14</a:t>
            </a:r>
            <a:r>
              <a:rPr lang="en-ZW" baseline="30000" dirty="0"/>
              <a:t>th</a:t>
            </a:r>
            <a:r>
              <a:rPr lang="en-ZW" dirty="0"/>
              <a:t>, 2023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W" dirty="0"/>
              <a:t>August 11, 2023 </a:t>
            </a:r>
          </a:p>
          <a:p>
            <a:endParaRPr lang="en-US" dirty="0"/>
          </a:p>
          <a:p>
            <a:r>
              <a:rPr lang="en-US" dirty="0"/>
              <a:t>Applications are included in the Intended Use Plan and need to meet requirements before signing a loan</a:t>
            </a:r>
          </a:p>
          <a:p>
            <a:endParaRPr lang="en-US" dirty="0"/>
          </a:p>
          <a:p>
            <a:r>
              <a:rPr lang="en-US" dirty="0"/>
              <a:t>An application can be on the IUP for up to 36 months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185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390835"/>
            <a:ext cx="943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9966"/>
                </a:solidFill>
                <a:latin typeface="Calibri Light" panose="020F0302020204030204"/>
                <a:ea typeface="+mj-ea"/>
                <a:cs typeface="+mj-cs"/>
              </a:rPr>
              <a:t>Oregon CWSRF Program Resources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579498" cy="4525963"/>
          </a:xfrm>
        </p:spPr>
        <p:txBody>
          <a:bodyPr>
            <a:normAutofit/>
          </a:bodyPr>
          <a:lstStyle/>
          <a:p>
            <a:r>
              <a:rPr lang="en-ZW" dirty="0">
                <a:hlinkClick r:id="rId3"/>
              </a:rPr>
              <a:t>Oregon CWSRF Webpage</a:t>
            </a:r>
            <a:endParaRPr lang="en-ZW" dirty="0"/>
          </a:p>
          <a:p>
            <a:endParaRPr lang="en-ZW" dirty="0"/>
          </a:p>
          <a:p>
            <a:r>
              <a:rPr lang="en-ZW" dirty="0">
                <a:hlinkClick r:id="rId4"/>
              </a:rPr>
              <a:t>Loan Information Request Form</a:t>
            </a:r>
            <a:endParaRPr lang="en-ZW" dirty="0"/>
          </a:p>
          <a:p>
            <a:endParaRPr lang="en-ZW" dirty="0"/>
          </a:p>
          <a:p>
            <a:r>
              <a:rPr lang="en-ZW" dirty="0">
                <a:hlinkClick r:id="rId5"/>
              </a:rPr>
              <a:t>Loan Application Request Form</a:t>
            </a:r>
            <a:endParaRPr lang="en-ZW" dirty="0"/>
          </a:p>
          <a:p>
            <a:pPr marL="0" indent="0">
              <a:buNone/>
            </a:pPr>
            <a:endParaRPr lang="en-ZW" dirty="0">
              <a:hlinkClick r:id="rId6"/>
            </a:endParaRPr>
          </a:p>
          <a:p>
            <a:r>
              <a:rPr lang="en-ZW" dirty="0">
                <a:hlinkClick r:id="rId6"/>
              </a:rPr>
              <a:t>Program Contacts</a:t>
            </a:r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pPr marL="0" indent="0">
              <a:buNone/>
            </a:pPr>
            <a:endParaRPr lang="en-ZW" dirty="0"/>
          </a:p>
          <a:p>
            <a:endParaRPr lang="en-ZW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42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6019800"/>
            <a:ext cx="320040" cy="731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3099" cy="83640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br>
              <a:rPr lang="en-US" dirty="0"/>
            </a:br>
            <a:br>
              <a:rPr lang="en-US" b="1" dirty="0">
                <a:solidFill>
                  <a:srgbClr val="00B050"/>
                </a:solidFill>
              </a:rPr>
            </a:br>
            <a:endParaRPr lang="en-ZW" b="1" dirty="0">
              <a:solidFill>
                <a:srgbClr val="00B05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66" y="1464660"/>
            <a:ext cx="4812467" cy="360935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DA3F0-B278-43F9-A8F4-56F5DC4FF298}"/>
              </a:ext>
            </a:extLst>
          </p:cNvPr>
          <p:cNvSpPr txBox="1"/>
          <p:nvPr/>
        </p:nvSpPr>
        <p:spPr>
          <a:xfrm>
            <a:off x="3047222" y="5187025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Chris Marko, Oregon DEQ CWSRF Program Coordinator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chris.marko@deq.oregon.gov</a:t>
            </a:r>
            <a:br>
              <a:rPr lang="en-US" sz="2000" dirty="0"/>
            </a:br>
            <a:r>
              <a:rPr lang="en-US" sz="2000" dirty="0"/>
              <a:t>503-229-6412</a:t>
            </a:r>
          </a:p>
        </p:txBody>
      </p:sp>
    </p:spTree>
    <p:extLst>
      <p:ext uri="{BB962C8B-B14F-4D97-AF65-F5344CB8AC3E}">
        <p14:creationId xmlns:p14="http://schemas.microsoft.com/office/powerpoint/2010/main" val="334431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6019800"/>
            <a:ext cx="320040" cy="7315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410200" y="2963174"/>
            <a:ext cx="3861756" cy="3200400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1688" algn="ctr"/>
            <a:r>
              <a:rPr lang="en-US" sz="2400" dirty="0"/>
              <a:t>Infrastructure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2963174"/>
            <a:ext cx="3861756" cy="3200400"/>
          </a:xfrm>
          <a:prstGeom prst="ellipse">
            <a:avLst/>
          </a:prstGeom>
          <a:solidFill>
            <a:srgbClr val="57B591">
              <a:alpha val="75000"/>
            </a:srgbClr>
          </a:solidFill>
          <a:ln>
            <a:solidFill>
              <a:srgbClr val="439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7525"/>
            <a:r>
              <a:rPr lang="en-US" sz="2400" dirty="0"/>
              <a:t>Finance</a:t>
            </a:r>
          </a:p>
        </p:txBody>
      </p:sp>
      <p:sp>
        <p:nvSpPr>
          <p:cNvPr id="7" name="Oval 6"/>
          <p:cNvSpPr/>
          <p:nvPr/>
        </p:nvSpPr>
        <p:spPr>
          <a:xfrm>
            <a:off x="4191000" y="1286774"/>
            <a:ext cx="3861756" cy="3200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57200" rtlCol="0" anchor="ctr"/>
          <a:lstStyle/>
          <a:p>
            <a:pPr algn="ctr"/>
            <a:r>
              <a:rPr lang="en-US" sz="2400" dirty="0"/>
              <a:t>Water 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4015" y="3810000"/>
            <a:ext cx="923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CWSRF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9966"/>
                </a:solidFill>
              </a:rPr>
              <a:t>The Basics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51800"/>
            <a:ext cx="4696408" cy="948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3F8D6F"/>
                </a:solidFill>
              </a:rPr>
              <a:t>Oregon CWSRF Overview</a:t>
            </a:r>
            <a:br>
              <a:rPr lang="en-US" sz="3600" b="1" dirty="0"/>
            </a:br>
            <a:endParaRPr lang="en-ZW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5625"/>
            <a:ext cx="6680686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Funding authorized under the Clean Water Act in 1987</a:t>
            </a:r>
          </a:p>
          <a:p>
            <a:pPr marL="0" indent="0">
              <a:buNone/>
            </a:pPr>
            <a:r>
              <a:rPr lang="en-US" sz="2000" dirty="0"/>
              <a:t>to finance water pollution control activities</a:t>
            </a:r>
          </a:p>
          <a:p>
            <a:endParaRPr lang="en-US" sz="2000" b="1" dirty="0"/>
          </a:p>
          <a:p>
            <a:r>
              <a:rPr lang="en-US" sz="2000" dirty="0"/>
              <a:t>Below-market rate loans for a wide range of </a:t>
            </a:r>
          </a:p>
          <a:p>
            <a:pPr marL="0" indent="0">
              <a:buNone/>
            </a:pPr>
            <a:r>
              <a:rPr lang="en-US" sz="2000" dirty="0"/>
              <a:t>water quality and infrastructure projects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More than $1.4 billion to 200 borrowers throughout </a:t>
            </a:r>
          </a:p>
          <a:p>
            <a:pPr marL="0" indent="0">
              <a:buNone/>
            </a:pPr>
            <a:r>
              <a:rPr lang="en-US" sz="2000" dirty="0"/>
              <a:t>the state of Oregon over 30 years </a:t>
            </a:r>
          </a:p>
          <a:p>
            <a:endParaRPr lang="en-US" sz="2000" dirty="0"/>
          </a:p>
          <a:p>
            <a:r>
              <a:rPr lang="en-US" sz="2000" dirty="0"/>
              <a:t>$750 million loan portfolio value at any given time – </a:t>
            </a:r>
          </a:p>
          <a:p>
            <a:pPr marL="0" indent="0">
              <a:buNone/>
            </a:pPr>
            <a:r>
              <a:rPr lang="en-US" sz="2000" dirty="0"/>
              <a:t>the fund “revolves” …</a:t>
            </a:r>
          </a:p>
          <a:p>
            <a:pPr marL="0" indent="0">
              <a:buNone/>
            </a:pPr>
            <a:endParaRPr lang="en-US" sz="2000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US" dirty="0"/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endParaRPr lang="en-ZW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4600" y="6019800"/>
            <a:ext cx="320040" cy="731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6248400"/>
            <a:ext cx="8001000" cy="40386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runoff_diagram[1]">
            <a:extLst>
              <a:ext uri="{FF2B5EF4-FFF2-40B4-BE49-F238E27FC236}">
                <a16:creationId xmlns:a16="http://schemas.microsoft.com/office/drawing/2014/main" id="{CDE33DCD-BBAC-4B60-A98A-EC02BE58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86" y="1686926"/>
            <a:ext cx="1792754" cy="41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9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95306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39966"/>
                </a:solidFill>
              </a:rPr>
              <a:t>If it improves </a:t>
            </a:r>
            <a:r>
              <a:rPr lang="en-US" b="1" dirty="0">
                <a:solidFill>
                  <a:srgbClr val="339966"/>
                </a:solidFill>
              </a:rPr>
              <a:t>water quality</a:t>
            </a:r>
            <a:r>
              <a:rPr lang="en-US" dirty="0">
                <a:solidFill>
                  <a:srgbClr val="339966"/>
                </a:solidFill>
              </a:rPr>
              <a:t>, </a:t>
            </a:r>
            <a:br>
              <a:rPr lang="en-US" dirty="0">
                <a:solidFill>
                  <a:srgbClr val="339966"/>
                </a:solidFill>
              </a:rPr>
            </a:br>
            <a:r>
              <a:rPr lang="en-US" dirty="0">
                <a:solidFill>
                  <a:srgbClr val="339966"/>
                </a:solidFill>
              </a:rPr>
              <a:t>we can likely finance it!</a:t>
            </a:r>
            <a:endParaRPr lang="en-ZW" dirty="0">
              <a:solidFill>
                <a:srgbClr val="33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32" y="1361472"/>
            <a:ext cx="8865327" cy="348491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800" dirty="0"/>
              <a:t>Point source and nonpoint source projects! 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2800" dirty="0"/>
              <a:t>Wastewater, stormwater, irrigation modernization, watershed protection and restoration, energy and water efficiency, green infrastructure and more!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</a:p>
          <a:p>
            <a:pPr lvl="1"/>
            <a:r>
              <a:rPr lang="en-US" sz="2800" dirty="0"/>
              <a:t>Planning, design and construction projects!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Land acquisition</a:t>
            </a:r>
          </a:p>
          <a:p>
            <a:pPr lvl="1"/>
            <a:endParaRPr lang="en-US" sz="2800" b="1" dirty="0"/>
          </a:p>
          <a:p>
            <a:pPr marL="457200" lvl="1" indent="0">
              <a:buNone/>
            </a:pPr>
            <a:endParaRPr lang="en-ZW" sz="2800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58" y="4788714"/>
            <a:ext cx="3341986" cy="1927086"/>
          </a:xfrm>
          <a:prstGeom prst="rect">
            <a:avLst/>
          </a:prstGeom>
          <a:ln>
            <a:solidFill>
              <a:srgbClr val="000000">
                <a:alpha val="31000"/>
              </a:srgb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6717" y="1558330"/>
            <a:ext cx="3026229" cy="2269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33506" y="4330744"/>
            <a:ext cx="274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Oregon Irrigation District open canal flows by Smith Rock </a:t>
            </a:r>
            <a:endParaRPr lang="en-ZW" dirty="0"/>
          </a:p>
        </p:txBody>
      </p:sp>
      <p:sp>
        <p:nvSpPr>
          <p:cNvPr id="5" name="TextBox 4"/>
          <p:cNvSpPr txBox="1"/>
          <p:nvPr/>
        </p:nvSpPr>
        <p:spPr>
          <a:xfrm>
            <a:off x="8855242" y="6015790"/>
            <a:ext cx="27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Prineville’s treatment wetlands</a:t>
            </a:r>
          </a:p>
        </p:txBody>
      </p:sp>
      <p:pic>
        <p:nvPicPr>
          <p:cNvPr id="11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9188"/>
          <a:stretch>
            <a:fillRect/>
          </a:stretch>
        </p:blipFill>
        <p:spPr>
          <a:xfrm>
            <a:off x="1826321" y="4788714"/>
            <a:ext cx="2873689" cy="183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257" y="5390147"/>
            <a:ext cx="154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Wastewater aeration basin</a:t>
            </a:r>
          </a:p>
        </p:txBody>
      </p:sp>
    </p:spTree>
    <p:extLst>
      <p:ext uri="{BB962C8B-B14F-4D97-AF65-F5344CB8AC3E}">
        <p14:creationId xmlns:p14="http://schemas.microsoft.com/office/powerpoint/2010/main" val="284515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932011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Eligible Borrowers (ORS 468.423)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0010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An Oregon Public Agency: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Cities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Counties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State Agencies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Federally recognized Tribes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Irrigation Districts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Sanitation Districts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Soil &amp; Water Conservation Districts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Intergovernmental entities under ORS 190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Community Development Financial Institutions for septic tank repair, replacement, or connection to sewer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579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040" y="2667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3F8D6F"/>
                </a:solidFill>
              </a:rPr>
              <a:t>Four primary loan types:</a:t>
            </a:r>
            <a:br>
              <a:rPr lang="en-US" sz="3600" b="1" dirty="0">
                <a:solidFill>
                  <a:srgbClr val="3F8D6F"/>
                </a:solidFill>
              </a:rPr>
            </a:br>
            <a:r>
              <a:rPr lang="en-US" sz="3600" b="1" dirty="0">
                <a:solidFill>
                  <a:srgbClr val="3F8D6F"/>
                </a:solidFill>
              </a:rPr>
              <a:t>Many possible projects</a:t>
            </a:r>
            <a:endParaRPr lang="en-ZW" sz="3600" b="1" dirty="0">
              <a:solidFill>
                <a:srgbClr val="3F8D6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6248400"/>
            <a:ext cx="8001000" cy="40386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4600" y="6019800"/>
            <a:ext cx="320040" cy="7315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037" t="14619" r="15741"/>
          <a:stretch/>
        </p:blipFill>
        <p:spPr>
          <a:xfrm>
            <a:off x="2480649" y="1451688"/>
            <a:ext cx="7020764" cy="4495800"/>
          </a:xfrm>
          <a:prstGeom prst="rect">
            <a:avLst/>
          </a:prstGeom>
          <a:ln>
            <a:solidFill>
              <a:schemeClr val="tx1">
                <a:alpha val="21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59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4200" b="1" dirty="0"/>
              <a:t>Point Source vs. Nonpoint Source</a:t>
            </a:r>
            <a:br>
              <a:rPr lang="en-US" dirty="0"/>
            </a:br>
            <a:r>
              <a:rPr lang="en-US" sz="3600" dirty="0"/>
              <a:t>Investments Over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981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172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589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390835"/>
            <a:ext cx="943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Nonpoint Source Pollution Control Eligibilities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5794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Clean Water Act Section 603(c)(2) Eligibility: Section 319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Projects must support the implementation of a current EPA approved state NPS management program plan</a:t>
            </a:r>
          </a:p>
          <a:p>
            <a:endParaRPr lang="en-US" sz="2800" dirty="0"/>
          </a:p>
          <a:p>
            <a:r>
              <a:rPr lang="en-US" sz="2800" dirty="0"/>
              <a:t>DEQ staff determine if a project is consistent with the Oregon Nonpoint Source Management Program Plan</a:t>
            </a:r>
          </a:p>
          <a:p>
            <a:endParaRPr lang="en-ZW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139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390835"/>
            <a:ext cx="943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Nonpoint Source Project Categories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564552"/>
            <a:ext cx="8579498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Stormwater (nonregulated systems as nonpoint source)</a:t>
            </a:r>
          </a:p>
          <a:p>
            <a:r>
              <a:rPr lang="en-US" sz="2800" dirty="0"/>
              <a:t>Decentralized wastewater treatment (septic tanks systems)</a:t>
            </a:r>
          </a:p>
          <a:p>
            <a:r>
              <a:rPr lang="en-US" sz="2800" dirty="0"/>
              <a:t>Surface water protection and restoration</a:t>
            </a:r>
          </a:p>
          <a:p>
            <a:r>
              <a:rPr lang="en-US" sz="2800" dirty="0"/>
              <a:t>Groundwater protection and restoration</a:t>
            </a:r>
          </a:p>
          <a:p>
            <a:r>
              <a:rPr lang="en-US" sz="2800" dirty="0"/>
              <a:t>Habitat protection and restoration</a:t>
            </a:r>
          </a:p>
          <a:p>
            <a:r>
              <a:rPr lang="en-US" sz="2800" dirty="0"/>
              <a:t>Agriculture best management practices</a:t>
            </a:r>
          </a:p>
          <a:p>
            <a:r>
              <a:rPr lang="en-US" sz="2800" dirty="0"/>
              <a:t>Silviculture</a:t>
            </a:r>
          </a:p>
          <a:p>
            <a:r>
              <a:rPr lang="en-US" sz="2800" dirty="0"/>
              <a:t>Contaminated sites</a:t>
            </a:r>
          </a:p>
          <a:p>
            <a:r>
              <a:rPr lang="en-US" sz="2800" dirty="0"/>
              <a:t>Landfills</a:t>
            </a:r>
          </a:p>
          <a:p>
            <a:endParaRPr lang="en-ZW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9127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133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QSimpleTheme">
  <a:themeElements>
    <a:clrScheme name="Deep Cyan">
      <a:dk1>
        <a:srgbClr val="2D2D2D"/>
      </a:dk1>
      <a:lt1>
        <a:sysClr val="window" lastClr="FFFFFF"/>
      </a:lt1>
      <a:dk2>
        <a:srgbClr val="7F7F7F"/>
      </a:dk2>
      <a:lt2>
        <a:srgbClr val="EEECE1"/>
      </a:lt2>
      <a:accent1>
        <a:srgbClr val="00907E"/>
      </a:accent1>
      <a:accent2>
        <a:srgbClr val="71BCB4"/>
      </a:accent2>
      <a:accent3>
        <a:srgbClr val="B1CA54"/>
      </a:accent3>
      <a:accent4>
        <a:srgbClr val="F57F32"/>
      </a:accent4>
      <a:accent5>
        <a:srgbClr val="248F79"/>
      </a:accent5>
      <a:accent6>
        <a:srgbClr val="23769A"/>
      </a:accent6>
      <a:hlink>
        <a:srgbClr val="00907E"/>
      </a:hlink>
      <a:folHlink>
        <a:srgbClr val="71BC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SRF AC Mtg 2 PPP.potx" id="{6E0F0771-4D5E-4A42-9DC1-24BA45BCEADE}" vid="{E293005D-515D-4220-AA7A-25F46919EF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707</Words>
  <Application>Microsoft Office PowerPoint</Application>
  <PresentationFormat>Widescreen</PresentationFormat>
  <Paragraphs>198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 Theme</vt:lpstr>
      <vt:lpstr>DEQSimpleTheme</vt:lpstr>
      <vt:lpstr>Acrobat Document</vt:lpstr>
      <vt:lpstr>PowerPoint Presentation</vt:lpstr>
      <vt:lpstr>The Basics</vt:lpstr>
      <vt:lpstr>Oregon CWSRF Overview </vt:lpstr>
      <vt:lpstr>If it improves water quality,  we can likely finance it!</vt:lpstr>
      <vt:lpstr>PowerPoint Presentation</vt:lpstr>
      <vt:lpstr>Four primary loan types: Many possible projects</vt:lpstr>
      <vt:lpstr>Point Source vs. Nonpoint Source Investments Over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CWSRF: financial benefits </vt:lpstr>
      <vt:lpstr>PowerPoint Presentation</vt:lpstr>
      <vt:lpstr>PowerPoint Presentation</vt:lpstr>
      <vt:lpstr>PowerPoint Presentation</vt:lpstr>
      <vt:lpstr>       </vt:lpstr>
    </vt:vector>
  </TitlesOfParts>
  <Company>Oregon Department of Environmental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GIBSON Lynda</dc:creator>
  <cp:lastModifiedBy>MARKO Chris * DEQ</cp:lastModifiedBy>
  <cp:revision>155</cp:revision>
  <dcterms:created xsi:type="dcterms:W3CDTF">2019-09-03T16:49:01Z</dcterms:created>
  <dcterms:modified xsi:type="dcterms:W3CDTF">2022-10-31T16:54:03Z</dcterms:modified>
</cp:coreProperties>
</file>