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3"/>
  </p:notesMasterIdLst>
  <p:sldIdLst>
    <p:sldId id="1221" r:id="rId5"/>
    <p:sldId id="1223" r:id="rId6"/>
    <p:sldId id="1219" r:id="rId7"/>
    <p:sldId id="1224" r:id="rId8"/>
    <p:sldId id="1232" r:id="rId9"/>
    <p:sldId id="1225" r:id="rId10"/>
    <p:sldId id="1233" r:id="rId11"/>
    <p:sldId id="1216" r:id="rId12"/>
    <p:sldId id="1234" r:id="rId13"/>
    <p:sldId id="1235" r:id="rId14"/>
    <p:sldId id="1236" r:id="rId15"/>
    <p:sldId id="1237" r:id="rId16"/>
    <p:sldId id="1238" r:id="rId17"/>
    <p:sldId id="1239" r:id="rId18"/>
    <p:sldId id="1228" r:id="rId19"/>
    <p:sldId id="1211" r:id="rId20"/>
    <p:sldId id="1210" r:id="rId21"/>
    <p:sldId id="123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A56F"/>
    <a:srgbClr val="6B5A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87" autoAdjust="0"/>
  </p:normalViewPr>
  <p:slideViewPr>
    <p:cSldViewPr snapToGrid="0">
      <p:cViewPr varScale="1">
        <p:scale>
          <a:sx n="90" d="100"/>
          <a:sy n="90" d="100"/>
        </p:scale>
        <p:origin x="6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14689-CA5A-455E-AAC9-76D492CFB3C4}"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28FD0-70C3-4CB7-9654-1575CC42A4E7}" type="slidenum">
              <a:rPr lang="en-US" smtClean="0"/>
              <a:t>‹#›</a:t>
            </a:fld>
            <a:endParaRPr lang="en-US"/>
          </a:p>
        </p:txBody>
      </p:sp>
    </p:spTree>
    <p:extLst>
      <p:ext uri="{BB962C8B-B14F-4D97-AF65-F5344CB8AC3E}">
        <p14:creationId xmlns:p14="http://schemas.microsoft.com/office/powerpoint/2010/main" val="389405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5300" cy="3136900"/>
          </a:xfrm>
        </p:spPr>
      </p:sp>
      <p:sp>
        <p:nvSpPr>
          <p:cNvPr id="3" name="Notes Placeholder 2"/>
          <p:cNvSpPr>
            <a:spLocks noGrp="1"/>
          </p:cNvSpPr>
          <p:nvPr>
            <p:ph type="body" idx="1"/>
          </p:nvPr>
        </p:nvSpPr>
        <p:spPr/>
        <p:txBody>
          <a:bodyPr/>
          <a:lstStyle/>
          <a:p>
            <a:r>
              <a:rPr lang="en-US" b="0"/>
              <a:t>Thank you for opportunity</a:t>
            </a:r>
          </a:p>
          <a:p>
            <a:r>
              <a:rPr lang="en-US" b="0"/>
              <a:t>Talk about NWL funds designations across 4 state agencies and opportunities for Tribal engagement, specifically with ODA and OWEB</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339E6-39E9-486B-A66D-A3DA1172B2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31AFB-30BB-1534-C7FB-622C67619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107BF-86ED-99E9-4255-8BF5B707632F}"/>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E925EBB-71A7-0162-656C-37EE88D3168D}"/>
              </a:ext>
            </a:extLst>
          </p:cNvPr>
          <p:cNvSpPr>
            <a:spLocks noGrp="1"/>
          </p:cNvSpPr>
          <p:nvPr>
            <p:ph type="body" idx="1"/>
          </p:nvPr>
        </p:nvSpPr>
        <p:spPr/>
        <p:txBody>
          <a:bodyPr/>
          <a:lstStyle/>
          <a:p>
            <a:pPr defTabSz="914266">
              <a:defRPr/>
            </a:pPr>
            <a:endParaRPr lang="en-US" b="0" i="0" dirty="0"/>
          </a:p>
        </p:txBody>
      </p:sp>
      <p:sp>
        <p:nvSpPr>
          <p:cNvPr id="4" name="Slide Number Placeholder 3">
            <a:extLst>
              <a:ext uri="{FF2B5EF4-FFF2-40B4-BE49-F238E27FC236}">
                <a16:creationId xmlns:a16="http://schemas.microsoft.com/office/drawing/2014/main" id="{B13EEB23-B58E-5FA4-0A4B-4BDDFA8A5A62}"/>
              </a:ext>
            </a:extLst>
          </p:cNvPr>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63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D8F6-1092-C4A4-C6B4-897FE75C2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E5CA7-5F62-E65C-56C9-6C0FF01AC55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E074440-40A8-EABB-4D3F-1F51257CC116}"/>
              </a:ext>
            </a:extLst>
          </p:cNvPr>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TROY TO BRIEFLY TOUCH ON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Doesn’t come with any money, so will not spend much time presenting on this. </a:t>
            </a:r>
          </a:p>
          <a:p>
            <a:pPr defTabSz="914266">
              <a:defRPr/>
            </a:pPr>
            <a:endParaRPr lang="en-US" sz="1800" dirty="0">
              <a:solidFill>
                <a:srgbClr val="000000"/>
              </a:solidFill>
              <a:effectLst/>
              <a:latin typeface="Calibri" panose="020F0502020204030204" pitchFamily="34" charset="0"/>
              <a:ea typeface="Calibri" panose="020F0502020204030204" pitchFamily="34" charset="0"/>
            </a:endParaRPr>
          </a:p>
          <a:p>
            <a:pPr defTabSz="914266">
              <a:defRPr/>
            </a:pPr>
            <a:r>
              <a:rPr lang="en-US" sz="1800" dirty="0">
                <a:solidFill>
                  <a:srgbClr val="000000"/>
                </a:solidFill>
                <a:effectLst/>
                <a:latin typeface="Calibri" panose="020F0502020204030204" pitchFamily="34" charset="0"/>
                <a:ea typeface="Calibri" panose="020F0502020204030204" pitchFamily="34" charset="0"/>
              </a:rPr>
              <a:t>The effort will support coordination, collaboration, and outreach efforts to identify priority treatment areas and high value partnerships for invasive grass management and prioritize projects that align with the goals and objectives identified by the USDA Working Lands for Wildlife Initiative, USDA Grazing Lands Conservation Initiative, Western Weed Action Plan, Oregon </a:t>
            </a:r>
            <a:r>
              <a:rPr lang="en-US" sz="1800" dirty="0" err="1">
                <a:solidFill>
                  <a:srgbClr val="000000"/>
                </a:solidFill>
                <a:effectLst/>
                <a:latin typeface="Calibri" panose="020F0502020204030204" pitchFamily="34" charset="0"/>
                <a:ea typeface="Calibri" panose="020F0502020204030204" pitchFamily="34" charset="0"/>
              </a:rPr>
              <a:t>Sagecon</a:t>
            </a:r>
            <a:r>
              <a:rPr lang="en-US" sz="1800" dirty="0">
                <a:solidFill>
                  <a:srgbClr val="000000"/>
                </a:solidFill>
                <a:effectLst/>
                <a:latin typeface="Calibri" panose="020F0502020204030204" pitchFamily="34" charset="0"/>
                <a:ea typeface="Calibri" panose="020F0502020204030204" pitchFamily="34" charset="0"/>
              </a:rPr>
              <a:t> Partnership, and others aimed at </a:t>
            </a:r>
            <a:r>
              <a:rPr lang="en-US" sz="1800" b="0" i="0" dirty="0">
                <a:solidFill>
                  <a:srgbClr val="000000"/>
                </a:solidFill>
                <a:effectLst/>
                <a:latin typeface="Calibri" panose="020F0502020204030204" pitchFamily="34" charset="0"/>
                <a:ea typeface="Calibri" panose="020F0502020204030204" pitchFamily="34" charset="0"/>
              </a:rPr>
              <a:t>protecting rangeland and forests from numerous threats like invasive annual grasses, fire and climate change.</a:t>
            </a:r>
          </a:p>
          <a:p>
            <a:pPr defTabSz="914266">
              <a:defRPr/>
            </a:pPr>
            <a:endParaRPr lang="en-US" sz="1800" b="0" i="0" dirty="0">
              <a:solidFill>
                <a:srgbClr val="000000"/>
              </a:solidFill>
              <a:effectLst/>
              <a:latin typeface="Calibri" panose="020F0502020204030204" pitchFamily="34" charset="0"/>
            </a:endParaRPr>
          </a:p>
          <a:p>
            <a:pPr defTabSz="914266">
              <a:defRPr/>
            </a:pPr>
            <a:r>
              <a:rPr lang="en-US" sz="1800" b="0" i="0" dirty="0">
                <a:solidFill>
                  <a:srgbClr val="000000"/>
                </a:solidFill>
                <a:effectLst/>
                <a:latin typeface="Calibri" panose="020F0502020204030204" pitchFamily="34" charset="0"/>
              </a:rPr>
              <a:t>Supports numerous HB3409 priorities. </a:t>
            </a:r>
            <a:endParaRPr lang="en-US" b="0" i="0" dirty="0"/>
          </a:p>
        </p:txBody>
      </p:sp>
      <p:sp>
        <p:nvSpPr>
          <p:cNvPr id="4" name="Slide Number Placeholder 3">
            <a:extLst>
              <a:ext uri="{FF2B5EF4-FFF2-40B4-BE49-F238E27FC236}">
                <a16:creationId xmlns:a16="http://schemas.microsoft.com/office/drawing/2014/main" id="{ED8056D8-46D3-8169-26E0-64E0A40662A8}"/>
              </a:ext>
            </a:extLst>
          </p:cNvPr>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872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4B87D-C8F4-4A68-47E0-728A192B8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8A250-F6F1-EE0D-E289-55656492BFD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FFC1F8C-8717-1C87-D304-94A056D30AF3}"/>
              </a:ext>
            </a:extLst>
          </p:cNvPr>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TROY TO BRIEFLY TOUCH ON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Doesn’t come with any money, so will not spend much time presenting on this. </a:t>
            </a:r>
          </a:p>
          <a:p>
            <a:pPr defTabSz="914266">
              <a:defRPr/>
            </a:pPr>
            <a:endParaRPr lang="en-US" sz="1800" dirty="0">
              <a:solidFill>
                <a:srgbClr val="000000"/>
              </a:solidFill>
              <a:effectLst/>
              <a:latin typeface="Calibri" panose="020F0502020204030204" pitchFamily="34" charset="0"/>
              <a:ea typeface="Calibri" panose="020F0502020204030204" pitchFamily="34" charset="0"/>
            </a:endParaRPr>
          </a:p>
          <a:p>
            <a:pPr defTabSz="914266">
              <a:defRPr/>
            </a:pPr>
            <a:r>
              <a:rPr lang="en-US" sz="1800" dirty="0">
                <a:solidFill>
                  <a:srgbClr val="000000"/>
                </a:solidFill>
                <a:effectLst/>
                <a:latin typeface="Calibri" panose="020F0502020204030204" pitchFamily="34" charset="0"/>
                <a:ea typeface="Calibri" panose="020F0502020204030204" pitchFamily="34" charset="0"/>
              </a:rPr>
              <a:t>The effort will support coordination, collaboration, and outreach efforts to identify priority treatment areas and high value partnerships for invasive grass management and prioritize projects that align with the goals and objectives identified by the USDA Working Lands for Wildlife Initiative, USDA Grazing Lands Conservation Initiative, Western Weed Action Plan, Oregon </a:t>
            </a:r>
            <a:r>
              <a:rPr lang="en-US" sz="1800" dirty="0" err="1">
                <a:solidFill>
                  <a:srgbClr val="000000"/>
                </a:solidFill>
                <a:effectLst/>
                <a:latin typeface="Calibri" panose="020F0502020204030204" pitchFamily="34" charset="0"/>
                <a:ea typeface="Calibri" panose="020F0502020204030204" pitchFamily="34" charset="0"/>
              </a:rPr>
              <a:t>Sagecon</a:t>
            </a:r>
            <a:r>
              <a:rPr lang="en-US" sz="1800" dirty="0">
                <a:solidFill>
                  <a:srgbClr val="000000"/>
                </a:solidFill>
                <a:effectLst/>
                <a:latin typeface="Calibri" panose="020F0502020204030204" pitchFamily="34" charset="0"/>
                <a:ea typeface="Calibri" panose="020F0502020204030204" pitchFamily="34" charset="0"/>
              </a:rPr>
              <a:t> Partnership, and others aimed at </a:t>
            </a:r>
            <a:r>
              <a:rPr lang="en-US" sz="1800" b="0" i="0" dirty="0">
                <a:solidFill>
                  <a:srgbClr val="000000"/>
                </a:solidFill>
                <a:effectLst/>
                <a:latin typeface="Calibri" panose="020F0502020204030204" pitchFamily="34" charset="0"/>
                <a:ea typeface="Calibri" panose="020F0502020204030204" pitchFamily="34" charset="0"/>
              </a:rPr>
              <a:t>protecting rangeland and forests from numerous threats like invasive annual grasses, fire and climate change.</a:t>
            </a:r>
          </a:p>
          <a:p>
            <a:pPr defTabSz="914266">
              <a:defRPr/>
            </a:pPr>
            <a:endParaRPr lang="en-US" sz="1800" b="0" i="0" dirty="0">
              <a:solidFill>
                <a:srgbClr val="000000"/>
              </a:solidFill>
              <a:effectLst/>
              <a:latin typeface="Calibri" panose="020F0502020204030204" pitchFamily="34" charset="0"/>
            </a:endParaRPr>
          </a:p>
          <a:p>
            <a:pPr defTabSz="914266">
              <a:defRPr/>
            </a:pPr>
            <a:r>
              <a:rPr lang="en-US" sz="1800" b="0" i="0" dirty="0">
                <a:solidFill>
                  <a:srgbClr val="000000"/>
                </a:solidFill>
                <a:effectLst/>
                <a:latin typeface="Calibri" panose="020F0502020204030204" pitchFamily="34" charset="0"/>
              </a:rPr>
              <a:t>Supports numerous HB3409 priorities. </a:t>
            </a:r>
            <a:endParaRPr lang="en-US" b="0" i="0" dirty="0"/>
          </a:p>
        </p:txBody>
      </p:sp>
      <p:sp>
        <p:nvSpPr>
          <p:cNvPr id="4" name="Slide Number Placeholder 3">
            <a:extLst>
              <a:ext uri="{FF2B5EF4-FFF2-40B4-BE49-F238E27FC236}">
                <a16:creationId xmlns:a16="http://schemas.microsoft.com/office/drawing/2014/main" id="{641E37D7-0B24-E50F-0202-28CBBE9F6130}"/>
              </a:ext>
            </a:extLst>
          </p:cNvPr>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42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6F316-71FB-6E52-C1D7-38932CAA1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57FD1-11DD-8FF0-E5E9-FF6B47AE5B2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F6A0B3C-70E2-FC44-25A0-F94B7A9B2F0E}"/>
              </a:ext>
            </a:extLst>
          </p:cNvPr>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TROY TO BRIEFLY TOUCH ON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Doesn’t come with any money, so will not spend much time presenting on this. </a:t>
            </a:r>
          </a:p>
          <a:p>
            <a:pPr defTabSz="914266">
              <a:defRPr/>
            </a:pPr>
            <a:endParaRPr lang="en-US" sz="1800" dirty="0">
              <a:solidFill>
                <a:srgbClr val="000000"/>
              </a:solidFill>
              <a:effectLst/>
              <a:latin typeface="Calibri" panose="020F0502020204030204" pitchFamily="34" charset="0"/>
              <a:ea typeface="Calibri" panose="020F0502020204030204" pitchFamily="34" charset="0"/>
            </a:endParaRPr>
          </a:p>
          <a:p>
            <a:pPr defTabSz="914266">
              <a:defRPr/>
            </a:pPr>
            <a:r>
              <a:rPr lang="en-US" sz="1800" dirty="0">
                <a:solidFill>
                  <a:srgbClr val="000000"/>
                </a:solidFill>
                <a:effectLst/>
                <a:latin typeface="Calibri" panose="020F0502020204030204" pitchFamily="34" charset="0"/>
                <a:ea typeface="Calibri" panose="020F0502020204030204" pitchFamily="34" charset="0"/>
              </a:rPr>
              <a:t>The effort will support coordination, collaboration, and outreach efforts to identify priority treatment areas and high value partnerships for invasive grass management and prioritize projects that align with the goals and objectives identified by the USDA Working Lands for Wildlife Initiative, USDA Grazing Lands Conservation Initiative, Western Weed Action Plan, Oregon </a:t>
            </a:r>
            <a:r>
              <a:rPr lang="en-US" sz="1800" dirty="0" err="1">
                <a:solidFill>
                  <a:srgbClr val="000000"/>
                </a:solidFill>
                <a:effectLst/>
                <a:latin typeface="Calibri" panose="020F0502020204030204" pitchFamily="34" charset="0"/>
                <a:ea typeface="Calibri" panose="020F0502020204030204" pitchFamily="34" charset="0"/>
              </a:rPr>
              <a:t>Sagecon</a:t>
            </a:r>
            <a:r>
              <a:rPr lang="en-US" sz="1800" dirty="0">
                <a:solidFill>
                  <a:srgbClr val="000000"/>
                </a:solidFill>
                <a:effectLst/>
                <a:latin typeface="Calibri" panose="020F0502020204030204" pitchFamily="34" charset="0"/>
                <a:ea typeface="Calibri" panose="020F0502020204030204" pitchFamily="34" charset="0"/>
              </a:rPr>
              <a:t> Partnership, and others aimed at </a:t>
            </a:r>
            <a:r>
              <a:rPr lang="en-US" sz="1800" b="0" i="0" dirty="0">
                <a:solidFill>
                  <a:srgbClr val="000000"/>
                </a:solidFill>
                <a:effectLst/>
                <a:latin typeface="Calibri" panose="020F0502020204030204" pitchFamily="34" charset="0"/>
                <a:ea typeface="Calibri" panose="020F0502020204030204" pitchFamily="34" charset="0"/>
              </a:rPr>
              <a:t>protecting rangeland and forests from numerous threats like invasive annual grasses, fire and climate change.</a:t>
            </a:r>
          </a:p>
          <a:p>
            <a:pPr defTabSz="914266">
              <a:defRPr/>
            </a:pPr>
            <a:endParaRPr lang="en-US" sz="1800" b="0" i="0" dirty="0">
              <a:solidFill>
                <a:srgbClr val="000000"/>
              </a:solidFill>
              <a:effectLst/>
              <a:latin typeface="Calibri" panose="020F0502020204030204" pitchFamily="34" charset="0"/>
            </a:endParaRPr>
          </a:p>
          <a:p>
            <a:pPr defTabSz="914266">
              <a:defRPr/>
            </a:pPr>
            <a:r>
              <a:rPr lang="en-US" sz="1800" b="0" i="0" dirty="0">
                <a:solidFill>
                  <a:srgbClr val="000000"/>
                </a:solidFill>
                <a:effectLst/>
                <a:latin typeface="Calibri" panose="020F0502020204030204" pitchFamily="34" charset="0"/>
              </a:rPr>
              <a:t>Supports numerous HB3409 priorities. </a:t>
            </a:r>
            <a:endParaRPr lang="en-US" b="0" i="0" dirty="0"/>
          </a:p>
        </p:txBody>
      </p:sp>
      <p:sp>
        <p:nvSpPr>
          <p:cNvPr id="4" name="Slide Number Placeholder 3">
            <a:extLst>
              <a:ext uri="{FF2B5EF4-FFF2-40B4-BE49-F238E27FC236}">
                <a16:creationId xmlns:a16="http://schemas.microsoft.com/office/drawing/2014/main" id="{947253F4-8FBD-D26A-4E31-F9CD418AAB86}"/>
              </a:ext>
            </a:extLst>
          </p:cNvPr>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576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E92B-8F5C-9A22-9E97-C470FAA4F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B2E41-AA34-6DC2-6BEF-A421953E5DC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05E17CC-FCCE-0936-DFC9-2139EB53E5F4}"/>
              </a:ext>
            </a:extLst>
          </p:cNvPr>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TROY TO BRIEFLY TOUCH ON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Doesn’t come with any money, so will not spend much time presenting on this. </a:t>
            </a:r>
          </a:p>
          <a:p>
            <a:pPr defTabSz="914266">
              <a:defRPr/>
            </a:pPr>
            <a:endParaRPr lang="en-US" sz="1800" dirty="0">
              <a:solidFill>
                <a:srgbClr val="000000"/>
              </a:solidFill>
              <a:effectLst/>
              <a:latin typeface="Calibri" panose="020F0502020204030204" pitchFamily="34" charset="0"/>
              <a:ea typeface="Calibri" panose="020F0502020204030204" pitchFamily="34" charset="0"/>
            </a:endParaRPr>
          </a:p>
          <a:p>
            <a:pPr defTabSz="914266">
              <a:defRPr/>
            </a:pPr>
            <a:r>
              <a:rPr lang="en-US" sz="1800" dirty="0">
                <a:solidFill>
                  <a:srgbClr val="000000"/>
                </a:solidFill>
                <a:effectLst/>
                <a:latin typeface="Calibri" panose="020F0502020204030204" pitchFamily="34" charset="0"/>
                <a:ea typeface="Calibri" panose="020F0502020204030204" pitchFamily="34" charset="0"/>
              </a:rPr>
              <a:t>The effort will support coordination, collaboration, and outreach efforts to identify priority treatment areas and high value partnerships for invasive grass management and prioritize projects that align with the goals and objectives identified by the USDA Working Lands for Wildlife Initiative, USDA Grazing Lands Conservation Initiative, Western Weed Action Plan, Oregon </a:t>
            </a:r>
            <a:r>
              <a:rPr lang="en-US" sz="1800" dirty="0" err="1">
                <a:solidFill>
                  <a:srgbClr val="000000"/>
                </a:solidFill>
                <a:effectLst/>
                <a:latin typeface="Calibri" panose="020F0502020204030204" pitchFamily="34" charset="0"/>
                <a:ea typeface="Calibri" panose="020F0502020204030204" pitchFamily="34" charset="0"/>
              </a:rPr>
              <a:t>Sagecon</a:t>
            </a:r>
            <a:r>
              <a:rPr lang="en-US" sz="1800" dirty="0">
                <a:solidFill>
                  <a:srgbClr val="000000"/>
                </a:solidFill>
                <a:effectLst/>
                <a:latin typeface="Calibri" panose="020F0502020204030204" pitchFamily="34" charset="0"/>
                <a:ea typeface="Calibri" panose="020F0502020204030204" pitchFamily="34" charset="0"/>
              </a:rPr>
              <a:t> Partnership, and others aimed at </a:t>
            </a:r>
            <a:r>
              <a:rPr lang="en-US" sz="1800" b="0" i="0" dirty="0">
                <a:solidFill>
                  <a:srgbClr val="000000"/>
                </a:solidFill>
                <a:effectLst/>
                <a:latin typeface="Calibri" panose="020F0502020204030204" pitchFamily="34" charset="0"/>
                <a:ea typeface="Calibri" panose="020F0502020204030204" pitchFamily="34" charset="0"/>
              </a:rPr>
              <a:t>protecting rangeland and forests from numerous threats like invasive annual grasses, fire and climate change.</a:t>
            </a:r>
          </a:p>
          <a:p>
            <a:pPr defTabSz="914266">
              <a:defRPr/>
            </a:pPr>
            <a:endParaRPr lang="en-US" sz="1800" b="0" i="0" dirty="0">
              <a:solidFill>
                <a:srgbClr val="000000"/>
              </a:solidFill>
              <a:effectLst/>
              <a:latin typeface="Calibri" panose="020F0502020204030204" pitchFamily="34" charset="0"/>
            </a:endParaRPr>
          </a:p>
          <a:p>
            <a:pPr defTabSz="914266">
              <a:defRPr/>
            </a:pPr>
            <a:r>
              <a:rPr lang="en-US" sz="1800" b="0" i="0" dirty="0">
                <a:solidFill>
                  <a:srgbClr val="000000"/>
                </a:solidFill>
                <a:effectLst/>
                <a:latin typeface="Calibri" panose="020F0502020204030204" pitchFamily="34" charset="0"/>
              </a:rPr>
              <a:t>Supports numerous HB3409 priorities. </a:t>
            </a:r>
            <a:endParaRPr lang="en-US" b="0" i="0" dirty="0"/>
          </a:p>
        </p:txBody>
      </p:sp>
      <p:sp>
        <p:nvSpPr>
          <p:cNvPr id="4" name="Slide Number Placeholder 3">
            <a:extLst>
              <a:ext uri="{FF2B5EF4-FFF2-40B4-BE49-F238E27FC236}">
                <a16:creationId xmlns:a16="http://schemas.microsoft.com/office/drawing/2014/main" id="{66C40DC9-6E29-E8FB-6779-3402F7574EE8}"/>
              </a:ext>
            </a:extLst>
          </p:cNvPr>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75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endParaRPr lang="en-US" b="0" i="0"/>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34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endParaRPr lang="en-US"/>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489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endParaRPr lang="en-US"/>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73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endParaRPr lang="en-US" b="0" i="0"/>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38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r>
              <a:rPr lang="en-US" sz="1100" kern="0">
                <a:effectLst/>
                <a:latin typeface="Calibri" panose="020F0502020204030204" pitchFamily="34" charset="0"/>
                <a:ea typeface="Calibri" panose="020F0502020204030204" pitchFamily="34" charset="0"/>
                <a:cs typeface="Calibri" panose="020F0502020204030204" pitchFamily="34" charset="0"/>
              </a:rPr>
              <a:t>Advance natural climate solutions</a:t>
            </a:r>
          </a:p>
          <a:p>
            <a:pPr marL="914400" marR="0">
              <a:lnSpc>
                <a:spcPct val="107000"/>
              </a:lnSpc>
              <a:spcBef>
                <a:spcPts val="0"/>
              </a:spcBef>
              <a:spcAft>
                <a:spcPts val="0"/>
              </a:spcAft>
            </a:pPr>
            <a:r>
              <a:rPr lang="en-US" sz="1100" kern="0">
                <a:effectLst/>
                <a:latin typeface="Calibri" panose="020F0502020204030204" pitchFamily="34" charset="0"/>
                <a:ea typeface="Calibri" panose="020F0502020204030204" pitchFamily="34" charset="0"/>
                <a:cs typeface="Calibri" panose="020F0502020204030204" pitchFamily="34" charset="0"/>
              </a:rPr>
              <a:t>(a) Securing and leveraging federal and private investments in natural climate solutions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0"/>
              </a:spcAft>
            </a:pPr>
            <a:r>
              <a:rPr lang="en-US" sz="1100" kern="0">
                <a:effectLst/>
                <a:latin typeface="Calibri" panose="020F0502020204030204" pitchFamily="34" charset="0"/>
                <a:ea typeface="Calibri" panose="020F0502020204030204" pitchFamily="34" charset="0"/>
                <a:cs typeface="Calibri" panose="020F0502020204030204" pitchFamily="34" charset="0"/>
              </a:rPr>
              <a:t>on natural and working lands;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0"/>
              </a:spcAft>
            </a:pPr>
            <a:r>
              <a:rPr lang="en-US" sz="1100" kern="0">
                <a:effectLst/>
                <a:latin typeface="Calibri" panose="020F0502020204030204" pitchFamily="34" charset="0"/>
                <a:ea typeface="Calibri" panose="020F0502020204030204" pitchFamily="34" charset="0"/>
                <a:cs typeface="Calibri" panose="020F0502020204030204" pitchFamily="34" charset="0"/>
              </a:rPr>
              <a:t>(b) Prioritizing the use of existing programs;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0"/>
              </a:spcAft>
            </a:pPr>
            <a:r>
              <a:rPr lang="en-US" sz="1100" kern="0">
                <a:effectLst/>
                <a:latin typeface="Calibri" panose="020F0502020204030204" pitchFamily="34" charset="0"/>
                <a:ea typeface="Calibri" panose="020F0502020204030204" pitchFamily="34" charset="0"/>
                <a:cs typeface="Calibri" panose="020F0502020204030204" pitchFamily="34" charset="0"/>
              </a:rPr>
              <a:t>(c) Ensuring equitable benefits of climate mitigation for environmental justice communities, landowners and land managers;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0">
                <a:effectLst/>
                <a:latin typeface="Calibri" panose="020F0502020204030204" pitchFamily="34" charset="0"/>
                <a:ea typeface="Calibri" panose="020F0502020204030204" pitchFamily="34" charset="0"/>
                <a:cs typeface="Calibri" panose="020F0502020204030204" pitchFamily="34" charset="0"/>
              </a:rPr>
              <a:t>Removing barriers for Indian tribes, environmental justice communities, landowners and land managers to engage in natural climate solutions or access funding to support natural climate solutions;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0">
                <a:effectLst/>
                <a:latin typeface="Calibri" panose="020F0502020204030204" pitchFamily="34" charset="0"/>
                <a:ea typeface="Calibri" panose="020F0502020204030204" pitchFamily="34" charset="0"/>
                <a:cs typeface="Calibri" panose="020F0502020204030204" pitchFamily="34" charset="0"/>
              </a:rPr>
              <a:t>Identifying resources to provide incentives to land managers interested in voluntarily adopting practices that optimize natural climate solutions;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0">
                <a:effectLst/>
                <a:latin typeface="Calibri" panose="020F0502020204030204" pitchFamily="34" charset="0"/>
                <a:ea typeface="Calibri" panose="020F0502020204030204" pitchFamily="34" charset="0"/>
                <a:cs typeface="Calibri" panose="020F0502020204030204" pitchFamily="34" charset="0"/>
              </a:rPr>
              <a:t>Strengthening education, engagement and technical assistance efforts for land managers, Indian tribes and environmental justice communities;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0">
                <a:effectLst/>
                <a:latin typeface="Calibri" panose="020F0502020204030204" pitchFamily="34" charset="0"/>
                <a:ea typeface="Calibri" panose="020F0502020204030204" pitchFamily="34" charset="0"/>
                <a:cs typeface="Calibri" panose="020F0502020204030204" pitchFamily="34" charset="0"/>
              </a:rPr>
              <a:t>Providing financial assistance for Indian tribes, local governments or nongovernmental organizations for the purpose of entering into voluntary transactions with willing landowners to acquire natural and working lands to enhance the local benefits of natural climate solutions;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kern="0">
                <a:effectLst/>
                <a:latin typeface="Calibri" panose="020F0502020204030204" pitchFamily="34" charset="0"/>
                <a:ea typeface="Calibri" panose="020F0502020204030204" pitchFamily="34" charset="0"/>
                <a:cs typeface="Calibri" panose="020F0502020204030204" pitchFamily="34" charset="0"/>
              </a:rPr>
              <a:t>Increasing and deploying natural climate solutions in and around our urban and built environment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defTabSz="914266">
              <a:defRPr/>
            </a:pPr>
            <a:endParaRPr lang="en-US"/>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63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lnSpc>
                <a:spcPct val="112000"/>
              </a:lnSpc>
              <a:spcBef>
                <a:spcPts val="0"/>
              </a:spcBef>
              <a:spcAft>
                <a:spcPts val="0"/>
              </a:spcAft>
            </a:pPr>
            <a:r>
              <a:rPr lang="en-US" sz="1000">
                <a:effectLst/>
                <a:latin typeface="Calibri" panose="020F0502020204030204" pitchFamily="34" charset="0"/>
                <a:ea typeface="Calibri" panose="020F0502020204030204" pitchFamily="34" charset="0"/>
              </a:rPr>
              <a:t>The proposal focused on investments that are ready to be made quickly to demonstrate the value and feasibility of these natural climate solutions. </a:t>
            </a:r>
          </a:p>
          <a:p>
            <a:pPr marL="0" marR="0">
              <a:lnSpc>
                <a:spcPct val="112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2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The proposal provides for natural climate solutions across a range of Oregon’s natural and working land sectors including blue carbon ecosystems, natural lands, rangelands, forestlands, and agricultural lands. </a:t>
            </a:r>
          </a:p>
          <a:p>
            <a:endParaRPr lang="en-US" sz="1000">
              <a:effectLst/>
              <a:latin typeface="Calibri" panose="020F0502020204030204" pitchFamily="34" charset="0"/>
              <a:ea typeface="Calibri" panose="020F0502020204030204" pitchFamily="34" charset="0"/>
              <a:cs typeface="Calibri" panose="020F0502020204030204" pitchFamily="34" charset="0"/>
            </a:endParaRPr>
          </a:p>
          <a:p>
            <a:r>
              <a:rPr lang="en-US" sz="1000">
                <a:effectLst/>
                <a:latin typeface="Calibri" panose="020F0502020204030204" pitchFamily="34" charset="0"/>
                <a:ea typeface="Calibri" panose="020F0502020204030204" pitchFamily="34" charset="0"/>
                <a:cs typeface="Calibri" panose="020F0502020204030204" pitchFamily="34" charset="0"/>
              </a:rPr>
              <a:t>Designed to leverage millions of dollars in federal funding, the package of investments advances natural climate solutions through incentives, technical assistance, and on-the-ground projects with a focus on accessibility and funding for tribes and environmental justice communities. </a:t>
            </a:r>
          </a:p>
          <a:p>
            <a:endParaRPr lang="en-US" sz="1000">
              <a:effectLst/>
              <a:latin typeface="Calibri" panose="020F0502020204030204" pitchFamily="34" charset="0"/>
              <a:ea typeface="Calibri" panose="020F0502020204030204" pitchFamily="34" charset="0"/>
              <a:cs typeface="Calibri" panose="020F0502020204030204" pitchFamily="34" charset="0"/>
            </a:endParaRPr>
          </a:p>
          <a:p>
            <a:r>
              <a:rPr lang="en-US" sz="1000">
                <a:effectLst/>
                <a:latin typeface="Calibri" panose="020F0502020204030204" pitchFamily="34" charset="0"/>
                <a:ea typeface="Calibri" panose="020F0502020204030204" pitchFamily="34" charset="0"/>
                <a:cs typeface="Calibri" panose="020F0502020204030204" pitchFamily="34" charset="0"/>
              </a:rPr>
              <a:t>The technical and direct financial assistance will help remove barriers for Indian tribes, environmental justice communities, landowners, and land managers to engage in natural climate solutions or access funding to support natural climate solutions.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000" b="0" i="0" u="none" strike="noStrike" baseline="0">
              <a:latin typeface="+mj-lt"/>
            </a:endParaRPr>
          </a:p>
          <a:p>
            <a:pPr marR="0" lvl="0" algn="l" defTabSz="914400" rtl="0" eaLnBrk="1" fontAlgn="auto" latinLnBrk="0" hangingPunct="1">
              <a:lnSpc>
                <a:spcPct val="100000"/>
              </a:lnSpc>
              <a:spcBef>
                <a:spcPts val="0"/>
              </a:spcBef>
              <a:spcAft>
                <a:spcPts val="600"/>
              </a:spcAft>
              <a:buClrTx/>
              <a:buSzTx/>
              <a:tabLst/>
              <a:defRPr/>
            </a:pPr>
            <a:r>
              <a:rPr lang="en-US" sz="2400">
                <a:solidFill>
                  <a:prstClr val="white"/>
                </a:solidFill>
                <a:latin typeface="Calibri" panose="020F0502020204030204"/>
              </a:rPr>
              <a:t>13 investment areas:</a:t>
            </a:r>
          </a:p>
          <a:p>
            <a:pPr lvl="1">
              <a:spcAft>
                <a:spcPts val="600"/>
              </a:spcAf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11 linked to/anticipated Federal Funds (BPA, NRCS Farm Bill, NOAA, USFWS, BLM, USFS) </a:t>
            </a:r>
          </a:p>
          <a:p>
            <a:pPr algn="l"/>
            <a:endParaRPr lang="en-US" sz="1000" b="0" i="0" u="none" strike="noStrike" baseline="0">
              <a:latin typeface="+mj-lt"/>
            </a:endParaRPr>
          </a:p>
          <a:p>
            <a:pPr algn="l"/>
            <a:endParaRPr lang="en-US" sz="1000" b="0" i="0" u="none" strike="noStrike" baseline="0">
              <a:latin typeface="+mj-lt"/>
            </a:endParaRPr>
          </a:p>
          <a:p>
            <a:pPr algn="l"/>
            <a:r>
              <a:rPr lang="en-US" sz="1000" b="0" i="0" u="none" strike="noStrike" baseline="0">
                <a:latin typeface="+mj-lt"/>
              </a:rPr>
              <a:t>Background notes:</a:t>
            </a:r>
          </a:p>
          <a:p>
            <a:pPr algn="l"/>
            <a:r>
              <a:rPr lang="en-US" sz="1000" b="0" i="0" u="none" strike="noStrike" baseline="0">
                <a:latin typeface="+mj-lt"/>
              </a:rPr>
              <a:t>“Environmental justice community” has the meaning given that term in ORS 182.535.</a:t>
            </a:r>
          </a:p>
          <a:p>
            <a:pPr algn="l"/>
            <a:r>
              <a:rPr lang="en-US" sz="1000" b="0" i="0" u="none" strike="noStrike" baseline="0">
                <a:latin typeface="+mj-lt"/>
              </a:rPr>
              <a:t>(4) “Natural and working lands” means:</a:t>
            </a:r>
          </a:p>
          <a:p>
            <a:pPr algn="l"/>
            <a:r>
              <a:rPr lang="en-US" sz="1000" b="0" i="0" u="none" strike="noStrike" baseline="0">
                <a:latin typeface="+mj-lt"/>
              </a:rPr>
              <a:t>(a) Lands:</a:t>
            </a:r>
          </a:p>
          <a:p>
            <a:pPr algn="l"/>
            <a:r>
              <a:rPr lang="en-US" sz="1000" b="0" i="0" u="none" strike="noStrike" baseline="0">
                <a:latin typeface="+mj-lt"/>
              </a:rPr>
              <a:t>(A) Actively used by an agricultural owner or operator for an agricultural operation, including</a:t>
            </a:r>
          </a:p>
          <a:p>
            <a:pPr algn="l"/>
            <a:r>
              <a:rPr lang="en-US" sz="1000" b="0" i="0" u="none" strike="noStrike" baseline="0">
                <a:latin typeface="+mj-lt"/>
              </a:rPr>
              <a:t>but not limited to active engagement in farming or ranching;</a:t>
            </a:r>
          </a:p>
          <a:p>
            <a:pPr algn="l"/>
            <a:r>
              <a:rPr lang="en-US" sz="1000" b="0" i="0" u="none" strike="noStrike" baseline="0">
                <a:latin typeface="+mj-lt"/>
              </a:rPr>
              <a:t>(B) Producing forest products;</a:t>
            </a:r>
          </a:p>
          <a:p>
            <a:pPr algn="l"/>
            <a:r>
              <a:rPr lang="en-US" sz="1000" b="0" i="0" u="none" strike="noStrike" baseline="0">
                <a:latin typeface="+mj-lt"/>
              </a:rPr>
              <a:t>(C) Consisting of forests, woodlands, grasslands, sagebrush steppes, deserts, freshwater</a:t>
            </a:r>
          </a:p>
          <a:p>
            <a:pPr algn="l"/>
            <a:r>
              <a:rPr lang="en-US" sz="1000" b="0" i="0" u="none" strike="noStrike" baseline="0">
                <a:latin typeface="+mj-lt"/>
              </a:rPr>
              <a:t>and riparian systems, wetlands, coastal and estuarine areas or the submerged and</a:t>
            </a:r>
          </a:p>
          <a:p>
            <a:pPr algn="l"/>
            <a:r>
              <a:rPr lang="en-US" sz="1000" b="0" i="0" u="none" strike="noStrike" baseline="0">
                <a:latin typeface="+mj-lt"/>
              </a:rPr>
              <a:t>submersible lands within Oregon’s territorial sea and marine habitats associated with those</a:t>
            </a:r>
          </a:p>
          <a:p>
            <a:pPr algn="l"/>
            <a:r>
              <a:rPr lang="en-US" sz="1000" b="0" i="0" u="none" strike="noStrike" baseline="0">
                <a:latin typeface="+mj-lt"/>
              </a:rPr>
              <a:t>lands;</a:t>
            </a:r>
          </a:p>
          <a:p>
            <a:pPr algn="l"/>
            <a:r>
              <a:rPr lang="en-US" sz="1000" b="0" i="0" u="none" strike="noStrike" baseline="0">
                <a:latin typeface="+mj-lt"/>
              </a:rPr>
              <a:t>(D) That are privately owned and that are eligible for special assessment under ORS</a:t>
            </a:r>
          </a:p>
          <a:p>
            <a:pPr algn="l"/>
            <a:r>
              <a:rPr lang="en-US" sz="1000" b="0" i="0" u="none" strike="noStrike" baseline="0">
                <a:latin typeface="+mj-lt"/>
              </a:rPr>
              <a:t>chapter 308A;</a:t>
            </a:r>
          </a:p>
          <a:p>
            <a:pPr algn="l"/>
            <a:r>
              <a:rPr lang="en-US" sz="1000" b="0" i="0" u="none" strike="noStrike" baseline="0">
                <a:latin typeface="+mj-lt"/>
              </a:rPr>
              <a:t>(E) Used for recreational purposes, including, but not limited to, parks, trails, greenbelts</a:t>
            </a:r>
          </a:p>
          <a:p>
            <a:pPr algn="l"/>
            <a:r>
              <a:rPr lang="en-US" sz="1000" b="0" i="0" u="none" strike="noStrike" baseline="0">
                <a:latin typeface="+mj-lt"/>
              </a:rPr>
              <a:t>and other similar open space lands; or</a:t>
            </a:r>
          </a:p>
          <a:p>
            <a:pPr algn="l"/>
            <a:r>
              <a:rPr lang="en-US" sz="1000" b="0" i="0" u="none" strike="noStrike" baseline="0">
                <a:latin typeface="+mj-lt"/>
              </a:rPr>
              <a:t>(F) Consisting of trees, other vegetation and soils in urban and near-urban areas, including,</a:t>
            </a:r>
          </a:p>
          <a:p>
            <a:pPr algn="l"/>
            <a:r>
              <a:rPr lang="en-US" sz="1000" b="0" i="0" u="none" strike="noStrike" baseline="0">
                <a:latin typeface="+mj-lt"/>
              </a:rPr>
              <a:t>but not limited to, urban watersheds, street trees, park trees, residential trees and</a:t>
            </a:r>
          </a:p>
          <a:p>
            <a:pPr algn="l"/>
            <a:r>
              <a:rPr lang="en-US" sz="1000" b="0" i="0" u="none" strike="noStrike" baseline="0">
                <a:latin typeface="+mj-lt"/>
              </a:rPr>
              <a:t>riparian habitats; and</a:t>
            </a:r>
          </a:p>
          <a:p>
            <a:pPr algn="l"/>
            <a:r>
              <a:rPr lang="en-US" sz="1000" b="0" i="0" u="none" strike="noStrike" baseline="0">
                <a:latin typeface="+mj-lt"/>
              </a:rPr>
              <a:t>(b) Lands described in paragraph (a) of this subsection that are:</a:t>
            </a:r>
          </a:p>
          <a:p>
            <a:pPr algn="l"/>
            <a:r>
              <a:rPr lang="en-US" sz="1000" b="0" i="0" u="none" strike="noStrike" baseline="0">
                <a:latin typeface="+mj-lt"/>
              </a:rPr>
              <a:t>(A) Held in trust by the United States for the benefit of any of the nine federally recognized</a:t>
            </a:r>
          </a:p>
          <a:p>
            <a:pPr algn="l"/>
            <a:r>
              <a:rPr lang="en-US" sz="1000" b="0" i="0" u="none" strike="noStrike" baseline="0">
                <a:latin typeface="+mj-lt"/>
              </a:rPr>
              <a:t>Indian tribes in this state;</a:t>
            </a:r>
          </a:p>
          <a:p>
            <a:pPr algn="l"/>
            <a:r>
              <a:rPr lang="en-US" sz="1000" b="0" i="0" u="none" strike="noStrike" baseline="0">
                <a:latin typeface="+mj-lt"/>
              </a:rPr>
              <a:t>(B) Held in trust by the United States for the benefit of individual members of any of the</a:t>
            </a:r>
          </a:p>
          <a:p>
            <a:pPr algn="l"/>
            <a:r>
              <a:rPr lang="en-US" sz="1000" b="0" i="0" u="none" strike="noStrike" baseline="0">
                <a:latin typeface="+mj-lt"/>
              </a:rPr>
              <a:t>nine federally recognized Indian tribes in this state;</a:t>
            </a:r>
          </a:p>
          <a:p>
            <a:pPr algn="l"/>
            <a:r>
              <a:rPr lang="en-US" sz="1000" b="0" i="0" u="none" strike="noStrike" baseline="0">
                <a:latin typeface="+mj-lt"/>
              </a:rPr>
              <a:t>(C) Within the boundaries of the reservation of any of the nine federally recognized Indian</a:t>
            </a:r>
          </a:p>
          <a:p>
            <a:pPr algn="l"/>
            <a:r>
              <a:rPr lang="en-US" sz="1000" b="0" i="0" u="none" strike="noStrike" baseline="0">
                <a:latin typeface="+mj-lt"/>
              </a:rPr>
              <a:t>tribes in this state; or</a:t>
            </a:r>
          </a:p>
          <a:p>
            <a:pPr algn="l"/>
            <a:r>
              <a:rPr lang="en-US" sz="1000" b="0" i="0" u="none" strike="noStrike" baseline="0">
                <a:latin typeface="+mj-lt"/>
              </a:rPr>
              <a:t>(D) Otherwise owned or controlled by any of the nine federally recognized Indian tribes</a:t>
            </a:r>
          </a:p>
          <a:p>
            <a:pPr algn="l"/>
            <a:r>
              <a:rPr lang="en-US" sz="1000" b="0" i="0" u="none" strike="noStrike" baseline="0">
                <a:latin typeface="+mj-lt"/>
              </a:rPr>
              <a:t>in this state.</a:t>
            </a:r>
            <a:endParaRPr lang="en-US" sz="700" b="0" i="0">
              <a:latin typeface="+mj-lt"/>
            </a:endParaRPr>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06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r>
              <a:rPr lang="en-US"/>
              <a:t>DANNY TO CONFIRM COMBINED SLIDE, ADD TALKING POINTS</a:t>
            </a:r>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52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r>
              <a:rPr lang="en-US"/>
              <a:t>ODFW received a little over $3 million in Natural &amp; Working Lands Funds to implement a diverse set of projects that will generate co-benefits for fish and wildlife habitat, working lands resiliency, and carbon sequestration. </a:t>
            </a:r>
          </a:p>
          <a:p>
            <a:pPr defTabSz="914266">
              <a:defRPr/>
            </a:pPr>
            <a:endParaRPr lang="en-US"/>
          </a:p>
          <a:p>
            <a:pPr defTabSz="914266">
              <a:defRPr/>
            </a:pPr>
            <a:r>
              <a:rPr lang="en-US"/>
              <a:t>The projects range geographically from coastal estuaries to Willamette Valley to Wasco County grasslands.</a:t>
            </a:r>
          </a:p>
          <a:p>
            <a:pPr defTabSz="914266">
              <a:defRPr/>
            </a:pPr>
            <a:endParaRPr lang="en-US"/>
          </a:p>
          <a:p>
            <a:pPr defTabSz="914266">
              <a:defRPr/>
            </a:pPr>
            <a:r>
              <a:rPr lang="en-US"/>
              <a:t>Two of ODFW’s projects involve pass-through funds to tribes, including the Confederated Tribes of the Grand Ronde for riparian floodplain restoration on their lands and to the Confederated Tribes of the Warm Springs for fire resiliency in oak woodlands on some of their lands.</a:t>
            </a:r>
          </a:p>
          <a:p>
            <a:pPr defTabSz="914266">
              <a:defRPr/>
            </a:pPr>
            <a:endParaRPr lang="en-US"/>
          </a:p>
          <a:p>
            <a:pPr defTabSz="914266">
              <a:defRPr/>
            </a:pPr>
            <a:r>
              <a:rPr lang="en-US"/>
              <a:t>Other projects involve climate resiliency and carbon sequestration activities on private working lands, with co-benefits for livestock operations and fish and wildlife habitat. </a:t>
            </a:r>
          </a:p>
          <a:p>
            <a:pPr defTabSz="914266">
              <a:defRPr/>
            </a:pPr>
            <a:endParaRPr lang="en-US"/>
          </a:p>
          <a:p>
            <a:pPr defTabSz="914266">
              <a:defRPr/>
            </a:pPr>
            <a:r>
              <a:rPr lang="en-US"/>
              <a:t>All of the habitat projects are in early stages of implementation right now. </a:t>
            </a:r>
          </a:p>
          <a:p>
            <a:pPr defTabSz="914266">
              <a:defRPr/>
            </a:pPr>
            <a:endParaRPr lang="en-US"/>
          </a:p>
          <a:p>
            <a:pPr defTabSz="914266">
              <a:defRPr/>
            </a:pPr>
            <a:r>
              <a:rPr lang="en-US"/>
              <a:t>ODFW also requested and received funding for some staff capacity to help with implementation of these projects and to pursue federal funding to further leverage projects on natural and working lands. Those positions are in the recruitment process. </a:t>
            </a:r>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63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Funds proposed here will support Tribal participation in the ODA-led Oregon Native Seed Coalition (ONSC) working group, financial assistance for Tribal nurseries and/or native plant programs, and ODA staff for native seed scouting and collection of target species identified by the ONSC. Further funding will be sub-awarded for additional seed collection, seed cleaning, seed grower technical assistance, and farmer co-op development.</a:t>
            </a:r>
          </a:p>
          <a:p>
            <a:pPr defTabSz="914266">
              <a:defRPr/>
            </a:pPr>
            <a:endParaRPr lang="en-US" sz="1800" dirty="0">
              <a:solidFill>
                <a:srgbClr val="000000"/>
              </a:solidFill>
              <a:effectLst/>
              <a:latin typeface="Calibri" panose="020F0502020204030204" pitchFamily="34" charset="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Supports numerous HB3409 priorities. (see agency pre-proposal)</a:t>
            </a:r>
            <a:endParaRPr lang="en-US" b="0" i="0" dirty="0"/>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0040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3A1D2-AC5C-C772-71E7-ACE89685C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DB69F-F426-EE4A-B002-4A6BF4F68A2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EF62993-FFEF-AB95-55E9-3DB4EAA290B5}"/>
              </a:ext>
            </a:extLst>
          </p:cNvPr>
          <p:cNvSpPr>
            <a:spLocks noGrp="1"/>
          </p:cNvSpPr>
          <p:nvPr>
            <p:ph type="body" idx="1"/>
          </p:nvPr>
        </p:nvSpPr>
        <p:spPr/>
        <p:txBody>
          <a:bodyPr/>
          <a:lstStyle/>
          <a:p>
            <a:pPr defTabSz="914266">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Funds proposed here will support Tribal participation in the ODA-led Oregon Native Seed Coalition (ONSC) working group, financial assistance for Tribal nurseries and/or native plant programs, and ODA staff for native seed scouting and collection of target species identified by the ONSC. Further funding will be sub-awarded for additional seed collection, seed cleaning, seed grower technical assistance, and farmer co-op development.</a:t>
            </a:r>
          </a:p>
          <a:p>
            <a:pPr defTabSz="914266">
              <a:defRPr/>
            </a:pPr>
            <a:endParaRPr lang="en-US" sz="1800" dirty="0">
              <a:solidFill>
                <a:srgbClr val="000000"/>
              </a:solidFill>
              <a:effectLst/>
              <a:latin typeface="Calibri" panose="020F0502020204030204" pitchFamily="34" charset="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Supports numerous HB3409 priorities. (see agency pre-proposal)</a:t>
            </a:r>
            <a:endParaRPr lang="en-US" b="0" i="0" dirty="0"/>
          </a:p>
        </p:txBody>
      </p:sp>
      <p:sp>
        <p:nvSpPr>
          <p:cNvPr id="4" name="Slide Number Placeholder 3">
            <a:extLst>
              <a:ext uri="{FF2B5EF4-FFF2-40B4-BE49-F238E27FC236}">
                <a16:creationId xmlns:a16="http://schemas.microsoft.com/office/drawing/2014/main" id="{3426CB7A-BECC-C02F-CBDB-8AA4A252CF51}"/>
              </a:ext>
            </a:extLst>
          </p:cNvPr>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1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TROY TO BRIEFLY TOUCH ON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Doesn’t come with any money, so will not spend much time presenting on this. </a:t>
            </a:r>
          </a:p>
          <a:p>
            <a:pPr defTabSz="914266">
              <a:defRPr/>
            </a:pPr>
            <a:endParaRPr lang="en-US" sz="1800" dirty="0">
              <a:solidFill>
                <a:srgbClr val="000000"/>
              </a:solidFill>
              <a:effectLst/>
              <a:latin typeface="Calibri" panose="020F0502020204030204" pitchFamily="34" charset="0"/>
              <a:ea typeface="Calibri" panose="020F0502020204030204" pitchFamily="34" charset="0"/>
            </a:endParaRPr>
          </a:p>
          <a:p>
            <a:pPr defTabSz="914266">
              <a:defRPr/>
            </a:pPr>
            <a:r>
              <a:rPr lang="en-US" sz="1800" dirty="0">
                <a:solidFill>
                  <a:srgbClr val="000000"/>
                </a:solidFill>
                <a:effectLst/>
                <a:latin typeface="Calibri" panose="020F0502020204030204" pitchFamily="34" charset="0"/>
                <a:ea typeface="Calibri" panose="020F0502020204030204" pitchFamily="34" charset="0"/>
              </a:rPr>
              <a:t>The effort will support coordination, collaboration, and outreach efforts to identify priority treatment areas and high value partnerships for invasive grass management and prioritize projects that align with the goals and objectives identified by the USDA Working Lands for Wildlife Initiative, USDA Grazing Lands Conservation Initiative, Western Weed Action Plan, Oregon </a:t>
            </a:r>
            <a:r>
              <a:rPr lang="en-US" sz="1800" dirty="0" err="1">
                <a:solidFill>
                  <a:srgbClr val="000000"/>
                </a:solidFill>
                <a:effectLst/>
                <a:latin typeface="Calibri" panose="020F0502020204030204" pitchFamily="34" charset="0"/>
                <a:ea typeface="Calibri" panose="020F0502020204030204" pitchFamily="34" charset="0"/>
              </a:rPr>
              <a:t>Sagecon</a:t>
            </a:r>
            <a:r>
              <a:rPr lang="en-US" sz="1800" dirty="0">
                <a:solidFill>
                  <a:srgbClr val="000000"/>
                </a:solidFill>
                <a:effectLst/>
                <a:latin typeface="Calibri" panose="020F0502020204030204" pitchFamily="34" charset="0"/>
                <a:ea typeface="Calibri" panose="020F0502020204030204" pitchFamily="34" charset="0"/>
              </a:rPr>
              <a:t> Partnership, and others aimed at </a:t>
            </a:r>
            <a:r>
              <a:rPr lang="en-US" sz="1800" b="0" i="0" dirty="0">
                <a:solidFill>
                  <a:srgbClr val="000000"/>
                </a:solidFill>
                <a:effectLst/>
                <a:latin typeface="Calibri" panose="020F0502020204030204" pitchFamily="34" charset="0"/>
                <a:ea typeface="Calibri" panose="020F0502020204030204" pitchFamily="34" charset="0"/>
              </a:rPr>
              <a:t>protecting rangeland and forests from numerous threats like invasive annual grasses, fire and climate change.</a:t>
            </a:r>
          </a:p>
          <a:p>
            <a:pPr defTabSz="914266">
              <a:defRPr/>
            </a:pPr>
            <a:endParaRPr lang="en-US" sz="1800" b="0" i="0" dirty="0">
              <a:solidFill>
                <a:srgbClr val="000000"/>
              </a:solidFill>
              <a:effectLst/>
              <a:latin typeface="Calibri" panose="020F0502020204030204" pitchFamily="34" charset="0"/>
            </a:endParaRPr>
          </a:p>
          <a:p>
            <a:pPr defTabSz="914266">
              <a:defRPr/>
            </a:pPr>
            <a:r>
              <a:rPr lang="en-US" sz="1800" b="0" i="0" dirty="0">
                <a:solidFill>
                  <a:srgbClr val="000000"/>
                </a:solidFill>
                <a:effectLst/>
                <a:latin typeface="Calibri" panose="020F0502020204030204" pitchFamily="34" charset="0"/>
              </a:rPr>
              <a:t>Supports numerous HB3409 priorities. </a:t>
            </a:r>
            <a:endParaRPr lang="en-US" b="0" i="0" dirty="0"/>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519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86913-C0B3-478A-9417-00A91D2ED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B74F8-72F2-930A-F214-BDB9903380B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F1F72BB-E958-88E3-8C3A-392B55850A95}"/>
              </a:ext>
            </a:extLst>
          </p:cNvPr>
          <p:cNvSpPr>
            <a:spLocks noGrp="1"/>
          </p:cNvSpPr>
          <p:nvPr>
            <p:ph type="body" idx="1"/>
          </p:nvPr>
        </p:nvSpPr>
        <p:spPr/>
        <p:txBody>
          <a:bodyPr/>
          <a:lstStyle/>
          <a:p>
            <a:pPr defTabSz="914266">
              <a:defRPr/>
            </a:pPr>
            <a:endParaRPr lang="en-US" b="0" i="0" dirty="0"/>
          </a:p>
        </p:txBody>
      </p:sp>
      <p:sp>
        <p:nvSpPr>
          <p:cNvPr id="4" name="Slide Number Placeholder 3">
            <a:extLst>
              <a:ext uri="{FF2B5EF4-FFF2-40B4-BE49-F238E27FC236}">
                <a16:creationId xmlns:a16="http://schemas.microsoft.com/office/drawing/2014/main" id="{7465687F-42DA-7E3C-4101-900599A1815C}"/>
              </a:ext>
            </a:extLst>
          </p:cNvPr>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4BB7ECE9-A9FB-4907-B9FD-0C34A18E63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86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3BD1-0B64-1947-83E1-E8D7492C1D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E57FD5-778A-1B50-21E0-BEE857AB72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FCBD56-11F9-F63A-5539-2E4B2F159E4A}"/>
              </a:ext>
            </a:extLst>
          </p:cNvPr>
          <p:cNvSpPr>
            <a:spLocks noGrp="1"/>
          </p:cNvSpPr>
          <p:nvPr>
            <p:ph type="dt" sz="half" idx="10"/>
          </p:nvPr>
        </p:nvSpPr>
        <p:spPr/>
        <p:txBody>
          <a:bodyPr/>
          <a:lstStyle/>
          <a:p>
            <a:fld id="{62B680FA-DD3F-4085-9EDF-AB024B50742A}" type="datetime1">
              <a:rPr lang="en-US" smtClean="0"/>
              <a:t>10/7/2024</a:t>
            </a:fld>
            <a:endParaRPr lang="en-US"/>
          </a:p>
        </p:txBody>
      </p:sp>
      <p:sp>
        <p:nvSpPr>
          <p:cNvPr id="5" name="Footer Placeholder 4">
            <a:extLst>
              <a:ext uri="{FF2B5EF4-FFF2-40B4-BE49-F238E27FC236}">
                <a16:creationId xmlns:a16="http://schemas.microsoft.com/office/drawing/2014/main" id="{2695DF43-4E37-DDAA-8955-280CEBCD8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CFDE9-B1FD-893C-A393-4DAA317053C8}"/>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3650600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C28D-1AF4-86B7-B993-883DA8AE68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ECB91A-C318-9FD6-0B3C-66E807AC44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4E1AF-1255-3725-B885-14D63DDFB431}"/>
              </a:ext>
            </a:extLst>
          </p:cNvPr>
          <p:cNvSpPr>
            <a:spLocks noGrp="1"/>
          </p:cNvSpPr>
          <p:nvPr>
            <p:ph type="dt" sz="half" idx="10"/>
          </p:nvPr>
        </p:nvSpPr>
        <p:spPr/>
        <p:txBody>
          <a:bodyPr/>
          <a:lstStyle/>
          <a:p>
            <a:fld id="{73B1FC5E-E412-4A7D-B7A0-8D26AE5378B2}" type="datetime1">
              <a:rPr lang="en-US" smtClean="0"/>
              <a:t>10/7/2024</a:t>
            </a:fld>
            <a:endParaRPr lang="en-US"/>
          </a:p>
        </p:txBody>
      </p:sp>
      <p:sp>
        <p:nvSpPr>
          <p:cNvPr id="5" name="Footer Placeholder 4">
            <a:extLst>
              <a:ext uri="{FF2B5EF4-FFF2-40B4-BE49-F238E27FC236}">
                <a16:creationId xmlns:a16="http://schemas.microsoft.com/office/drawing/2014/main" id="{D8E01347-B568-D765-6192-660323ED2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46F15-FA5C-6E0A-29C9-087172B27737}"/>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217025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CF41D2-E963-2D90-94B6-CBEA39438B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CA4C89-A2B8-B136-EF77-EFC994F20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9CCD1-E333-2EA0-5898-580426D4023F}"/>
              </a:ext>
            </a:extLst>
          </p:cNvPr>
          <p:cNvSpPr>
            <a:spLocks noGrp="1"/>
          </p:cNvSpPr>
          <p:nvPr>
            <p:ph type="dt" sz="half" idx="10"/>
          </p:nvPr>
        </p:nvSpPr>
        <p:spPr/>
        <p:txBody>
          <a:bodyPr/>
          <a:lstStyle/>
          <a:p>
            <a:fld id="{398C15ED-4FC2-45ED-8E4A-341525777A4D}" type="datetime1">
              <a:rPr lang="en-US" smtClean="0"/>
              <a:t>10/7/2024</a:t>
            </a:fld>
            <a:endParaRPr lang="en-US"/>
          </a:p>
        </p:txBody>
      </p:sp>
      <p:sp>
        <p:nvSpPr>
          <p:cNvPr id="5" name="Footer Placeholder 4">
            <a:extLst>
              <a:ext uri="{FF2B5EF4-FFF2-40B4-BE49-F238E27FC236}">
                <a16:creationId xmlns:a16="http://schemas.microsoft.com/office/drawing/2014/main" id="{B8666279-C4D9-5390-11E8-B1B857690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390E4-5AE4-F58B-668E-E2431DDEEDC5}"/>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394758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CAFAF55-B4F0-44B8-83C5-4796523F15F6}" type="slidenum">
              <a:rPr lang="en-US" smtClean="0"/>
              <a:pPr/>
              <a:t>‹#›</a:t>
            </a:fld>
            <a:endParaRPr lang="en-US"/>
          </a:p>
        </p:txBody>
      </p:sp>
      <p:sp>
        <p:nvSpPr>
          <p:cNvPr id="4" name="Text Placeholder 6"/>
          <p:cNvSpPr>
            <a:spLocks noGrp="1"/>
          </p:cNvSpPr>
          <p:nvPr>
            <p:ph type="body" sz="quarter" idx="11"/>
          </p:nvPr>
        </p:nvSpPr>
        <p:spPr>
          <a:xfrm>
            <a:off x="609600" y="1066800"/>
            <a:ext cx="10972800" cy="685800"/>
          </a:xfrm>
        </p:spPr>
        <p:txBody>
          <a:bodyPr/>
          <a:lstStyle>
            <a:lvl1pPr marL="0" indent="0" algn="ctr">
              <a:buNone/>
              <a:defRPr b="1">
                <a:solidFill>
                  <a:schemeClr val="accent3">
                    <a:lumMod val="50000"/>
                  </a:schemeClr>
                </a:solidFill>
              </a:defRPr>
            </a:lvl1pPr>
          </a:lstStyle>
          <a:p>
            <a:pPr lvl="0"/>
            <a:r>
              <a:rPr lang="en-US"/>
              <a:t>Click to edit Master text styles</a:t>
            </a:r>
          </a:p>
        </p:txBody>
      </p:sp>
      <p:sp>
        <p:nvSpPr>
          <p:cNvPr id="6" name="Content Placeholder 2"/>
          <p:cNvSpPr>
            <a:spLocks noGrp="1"/>
          </p:cNvSpPr>
          <p:nvPr>
            <p:ph idx="1"/>
          </p:nvPr>
        </p:nvSpPr>
        <p:spPr>
          <a:xfrm>
            <a:off x="609600" y="1752602"/>
            <a:ext cx="109728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BDCB-E38F-EC0C-6E75-9C0B75B1A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998EC-7F95-FC0B-B486-C4D931D75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D4E1-21DA-9A8F-C670-2FCC30E2FCFB}"/>
              </a:ext>
            </a:extLst>
          </p:cNvPr>
          <p:cNvSpPr>
            <a:spLocks noGrp="1"/>
          </p:cNvSpPr>
          <p:nvPr>
            <p:ph type="dt" sz="half" idx="10"/>
          </p:nvPr>
        </p:nvSpPr>
        <p:spPr/>
        <p:txBody>
          <a:bodyPr/>
          <a:lstStyle/>
          <a:p>
            <a:fld id="{72F4A8D9-650C-463C-8565-367C71DB3509}" type="datetime1">
              <a:rPr lang="en-US" smtClean="0"/>
              <a:t>10/7/2024</a:t>
            </a:fld>
            <a:endParaRPr lang="en-US"/>
          </a:p>
        </p:txBody>
      </p:sp>
      <p:sp>
        <p:nvSpPr>
          <p:cNvPr id="5" name="Footer Placeholder 4">
            <a:extLst>
              <a:ext uri="{FF2B5EF4-FFF2-40B4-BE49-F238E27FC236}">
                <a16:creationId xmlns:a16="http://schemas.microsoft.com/office/drawing/2014/main" id="{59D38BD5-C6CC-FEDA-8DC9-4008A34F4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FE0B8-AAD6-48FD-0ADE-7043944856DC}"/>
              </a:ext>
            </a:extLst>
          </p:cNvPr>
          <p:cNvSpPr>
            <a:spLocks noGrp="1"/>
          </p:cNvSpPr>
          <p:nvPr>
            <p:ph type="sldNum" sz="quarter" idx="12"/>
          </p:nvPr>
        </p:nvSpPr>
        <p:spPr>
          <a:xfrm>
            <a:off x="9368790" y="6424295"/>
            <a:ext cx="2743200" cy="365125"/>
          </a:xfrm>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17888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80DE-8B18-26F9-0375-CD2356ADE2BE}"/>
              </a:ext>
            </a:extLst>
          </p:cNvPr>
          <p:cNvSpPr>
            <a:spLocks noGrp="1"/>
          </p:cNvSpPr>
          <p:nvPr>
            <p:ph type="title"/>
          </p:nvPr>
        </p:nvSpPr>
        <p:spPr>
          <a:xfrm>
            <a:off x="831850" y="1709738"/>
            <a:ext cx="10515600" cy="2852737"/>
          </a:xfrm>
          <a:solidFill>
            <a:srgbClr val="44546A"/>
          </a:solidFill>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6714657-B9ED-DF25-8247-462A52FD2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D36678-9D44-90CE-9F10-D6D8DF52E707}"/>
              </a:ext>
            </a:extLst>
          </p:cNvPr>
          <p:cNvSpPr>
            <a:spLocks noGrp="1"/>
          </p:cNvSpPr>
          <p:nvPr>
            <p:ph type="dt" sz="half" idx="10"/>
          </p:nvPr>
        </p:nvSpPr>
        <p:spPr/>
        <p:txBody>
          <a:bodyPr/>
          <a:lstStyle/>
          <a:p>
            <a:fld id="{469F1801-64D2-44CE-84B3-FBB2D6533B8E}" type="datetime1">
              <a:rPr lang="en-US" smtClean="0"/>
              <a:t>10/7/2024</a:t>
            </a:fld>
            <a:endParaRPr lang="en-US"/>
          </a:p>
        </p:txBody>
      </p:sp>
      <p:sp>
        <p:nvSpPr>
          <p:cNvPr id="5" name="Footer Placeholder 4">
            <a:extLst>
              <a:ext uri="{FF2B5EF4-FFF2-40B4-BE49-F238E27FC236}">
                <a16:creationId xmlns:a16="http://schemas.microsoft.com/office/drawing/2014/main" id="{B0418D02-CEAD-1387-42E4-B6183A7CB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1903B-7903-A29B-D592-BB9312FAAA58}"/>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280053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D85A8-B288-EADC-2B6E-842E6C0D07B9}"/>
              </a:ext>
            </a:extLst>
          </p:cNvPr>
          <p:cNvSpPr>
            <a:spLocks noGrp="1"/>
          </p:cNvSpPr>
          <p:nvPr>
            <p:ph type="title"/>
          </p:nvPr>
        </p:nvSpPr>
        <p:spPr>
          <a:solidFill>
            <a:srgbClr val="44546A"/>
          </a:solidFill>
          <a:ln>
            <a:noFill/>
          </a:ln>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4F3BEAA-CDE5-186B-2B08-4A7DD032D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AFF4F-D63A-365E-9F1F-F4E883D0F7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91A80-B89A-F9B1-DA07-B11D4C80C2DC}"/>
              </a:ext>
            </a:extLst>
          </p:cNvPr>
          <p:cNvSpPr>
            <a:spLocks noGrp="1"/>
          </p:cNvSpPr>
          <p:nvPr>
            <p:ph type="dt" sz="half" idx="10"/>
          </p:nvPr>
        </p:nvSpPr>
        <p:spPr/>
        <p:txBody>
          <a:bodyPr/>
          <a:lstStyle/>
          <a:p>
            <a:fld id="{F152529C-8384-45E4-97EC-8FFD99B7C20D}" type="datetime1">
              <a:rPr lang="en-US" smtClean="0"/>
              <a:t>10/7/2024</a:t>
            </a:fld>
            <a:endParaRPr lang="en-US"/>
          </a:p>
        </p:txBody>
      </p:sp>
      <p:sp>
        <p:nvSpPr>
          <p:cNvPr id="6" name="Footer Placeholder 5">
            <a:extLst>
              <a:ext uri="{FF2B5EF4-FFF2-40B4-BE49-F238E27FC236}">
                <a16:creationId xmlns:a16="http://schemas.microsoft.com/office/drawing/2014/main" id="{3FE6E933-D591-42ED-D718-2C3D6D252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41995-4DE4-D636-B3CE-5EFBFF9721E0}"/>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229285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8E0C-8E34-6566-AFBE-13B6D32860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A973F5-DBBD-1891-4DFC-21DCBA93A0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5D880-B79C-C862-75F2-DF0F576462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E216E7-FE8E-3656-3E02-F65D076C79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E04464-8922-F421-0A41-2F1E6AA3B8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B2C230-827B-A663-9F09-F1621048EFC3}"/>
              </a:ext>
            </a:extLst>
          </p:cNvPr>
          <p:cNvSpPr>
            <a:spLocks noGrp="1"/>
          </p:cNvSpPr>
          <p:nvPr>
            <p:ph type="dt" sz="half" idx="10"/>
          </p:nvPr>
        </p:nvSpPr>
        <p:spPr/>
        <p:txBody>
          <a:bodyPr/>
          <a:lstStyle/>
          <a:p>
            <a:fld id="{C0421D2C-0503-4C44-9B6A-2E5D6726E28D}" type="datetime1">
              <a:rPr lang="en-US" smtClean="0"/>
              <a:t>10/7/2024</a:t>
            </a:fld>
            <a:endParaRPr lang="en-US"/>
          </a:p>
        </p:txBody>
      </p:sp>
      <p:sp>
        <p:nvSpPr>
          <p:cNvPr id="8" name="Footer Placeholder 7">
            <a:extLst>
              <a:ext uri="{FF2B5EF4-FFF2-40B4-BE49-F238E27FC236}">
                <a16:creationId xmlns:a16="http://schemas.microsoft.com/office/drawing/2014/main" id="{C677FEF4-F058-50F0-C0BA-B701E352A7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6AF35A-79A2-1003-54EE-F9D7C2459661}"/>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89952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319F-DE90-964E-6BC1-1E098F206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10605F-9D01-DC97-3DE8-743F479FEE38}"/>
              </a:ext>
            </a:extLst>
          </p:cNvPr>
          <p:cNvSpPr>
            <a:spLocks noGrp="1"/>
          </p:cNvSpPr>
          <p:nvPr>
            <p:ph type="dt" sz="half" idx="10"/>
          </p:nvPr>
        </p:nvSpPr>
        <p:spPr/>
        <p:txBody>
          <a:bodyPr/>
          <a:lstStyle/>
          <a:p>
            <a:fld id="{7DAC5FBD-9670-4765-94D6-7E40BA5777DD}" type="datetime1">
              <a:rPr lang="en-US" smtClean="0"/>
              <a:t>10/7/2024</a:t>
            </a:fld>
            <a:endParaRPr lang="en-US"/>
          </a:p>
        </p:txBody>
      </p:sp>
      <p:sp>
        <p:nvSpPr>
          <p:cNvPr id="4" name="Footer Placeholder 3">
            <a:extLst>
              <a:ext uri="{FF2B5EF4-FFF2-40B4-BE49-F238E27FC236}">
                <a16:creationId xmlns:a16="http://schemas.microsoft.com/office/drawing/2014/main" id="{C9F40D60-E455-E7ED-E5C6-2A0FB0C6CD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8D2B5D-C4EF-5136-BEB6-3013E7EE6E06}"/>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272707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1E394-8451-E25E-A7A3-45858A330595}"/>
              </a:ext>
            </a:extLst>
          </p:cNvPr>
          <p:cNvSpPr>
            <a:spLocks noGrp="1"/>
          </p:cNvSpPr>
          <p:nvPr>
            <p:ph type="dt" sz="half" idx="10"/>
          </p:nvPr>
        </p:nvSpPr>
        <p:spPr/>
        <p:txBody>
          <a:bodyPr/>
          <a:lstStyle/>
          <a:p>
            <a:fld id="{95A9B510-2923-40D0-8C98-C75B4F3DADA7}" type="datetime1">
              <a:rPr lang="en-US" smtClean="0"/>
              <a:t>10/7/2024</a:t>
            </a:fld>
            <a:endParaRPr lang="en-US"/>
          </a:p>
        </p:txBody>
      </p:sp>
      <p:sp>
        <p:nvSpPr>
          <p:cNvPr id="3" name="Footer Placeholder 2">
            <a:extLst>
              <a:ext uri="{FF2B5EF4-FFF2-40B4-BE49-F238E27FC236}">
                <a16:creationId xmlns:a16="http://schemas.microsoft.com/office/drawing/2014/main" id="{47B1A95D-4653-C820-69D8-5BAC3F1BC1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A837F8-175B-0FF6-A351-EE0B0E3AD46F}"/>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100274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C734-C98D-52CF-E5F5-94E11FA4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1B0DD-B6EA-DC8F-8571-86B49FEDD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23B672-C47D-3306-A449-A47EA1ADA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46143-50FD-C8ED-BAB9-520FA2CA542C}"/>
              </a:ext>
            </a:extLst>
          </p:cNvPr>
          <p:cNvSpPr>
            <a:spLocks noGrp="1"/>
          </p:cNvSpPr>
          <p:nvPr>
            <p:ph type="dt" sz="half" idx="10"/>
          </p:nvPr>
        </p:nvSpPr>
        <p:spPr/>
        <p:txBody>
          <a:bodyPr/>
          <a:lstStyle/>
          <a:p>
            <a:fld id="{328D4C14-BB11-410F-A257-0DA2B2BE2846}" type="datetime1">
              <a:rPr lang="en-US" smtClean="0"/>
              <a:t>10/7/2024</a:t>
            </a:fld>
            <a:endParaRPr lang="en-US"/>
          </a:p>
        </p:txBody>
      </p:sp>
      <p:sp>
        <p:nvSpPr>
          <p:cNvPr id="6" name="Footer Placeholder 5">
            <a:extLst>
              <a:ext uri="{FF2B5EF4-FFF2-40B4-BE49-F238E27FC236}">
                <a16:creationId xmlns:a16="http://schemas.microsoft.com/office/drawing/2014/main" id="{24BC7A32-2E70-1899-EDDA-33C359C36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35573-8D22-97F9-DC7A-768951871F11}"/>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67734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7A8C-1A98-15F7-9D90-2382D0F78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592ADA-388D-285F-A759-37498D5592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87E836-D171-B46A-A32C-091C09A8C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844B1B-CFA8-B762-5E38-A24E3437F0E2}"/>
              </a:ext>
            </a:extLst>
          </p:cNvPr>
          <p:cNvSpPr>
            <a:spLocks noGrp="1"/>
          </p:cNvSpPr>
          <p:nvPr>
            <p:ph type="dt" sz="half" idx="10"/>
          </p:nvPr>
        </p:nvSpPr>
        <p:spPr/>
        <p:txBody>
          <a:bodyPr/>
          <a:lstStyle/>
          <a:p>
            <a:fld id="{1FEEE101-0445-4ED5-9418-60F4FD194110}" type="datetime1">
              <a:rPr lang="en-US" smtClean="0"/>
              <a:t>10/7/2024</a:t>
            </a:fld>
            <a:endParaRPr lang="en-US"/>
          </a:p>
        </p:txBody>
      </p:sp>
      <p:sp>
        <p:nvSpPr>
          <p:cNvPr id="6" name="Footer Placeholder 5">
            <a:extLst>
              <a:ext uri="{FF2B5EF4-FFF2-40B4-BE49-F238E27FC236}">
                <a16:creationId xmlns:a16="http://schemas.microsoft.com/office/drawing/2014/main" id="{D06847AE-5DAF-7759-CBEE-C3E62EA4E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E62FE-DF72-2767-283B-0EA9204E4628}"/>
              </a:ext>
            </a:extLst>
          </p:cNvPr>
          <p:cNvSpPr>
            <a:spLocks noGrp="1"/>
          </p:cNvSpPr>
          <p:nvPr>
            <p:ph type="sldNum" sz="quarter" idx="12"/>
          </p:nvPr>
        </p:nvSpPr>
        <p:spPr/>
        <p:txBody>
          <a:bodyPr/>
          <a:lstStyle/>
          <a:p>
            <a:fld id="{C212E252-76E6-4BFA-BDD1-560E58FDED44}" type="slidenum">
              <a:rPr lang="en-US" smtClean="0"/>
              <a:t>‹#›</a:t>
            </a:fld>
            <a:endParaRPr lang="en-US"/>
          </a:p>
        </p:txBody>
      </p:sp>
    </p:spTree>
    <p:extLst>
      <p:ext uri="{BB962C8B-B14F-4D97-AF65-F5344CB8AC3E}">
        <p14:creationId xmlns:p14="http://schemas.microsoft.com/office/powerpoint/2010/main" val="411290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FF42E-CF50-33E4-8243-497B7F2F7C66}"/>
              </a:ext>
            </a:extLst>
          </p:cNvPr>
          <p:cNvSpPr>
            <a:spLocks noGrp="1"/>
          </p:cNvSpPr>
          <p:nvPr>
            <p:ph type="title"/>
          </p:nvPr>
        </p:nvSpPr>
        <p:spPr>
          <a:xfrm>
            <a:off x="838200" y="365125"/>
            <a:ext cx="10515600" cy="1325563"/>
          </a:xfrm>
          <a:prstGeom prst="rect">
            <a:avLst/>
          </a:prstGeom>
          <a:solidFill>
            <a:srgbClr val="44546A"/>
          </a:solidFill>
          <a:ln>
            <a:noFill/>
          </a:ln>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E0723F-D176-1FE7-4D7B-952378452155}"/>
              </a:ext>
            </a:extLst>
          </p:cNvPr>
          <p:cNvSpPr>
            <a:spLocks noGrp="1"/>
          </p:cNvSpPr>
          <p:nvPr>
            <p:ph type="body" idx="1"/>
          </p:nvPr>
        </p:nvSpPr>
        <p:spPr>
          <a:xfrm>
            <a:off x="838200" y="1825625"/>
            <a:ext cx="10515600" cy="4351338"/>
          </a:xfrm>
          <a:prstGeom prst="rect">
            <a:avLst/>
          </a:prstGeom>
          <a:solidFill>
            <a:schemeClr val="accent1">
              <a:lumMod val="20000"/>
              <a:lumOff val="80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BF6DD-64B7-2996-9571-7E184FD3A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61F12-C911-4AF8-90C8-14DA9CA8C8F0}" type="datetime1">
              <a:rPr lang="en-US" smtClean="0"/>
              <a:t>10/7/2024</a:t>
            </a:fld>
            <a:endParaRPr lang="en-US"/>
          </a:p>
        </p:txBody>
      </p:sp>
      <p:sp>
        <p:nvSpPr>
          <p:cNvPr id="5" name="Footer Placeholder 4">
            <a:extLst>
              <a:ext uri="{FF2B5EF4-FFF2-40B4-BE49-F238E27FC236}">
                <a16:creationId xmlns:a16="http://schemas.microsoft.com/office/drawing/2014/main" id="{F2FB553B-228F-0F66-30AA-629EA2482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997861-EB82-CA42-4950-87AFE5CE853F}"/>
              </a:ext>
            </a:extLst>
          </p:cNvPr>
          <p:cNvSpPr>
            <a:spLocks noGrp="1"/>
          </p:cNvSpPr>
          <p:nvPr>
            <p:ph type="sldNum" sz="quarter" idx="4"/>
          </p:nvPr>
        </p:nvSpPr>
        <p:spPr>
          <a:xfrm>
            <a:off x="9357360" y="6412865"/>
            <a:ext cx="2743200" cy="365125"/>
          </a:xfrm>
          <a:prstGeom prst="rect">
            <a:avLst/>
          </a:prstGeom>
        </p:spPr>
        <p:txBody>
          <a:bodyPr vert="horz" lIns="91440" tIns="45720" rIns="91440" bIns="45720" rtlCol="0" anchor="ctr"/>
          <a:lstStyle>
            <a:lvl1pPr algn="r">
              <a:defRPr sz="1600">
                <a:solidFill>
                  <a:schemeClr val="tx1"/>
                </a:solidFill>
              </a:defRPr>
            </a:lvl1pPr>
          </a:lstStyle>
          <a:p>
            <a:fld id="{C212E252-76E6-4BFA-BDD1-560E58FDED44}" type="slidenum">
              <a:rPr lang="en-US" smtClean="0"/>
              <a:pPr/>
              <a:t>‹#›</a:t>
            </a:fld>
            <a:endParaRPr lang="en-US"/>
          </a:p>
        </p:txBody>
      </p:sp>
    </p:spTree>
    <p:extLst>
      <p:ext uri="{BB962C8B-B14F-4D97-AF65-F5344CB8AC3E}">
        <p14:creationId xmlns:p14="http://schemas.microsoft.com/office/powerpoint/2010/main" val="7267648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19.jpeg"/><Relationship Id="rId5" Type="http://schemas.openxmlformats.org/officeDocument/2006/relationships/hyperlink" Target="mailto:alexa.m.schmidt@oweb.Oregon.gov" TargetMode="External"/><Relationship Id="rId4" Type="http://schemas.openxmlformats.org/officeDocument/2006/relationships/hyperlink" Target="mailto:troy.abercrombie@oda.oregon.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Google Shape;95;g11692db0e32_0_0">
            <a:extLst>
              <a:ext uri="{FF2B5EF4-FFF2-40B4-BE49-F238E27FC236}">
                <a16:creationId xmlns:a16="http://schemas.microsoft.com/office/drawing/2014/main" id="{9B0D761F-C290-5A1B-ABAB-14E03DC54513}"/>
              </a:ext>
            </a:extLst>
          </p:cNvPr>
          <p:cNvPicPr preferRelativeResize="0"/>
          <p:nvPr/>
        </p:nvPicPr>
        <p:blipFill>
          <a:blip r:embed="rId3">
            <a:extLst>
              <a:ext uri="{28A0092B-C50C-407E-A947-70E740481C1C}">
                <a14:useLocalDpi xmlns:a14="http://schemas.microsoft.com/office/drawing/2010/main" val="0"/>
              </a:ext>
            </a:extLst>
          </a:blip>
          <a:srcRect t="2859" b="2859"/>
          <a:stretch/>
        </p:blipFill>
        <p:spPr>
          <a:xfrm flipH="1">
            <a:off x="641276" y="643467"/>
            <a:ext cx="4013020" cy="2702558"/>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2" name="Google Shape;172;g1158498a90b_0_370">
            <a:extLst>
              <a:ext uri="{FF2B5EF4-FFF2-40B4-BE49-F238E27FC236}">
                <a16:creationId xmlns:a16="http://schemas.microsoft.com/office/drawing/2014/main" id="{84D5ABD9-66D9-29B2-1119-CE2F154EDF35}"/>
              </a:ext>
            </a:extLst>
          </p:cNvPr>
          <p:cNvPicPr preferRelativeResize="0"/>
          <p:nvPr/>
        </p:nvPicPr>
        <p:blipFill>
          <a:blip r:embed="rId4">
            <a:extLst>
              <a:ext uri="{28A0092B-C50C-407E-A947-70E740481C1C}">
                <a14:useLocalDpi xmlns:a14="http://schemas.microsoft.com/office/drawing/2010/main" val="0"/>
              </a:ext>
            </a:extLst>
          </a:blip>
          <a:srcRect t="2789" b="2789"/>
          <a:stretch/>
        </p:blipFill>
        <p:spPr>
          <a:xfrm>
            <a:off x="643466" y="3509434"/>
            <a:ext cx="4010830" cy="2705099"/>
          </a:xfrm>
          <a:prstGeom prst="rect">
            <a:avLst/>
          </a:prstGeom>
          <a:scene3d>
            <a:camera prst="orthographicFront"/>
            <a:lightRig rig="contrasting" dir="t">
              <a:rot lat="0" lon="0" rev="3000000"/>
            </a:lightRig>
          </a:scene3d>
          <a:sp3d contourW="7620">
            <a:bevelT w="95250" h="31750"/>
            <a:contourClr>
              <a:srgbClr val="333333"/>
            </a:contourClr>
          </a:sp3d>
        </p:spPr>
      </p:pic>
      <p:sp>
        <p:nvSpPr>
          <p:cNvPr id="4" name="Title 1">
            <a:extLst>
              <a:ext uri="{FF2B5EF4-FFF2-40B4-BE49-F238E27FC236}">
                <a16:creationId xmlns:a16="http://schemas.microsoft.com/office/drawing/2014/main" id="{79D223DA-D5C2-A8A1-D570-AFA8CEBBEF20}"/>
              </a:ext>
            </a:extLst>
          </p:cNvPr>
          <p:cNvSpPr>
            <a:spLocks noGrp="1"/>
          </p:cNvSpPr>
          <p:nvPr>
            <p:ph type="title"/>
          </p:nvPr>
        </p:nvSpPr>
        <p:spPr>
          <a:xfrm>
            <a:off x="4727800" y="1199439"/>
            <a:ext cx="5989487" cy="2889114"/>
          </a:xfrm>
          <a:noFill/>
          <a:ln>
            <a:noFill/>
          </a:ln>
        </p:spPr>
        <p:txBody>
          <a:bodyPr vert="horz" lIns="91440" tIns="45720" rIns="91440" bIns="45720" rtlCol="0" anchor="b">
            <a:normAutofit fontScale="90000"/>
          </a:bodyPr>
          <a:lstStyle/>
          <a:p>
            <a:r>
              <a:rPr lang="en-US" sz="6000" b="1" dirty="0">
                <a:solidFill>
                  <a:srgbClr val="C0A56F"/>
                </a:solidFill>
              </a:rPr>
              <a:t>Natural &amp; Working </a:t>
            </a:r>
            <a:br>
              <a:rPr lang="en-US" sz="6000" b="1" dirty="0">
                <a:solidFill>
                  <a:srgbClr val="C0A56F"/>
                </a:solidFill>
              </a:rPr>
            </a:br>
            <a:r>
              <a:rPr lang="en-US" sz="6000" b="1" dirty="0">
                <a:solidFill>
                  <a:srgbClr val="C0A56F"/>
                </a:solidFill>
              </a:rPr>
              <a:t>Lands Fund</a:t>
            </a:r>
            <a:br>
              <a:rPr lang="en-US" sz="5400" b="1" dirty="0">
                <a:solidFill>
                  <a:srgbClr val="C0A56F"/>
                </a:solidFill>
              </a:rPr>
            </a:br>
            <a:br>
              <a:rPr lang="en-US" sz="5400" b="1" dirty="0">
                <a:solidFill>
                  <a:srgbClr val="C0A56F"/>
                </a:solidFill>
              </a:rPr>
            </a:br>
            <a:r>
              <a:rPr lang="en-US" sz="5400" b="1" dirty="0">
                <a:solidFill>
                  <a:srgbClr val="C0A56F"/>
                </a:solidFill>
              </a:rPr>
              <a:t> </a:t>
            </a:r>
          </a:p>
        </p:txBody>
      </p:sp>
      <p:sp>
        <p:nvSpPr>
          <p:cNvPr id="5" name="Content Placeholder 4">
            <a:extLst>
              <a:ext uri="{FF2B5EF4-FFF2-40B4-BE49-F238E27FC236}">
                <a16:creationId xmlns:a16="http://schemas.microsoft.com/office/drawing/2014/main" id="{AAE01BF5-0878-EE8D-BE09-A45633CD93C8}"/>
              </a:ext>
            </a:extLst>
          </p:cNvPr>
          <p:cNvSpPr>
            <a:spLocks noGrp="1"/>
          </p:cNvSpPr>
          <p:nvPr>
            <p:ph idx="1"/>
          </p:nvPr>
        </p:nvSpPr>
        <p:spPr>
          <a:xfrm>
            <a:off x="4727800" y="5919412"/>
            <a:ext cx="6611440" cy="295121"/>
          </a:xfrm>
          <a:noFill/>
        </p:spPr>
        <p:txBody>
          <a:bodyPr vert="horz" lIns="91440" tIns="45720" rIns="91440" bIns="45720" rtlCol="0" anchor="t">
            <a:normAutofit/>
          </a:bodyPr>
          <a:lstStyle/>
          <a:p>
            <a:pPr marL="0" indent="0" algn="r">
              <a:buNone/>
            </a:pPr>
            <a:r>
              <a:rPr lang="en-US" sz="1400" dirty="0"/>
              <a:t>October 15, 2024</a:t>
            </a:r>
          </a:p>
        </p:txBody>
      </p:sp>
      <p:sp>
        <p:nvSpPr>
          <p:cNvPr id="6" name="TextBox 5">
            <a:extLst>
              <a:ext uri="{FF2B5EF4-FFF2-40B4-BE49-F238E27FC236}">
                <a16:creationId xmlns:a16="http://schemas.microsoft.com/office/drawing/2014/main" id="{F9B4B39D-AC4A-E4D8-6863-D67B2BF43EB0}"/>
              </a:ext>
            </a:extLst>
          </p:cNvPr>
          <p:cNvSpPr txBox="1"/>
          <p:nvPr/>
        </p:nvSpPr>
        <p:spPr>
          <a:xfrm>
            <a:off x="4887639" y="2385488"/>
            <a:ext cx="6775706" cy="3374137"/>
          </a:xfrm>
          <a:prstGeom prst="rect">
            <a:avLst/>
          </a:prstGeom>
        </p:spPr>
        <p:txBody>
          <a:bodyPr vert="horz" lIns="91440" tIns="45720" rIns="91440" bIns="45720" rtlCol="0" anchor="ctr">
            <a:noAutofit/>
          </a:bodyPr>
          <a:lstStyle/>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lang="en-US" sz="2300" dirty="0">
                <a:solidFill>
                  <a:prstClr val="white"/>
                </a:solidFill>
                <a:latin typeface="Calibri" panose="020F0502020204030204"/>
              </a:rPr>
              <a:t>Created in 2023 session (HB 3409)</a:t>
            </a:r>
          </a:p>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lang="en-US" sz="2300" dirty="0">
                <a:solidFill>
                  <a:prstClr val="white"/>
                </a:solidFill>
                <a:latin typeface="Calibri" panose="020F0502020204030204"/>
              </a:rPr>
              <a:t>$10M to support natural climate solutions </a:t>
            </a:r>
          </a:p>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Four eligible </a:t>
            </a:r>
            <a:r>
              <a:rPr lang="en-US" sz="2300" dirty="0">
                <a:solidFill>
                  <a:prstClr val="white"/>
                </a:solidFill>
                <a:latin typeface="Calibri" panose="020F0502020204030204"/>
              </a:rPr>
              <a:t>agencies (</a:t>
            </a: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OWEB, </a:t>
            </a:r>
            <a:r>
              <a:rPr lang="en-US" sz="2300" dirty="0">
                <a:solidFill>
                  <a:prstClr val="white"/>
                </a:solidFill>
                <a:latin typeface="Calibri" panose="020F0502020204030204"/>
              </a:rPr>
              <a:t>ODFW, </a:t>
            </a: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ODA, </a:t>
            </a:r>
            <a:r>
              <a:rPr lang="en-US" sz="2300" dirty="0">
                <a:solidFill>
                  <a:prstClr val="white"/>
                </a:solidFill>
                <a:latin typeface="Calibri" panose="020F0502020204030204"/>
              </a:rPr>
              <a:t>ODF)</a:t>
            </a:r>
            <a:endPar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Allocations made by Oregon Climate Action Commission</a:t>
            </a:r>
          </a:p>
          <a:p>
            <a:pPr marL="114300" marR="0" lvl="0" algn="l" defTabSz="914400" rtl="0" eaLnBrk="1" fontAlgn="auto" latinLnBrk="0" hangingPunct="1">
              <a:lnSpc>
                <a:spcPct val="90000"/>
              </a:lnSpc>
              <a:spcBef>
                <a:spcPts val="0"/>
              </a:spcBef>
              <a:spcAft>
                <a:spcPts val="600"/>
              </a:spcAft>
              <a:buClrTx/>
              <a:buSzTx/>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833B73E-87C3-A161-A9F0-613E307D2278}"/>
              </a:ext>
            </a:extLst>
          </p:cNvPr>
          <p:cNvSpPr txBox="1"/>
          <p:nvPr/>
        </p:nvSpPr>
        <p:spPr>
          <a:xfrm>
            <a:off x="4887639" y="5223490"/>
            <a:ext cx="6451601" cy="646331"/>
          </a:xfrm>
          <a:prstGeom prst="rect">
            <a:avLst/>
          </a:prstGeom>
          <a:noFill/>
        </p:spPr>
        <p:txBody>
          <a:bodyPr wrap="square">
            <a:spAutoFit/>
          </a:bodyPr>
          <a:lstStyle/>
          <a:p>
            <a:pPr algn="r"/>
            <a:r>
              <a:rPr lang="en-US" dirty="0"/>
              <a:t>Oregon Association of Conservation Districts </a:t>
            </a:r>
          </a:p>
          <a:p>
            <a:pPr algn="r"/>
            <a:r>
              <a:rPr lang="en-US" dirty="0"/>
              <a:t>Annual Conference</a:t>
            </a:r>
          </a:p>
        </p:txBody>
      </p:sp>
    </p:spTree>
    <p:extLst>
      <p:ext uri="{BB962C8B-B14F-4D97-AF65-F5344CB8AC3E}">
        <p14:creationId xmlns:p14="http://schemas.microsoft.com/office/powerpoint/2010/main" val="12833946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a:extLst>
            <a:ext uri="{FF2B5EF4-FFF2-40B4-BE49-F238E27FC236}">
              <a16:creationId xmlns:a16="http://schemas.microsoft.com/office/drawing/2014/main" id="{F7F03E71-5003-67F4-C607-1C98A6E20FA9}"/>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3FC4C109-6F4A-35FA-F689-63DF64429AF8}"/>
              </a:ext>
            </a:extLst>
          </p:cNvPr>
          <p:cNvSpPr txBox="1">
            <a:spLocks/>
          </p:cNvSpPr>
          <p:nvPr/>
        </p:nvSpPr>
        <p:spPr>
          <a:xfrm>
            <a:off x="109781" y="209884"/>
            <a:ext cx="5745489" cy="84374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C0A56F"/>
                </a:solidFill>
                <a:effectLst/>
                <a:uLnTx/>
                <a:uFillTx/>
                <a:latin typeface="Calibri Light" panose="020F0302020204030204"/>
                <a:ea typeface="+mj-ea"/>
                <a:cs typeface="+mj-cs"/>
              </a:rPr>
              <a:t>Opportunities for SWCD’s</a:t>
            </a:r>
          </a:p>
        </p:txBody>
      </p:sp>
      <p:sp>
        <p:nvSpPr>
          <p:cNvPr id="2" name="TextBox 1">
            <a:extLst>
              <a:ext uri="{FF2B5EF4-FFF2-40B4-BE49-F238E27FC236}">
                <a16:creationId xmlns:a16="http://schemas.microsoft.com/office/drawing/2014/main" id="{109E2D3C-9058-1BCE-B277-544289C32B1B}"/>
              </a:ext>
            </a:extLst>
          </p:cNvPr>
          <p:cNvSpPr txBox="1"/>
          <p:nvPr/>
        </p:nvSpPr>
        <p:spPr>
          <a:xfrm>
            <a:off x="109781" y="1583561"/>
            <a:ext cx="6447295" cy="5624959"/>
          </a:xfrm>
          <a:prstGeom prst="rect">
            <a:avLst/>
          </a:prstGeom>
        </p:spPr>
        <p:txBody>
          <a:bodyPr vert="horz" lIns="91440" tIns="45720" rIns="91440" bIns="45720" rtlCol="0">
            <a:normAutofit/>
          </a:bodyPr>
          <a:lstStyle/>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Native Seed Co-Ops</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Producer outreach</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Shared resources</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Connect producers to programs/funding</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Underserved sector</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Risk mitigation</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Market development</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 want to hear your ideas</a:t>
            </a:r>
          </a:p>
          <a:p>
            <a:pPr marL="114300" marR="0" lvl="0" indent="0" algn="l" defTabSz="914400" rtl="0" eaLnBrk="1" fontAlgn="auto" latinLnBrk="0" hangingPunct="1">
              <a:lnSpc>
                <a:spcPct val="90000"/>
              </a:lnSpc>
              <a:spcBef>
                <a:spcPts val="0"/>
              </a:spcBef>
              <a:spcAft>
                <a:spcPts val="600"/>
              </a:spcAft>
              <a:buClrTx/>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18B82B6-0F75-F3EF-3CFE-420D47CA3E7D}"/>
              </a:ext>
            </a:extLst>
          </p:cNvPr>
          <p:cNvPicPr>
            <a:picLocks noChangeAspect="1"/>
          </p:cNvPicPr>
          <p:nvPr/>
        </p:nvPicPr>
        <p:blipFill>
          <a:blip r:embed="rId3">
            <a:extLst>
              <a:ext uri="{28A0092B-C50C-407E-A947-70E740481C1C}">
                <a14:useLocalDpi xmlns:a14="http://schemas.microsoft.com/office/drawing/2010/main" val="0"/>
              </a:ext>
            </a:extLst>
          </a:blip>
          <a:srcRect l="26090" r="26090"/>
          <a:stretch/>
        </p:blipFill>
        <p:spPr>
          <a:xfrm>
            <a:off x="6336732" y="10"/>
            <a:ext cx="5962785" cy="68579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8184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6E2ADBE1-FC28-B539-0201-3B0346F1CF6B}"/>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4E6EBB74-3AED-E484-690F-BACFCCEC90EA}"/>
              </a:ext>
            </a:extLst>
          </p:cNvPr>
          <p:cNvSpPr txBox="1">
            <a:spLocks/>
          </p:cNvSpPr>
          <p:nvPr/>
        </p:nvSpPr>
        <p:spPr>
          <a:xfrm>
            <a:off x="217924" y="157056"/>
            <a:ext cx="5298956" cy="1397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C0A56F"/>
                </a:solidFill>
                <a:effectLst/>
                <a:uLnTx/>
                <a:uFillTx/>
                <a:latin typeface="Calibri Light" panose="020F0302020204030204"/>
                <a:ea typeface="+mj-ea"/>
                <a:cs typeface="+mj-cs"/>
              </a:rPr>
              <a:t>IAG Implementation</a:t>
            </a:r>
          </a:p>
        </p:txBody>
      </p:sp>
      <p:sp>
        <p:nvSpPr>
          <p:cNvPr id="2" name="TextBox 1">
            <a:extLst>
              <a:ext uri="{FF2B5EF4-FFF2-40B4-BE49-F238E27FC236}">
                <a16:creationId xmlns:a16="http://schemas.microsoft.com/office/drawing/2014/main" id="{7E79FAEB-341E-2549-6127-78DEF1B033F4}"/>
              </a:ext>
            </a:extLst>
          </p:cNvPr>
          <p:cNvSpPr txBox="1"/>
          <p:nvPr/>
        </p:nvSpPr>
        <p:spPr>
          <a:xfrm>
            <a:off x="0" y="1786026"/>
            <a:ext cx="6096000" cy="49244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Recruitment for Rangeland Health Specialist</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Interviews are underway</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Hiring in November</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Second specialist recruitment in 2025</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Broad scope of work over 5 years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20-year goals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10-year action plan</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Priority geographies</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many reasons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FDEF58-FE91-0BEC-EF0C-0DA32A88F846}"/>
              </a:ext>
            </a:extLst>
          </p:cNvPr>
          <p:cNvPicPr>
            <a:picLocks noChangeAspect="1"/>
          </p:cNvPicPr>
          <p:nvPr/>
        </p:nvPicPr>
        <p:blipFill>
          <a:blip r:embed="rId3">
            <a:extLst>
              <a:ext uri="{28A0092B-C50C-407E-A947-70E740481C1C}">
                <a14:useLocalDpi xmlns:a14="http://schemas.microsoft.com/office/drawing/2010/main" val="0"/>
              </a:ext>
            </a:extLst>
          </a:blip>
          <a:srcRect l="20593" r="20593"/>
          <a:stretch/>
        </p:blipFill>
        <p:spPr>
          <a:xfrm>
            <a:off x="6096000" y="1"/>
            <a:ext cx="6096000" cy="6857999"/>
          </a:xfrm>
          <a:prstGeom prst="rect">
            <a:avLst/>
          </a:prstGeom>
        </p:spPr>
      </p:pic>
    </p:spTree>
    <p:extLst>
      <p:ext uri="{BB962C8B-B14F-4D97-AF65-F5344CB8AC3E}">
        <p14:creationId xmlns:p14="http://schemas.microsoft.com/office/powerpoint/2010/main" val="3105858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23DD42FB-9E34-96E6-FEEC-398891A19E74}"/>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E0D063C1-A550-2DC2-2AB0-4FFAD6F789DB}"/>
              </a:ext>
            </a:extLst>
          </p:cNvPr>
          <p:cNvSpPr txBox="1">
            <a:spLocks/>
          </p:cNvSpPr>
          <p:nvPr/>
        </p:nvSpPr>
        <p:spPr>
          <a:xfrm>
            <a:off x="0" y="194301"/>
            <a:ext cx="6350516" cy="1397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C0A56F"/>
                </a:solidFill>
                <a:effectLst/>
                <a:uLnTx/>
                <a:uFillTx/>
                <a:latin typeface="Calibri Light" panose="020F0302020204030204"/>
                <a:ea typeface="+mj-ea"/>
                <a:cs typeface="+mj-cs"/>
              </a:rPr>
              <a:t>Rangeland Health Specialists</a:t>
            </a:r>
          </a:p>
        </p:txBody>
      </p:sp>
      <p:sp>
        <p:nvSpPr>
          <p:cNvPr id="2" name="TextBox 1">
            <a:extLst>
              <a:ext uri="{FF2B5EF4-FFF2-40B4-BE49-F238E27FC236}">
                <a16:creationId xmlns:a16="http://schemas.microsoft.com/office/drawing/2014/main" id="{4E839F8A-0DDD-3F14-4427-DC7AAD50366C}"/>
              </a:ext>
            </a:extLst>
          </p:cNvPr>
          <p:cNvSpPr txBox="1"/>
          <p:nvPr/>
        </p:nvSpPr>
        <p:spPr>
          <a:xfrm>
            <a:off x="0" y="1786026"/>
            <a:ext cx="6096000" cy="49244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Liaison between landowners and agencies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SWCD’s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NRCS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USFS, BLM, etc.</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Agency lead, SME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Technical Assistance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Planning and Coordination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98B42C9-2806-42A9-E615-AB845C1E4BFB}"/>
              </a:ext>
            </a:extLst>
          </p:cNvPr>
          <p:cNvPicPr>
            <a:picLocks noChangeAspect="1"/>
          </p:cNvPicPr>
          <p:nvPr/>
        </p:nvPicPr>
        <p:blipFill>
          <a:blip r:embed="rId3">
            <a:extLst>
              <a:ext uri="{28A0092B-C50C-407E-A947-70E740481C1C}">
                <a14:useLocalDpi xmlns:a14="http://schemas.microsoft.com/office/drawing/2010/main" val="0"/>
              </a:ext>
            </a:extLst>
          </a:blip>
          <a:srcRect l="25000" r="25000"/>
          <a:stretch/>
        </p:blipFill>
        <p:spPr>
          <a:xfrm>
            <a:off x="6096000" y="0"/>
            <a:ext cx="6096000" cy="6857999"/>
          </a:xfrm>
          <a:prstGeom prst="rect">
            <a:avLst/>
          </a:prstGeom>
        </p:spPr>
      </p:pic>
    </p:spTree>
    <p:extLst>
      <p:ext uri="{BB962C8B-B14F-4D97-AF65-F5344CB8AC3E}">
        <p14:creationId xmlns:p14="http://schemas.microsoft.com/office/powerpoint/2010/main" val="1785907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86F916FA-515C-EA05-9CC5-7B23DA16A33E}"/>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87BC35D0-0674-17FC-57EB-8ECD7F62E4A9}"/>
              </a:ext>
            </a:extLst>
          </p:cNvPr>
          <p:cNvSpPr txBox="1">
            <a:spLocks/>
          </p:cNvSpPr>
          <p:nvPr/>
        </p:nvSpPr>
        <p:spPr>
          <a:xfrm>
            <a:off x="0" y="194301"/>
            <a:ext cx="6350516" cy="1397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C0A56F"/>
                </a:solidFill>
                <a:effectLst/>
                <a:uLnTx/>
                <a:uFillTx/>
                <a:latin typeface="Calibri Light" panose="020F0302020204030204"/>
                <a:ea typeface="+mj-ea"/>
                <a:cs typeface="+mj-cs"/>
              </a:rPr>
              <a:t>SWCD Opportunities</a:t>
            </a:r>
          </a:p>
        </p:txBody>
      </p:sp>
      <p:sp>
        <p:nvSpPr>
          <p:cNvPr id="2" name="TextBox 1">
            <a:extLst>
              <a:ext uri="{FF2B5EF4-FFF2-40B4-BE49-F238E27FC236}">
                <a16:creationId xmlns:a16="http://schemas.microsoft.com/office/drawing/2014/main" id="{E283BAC8-A47B-C9B9-FA3E-BDDA95A604EC}"/>
              </a:ext>
            </a:extLst>
          </p:cNvPr>
          <p:cNvSpPr txBox="1"/>
          <p:nvPr/>
        </p:nvSpPr>
        <p:spPr>
          <a:xfrm>
            <a:off x="0" y="1786026"/>
            <a:ext cx="6096000" cy="49244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Capacity through the RHS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Landowner/manager outreach</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nitiative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implementation</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Consultation</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Project development/implementation</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Funding opportunities</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Pilot programs</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Let’s talk about it!</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4E35CD7-124A-D750-94A3-29FCF3E32199}"/>
              </a:ext>
            </a:extLst>
          </p:cNvPr>
          <p:cNvPicPr>
            <a:picLocks noChangeAspect="1"/>
          </p:cNvPicPr>
          <p:nvPr/>
        </p:nvPicPr>
        <p:blipFill>
          <a:blip r:embed="rId3">
            <a:extLst>
              <a:ext uri="{28A0092B-C50C-407E-A947-70E740481C1C}">
                <a14:useLocalDpi xmlns:a14="http://schemas.microsoft.com/office/drawing/2010/main" val="0"/>
              </a:ext>
            </a:extLst>
          </a:blip>
          <a:srcRect l="20370" r="20370"/>
          <a:stretch/>
        </p:blipFill>
        <p:spPr>
          <a:xfrm>
            <a:off x="6096000" y="1"/>
            <a:ext cx="6096000" cy="6857999"/>
          </a:xfrm>
          <a:prstGeom prst="rect">
            <a:avLst/>
          </a:prstGeom>
        </p:spPr>
      </p:pic>
    </p:spTree>
    <p:extLst>
      <p:ext uri="{BB962C8B-B14F-4D97-AF65-F5344CB8AC3E}">
        <p14:creationId xmlns:p14="http://schemas.microsoft.com/office/powerpoint/2010/main" val="2580560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41E811B9-17FB-F619-FF85-5133EB205EF0}"/>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F90378C1-70E0-40BF-4CD6-52F243B8B8B2}"/>
              </a:ext>
            </a:extLst>
          </p:cNvPr>
          <p:cNvSpPr txBox="1">
            <a:spLocks/>
          </p:cNvSpPr>
          <p:nvPr/>
        </p:nvSpPr>
        <p:spPr>
          <a:xfrm>
            <a:off x="0" y="194301"/>
            <a:ext cx="6350516" cy="1397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C0A56F"/>
                </a:solidFill>
                <a:effectLst/>
                <a:uLnTx/>
                <a:uFillTx/>
                <a:latin typeface="Calibri Light" panose="020F0302020204030204"/>
                <a:ea typeface="+mj-ea"/>
                <a:cs typeface="+mj-cs"/>
              </a:rPr>
              <a:t>Learning Experience....</a:t>
            </a:r>
          </a:p>
        </p:txBody>
      </p:sp>
      <p:sp>
        <p:nvSpPr>
          <p:cNvPr id="2" name="TextBox 1">
            <a:extLst>
              <a:ext uri="{FF2B5EF4-FFF2-40B4-BE49-F238E27FC236}">
                <a16:creationId xmlns:a16="http://schemas.microsoft.com/office/drawing/2014/main" id="{A55E5CF6-FBE2-5909-AC72-9BB45B491413}"/>
              </a:ext>
            </a:extLst>
          </p:cNvPr>
          <p:cNvSpPr txBox="1"/>
          <p:nvPr/>
        </p:nvSpPr>
        <p:spPr>
          <a:xfrm>
            <a:off x="0" y="1328826"/>
            <a:ext cx="6096000" cy="618630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Climate Change &amp; Resilience</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BIG, BIG picture</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Long range outcomes</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Short term measurables are difficult</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How do we advocate continued investment?</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This work is new for all of us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Learning as we go</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Communication and collaboration is key</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71163FE-AA71-F049-B6C0-F4D4142F5E08}"/>
              </a:ext>
            </a:extLst>
          </p:cNvPr>
          <p:cNvPicPr>
            <a:picLocks noChangeAspect="1"/>
          </p:cNvPicPr>
          <p:nvPr/>
        </p:nvPicPr>
        <p:blipFill>
          <a:blip r:embed="rId3">
            <a:extLst>
              <a:ext uri="{28A0092B-C50C-407E-A947-70E740481C1C}">
                <a14:useLocalDpi xmlns:a14="http://schemas.microsoft.com/office/drawing/2010/main" val="0"/>
              </a:ext>
            </a:extLst>
          </a:blip>
          <a:srcRect l="20400" r="20400"/>
          <a:stretch/>
        </p:blipFill>
        <p:spPr>
          <a:xfrm>
            <a:off x="6096000" y="1"/>
            <a:ext cx="6096000" cy="6857999"/>
          </a:xfrm>
          <a:prstGeom prst="rect">
            <a:avLst/>
          </a:prstGeom>
        </p:spPr>
      </p:pic>
    </p:spTree>
    <p:extLst>
      <p:ext uri="{BB962C8B-B14F-4D97-AF65-F5344CB8AC3E}">
        <p14:creationId xmlns:p14="http://schemas.microsoft.com/office/powerpoint/2010/main" val="2972433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6" name="Picture 5" descr="A group of plants in pots&#10;&#10;Description automatically generated">
            <a:extLst>
              <a:ext uri="{FF2B5EF4-FFF2-40B4-BE49-F238E27FC236}">
                <a16:creationId xmlns:a16="http://schemas.microsoft.com/office/drawing/2014/main" id="{E33ED2FC-01FD-7D64-0AF4-AFE69C1268EB}"/>
              </a:ext>
            </a:extLst>
          </p:cNvPr>
          <p:cNvPicPr>
            <a:picLocks noChangeAspect="1"/>
          </p:cNvPicPr>
          <p:nvPr/>
        </p:nvPicPr>
        <p:blipFill>
          <a:blip r:embed="rId3">
            <a:extLst>
              <a:ext uri="{28A0092B-C50C-407E-A947-70E740481C1C}">
                <a14:useLocalDpi xmlns:a14="http://schemas.microsoft.com/office/drawing/2010/main" val="0"/>
              </a:ext>
            </a:extLst>
          </a:blip>
          <a:srcRect t="1381" r="-1" b="26735"/>
          <a:stretch/>
        </p:blipFill>
        <p:spPr>
          <a:xfrm>
            <a:off x="6229215" y="10"/>
            <a:ext cx="5962785" cy="6857990"/>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A2C5E337-2011-1712-C3B9-2F49ED5DA6AF}"/>
              </a:ext>
            </a:extLst>
          </p:cNvPr>
          <p:cNvSpPr txBox="1">
            <a:spLocks/>
          </p:cNvSpPr>
          <p:nvPr/>
        </p:nvSpPr>
        <p:spPr>
          <a:xfrm>
            <a:off x="358402" y="602007"/>
            <a:ext cx="5488099" cy="786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C0A56F"/>
                </a:solidFill>
                <a:effectLst/>
                <a:uLnTx/>
                <a:uFillTx/>
                <a:latin typeface="Calibri Light" panose="020F0302020204030204"/>
                <a:ea typeface="+mj-ea"/>
                <a:cs typeface="+mj-cs"/>
              </a:rPr>
              <a:t>OWEB Implementation</a:t>
            </a:r>
          </a:p>
        </p:txBody>
      </p:sp>
      <p:sp>
        <p:nvSpPr>
          <p:cNvPr id="4" name="TextBox 3">
            <a:extLst>
              <a:ext uri="{FF2B5EF4-FFF2-40B4-BE49-F238E27FC236}">
                <a16:creationId xmlns:a16="http://schemas.microsoft.com/office/drawing/2014/main" id="{C7F2BE78-83E0-C14F-DFC4-85ACBAE283F1}"/>
              </a:ext>
            </a:extLst>
          </p:cNvPr>
          <p:cNvSpPr txBox="1"/>
          <p:nvPr/>
        </p:nvSpPr>
        <p:spPr>
          <a:xfrm>
            <a:off x="262709" y="1527005"/>
            <a:ext cx="5377271" cy="4438138"/>
          </a:xfrm>
          <a:prstGeom prst="rect">
            <a:avLst/>
          </a:prstGeom>
          <a:noFill/>
        </p:spPr>
        <p:txBody>
          <a:bodyPr wrap="square" lIns="91440" tIns="45720" rIns="91440" bIns="45720" rtlCol="0" anchor="t">
            <a:spAutoFit/>
          </a:bodyPr>
          <a:lstStyle/>
          <a:p>
            <a:pPr marL="457200" marR="0" lvl="0" indent="-342900" algn="l" defTabSz="914400" rtl="0" eaLnBrk="1" fontAlgn="auto" latinLnBrk="0" hangingPunct="1">
              <a:lnSpc>
                <a:spcPct val="90000"/>
              </a:lnSpc>
              <a:spcBef>
                <a:spcPts val="60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Consultation process underway, with survey completed and listening sessions</a:t>
            </a:r>
          </a:p>
          <a:p>
            <a:pPr marL="457200" marR="0" lvl="0" indent="-342900" algn="l" defTabSz="914400" rtl="0" eaLnBrk="1" fontAlgn="auto" latinLnBrk="0" hangingPunct="1">
              <a:lnSpc>
                <a:spcPct val="90000"/>
              </a:lnSpc>
              <a:spcBef>
                <a:spcPts val="60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Grant offerings open January-April, with awards made in June</a:t>
            </a:r>
          </a:p>
          <a:p>
            <a:pPr marL="457200" marR="0" lvl="0" indent="-342900" algn="l" defTabSz="914400" rtl="0" eaLnBrk="1" fontAlgn="auto" latinLnBrk="0" hangingPunct="1">
              <a:lnSpc>
                <a:spcPct val="90000"/>
              </a:lnSpc>
              <a:spcBef>
                <a:spcPts val="600"/>
              </a:spcBef>
              <a:spcAft>
                <a:spcPts val="600"/>
              </a:spcAft>
              <a:buClrTx/>
              <a:buSzPct val="100000"/>
              <a:buFont typeface="Wingdings" pitchFamily="2" charset="2"/>
              <a:buChar char="v"/>
              <a:tabLst/>
              <a:defRPr/>
            </a:pPr>
            <a:r>
              <a:rPr lang="en-US" sz="2400" dirty="0">
                <a:solidFill>
                  <a:prstClr val="white"/>
                </a:solidFill>
                <a:latin typeface="Calibri" panose="020F0502020204030204"/>
                <a:cs typeface="Calibri"/>
              </a:rPr>
              <a:t>Practices include climate-smart farming practices</a:t>
            </a:r>
          </a:p>
          <a:p>
            <a:pPr marL="457200" marR="0" lvl="0" indent="-342900" algn="l" defTabSz="914400" rtl="0" eaLnBrk="1" fontAlgn="auto" latinLnBrk="0" hangingPunct="1">
              <a:lnSpc>
                <a:spcPct val="90000"/>
              </a:lnSpc>
              <a:spcBef>
                <a:spcPts val="60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rPr>
              <a:t>Designed to complement NRCS funding opportunities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20741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2CCA4-78A6-F527-943F-F7AF14D83B1D}"/>
              </a:ext>
            </a:extLst>
          </p:cNvPr>
          <p:cNvPicPr>
            <a:picLocks noChangeAspect="1"/>
          </p:cNvPicPr>
          <p:nvPr/>
        </p:nvPicPr>
        <p:blipFill>
          <a:blip r:embed="rId3">
            <a:extLst>
              <a:ext uri="{28A0092B-C50C-407E-A947-70E740481C1C}">
                <a14:useLocalDpi xmlns:a14="http://schemas.microsoft.com/office/drawing/2010/main" val="0"/>
              </a:ext>
            </a:extLst>
          </a:blip>
          <a:srcRect l="16517" r="16517"/>
          <a:stretch/>
        </p:blipFill>
        <p:spPr>
          <a:xfrm>
            <a:off x="6072428" y="0"/>
            <a:ext cx="6119572" cy="6858000"/>
          </a:xfrm>
          <a:prstGeom prst="rect">
            <a:avLst/>
          </a:prstGeom>
        </p:spPr>
      </p:pic>
      <p:sp>
        <p:nvSpPr>
          <p:cNvPr id="7" name="Rectangle 6">
            <a:extLst>
              <a:ext uri="{FF2B5EF4-FFF2-40B4-BE49-F238E27FC236}">
                <a16:creationId xmlns:a16="http://schemas.microsoft.com/office/drawing/2014/main" id="{B207A3EF-6278-9BF4-674B-518FA9D2F3F6}"/>
              </a:ext>
            </a:extLst>
          </p:cNvPr>
          <p:cNvSpPr/>
          <p:nvPr/>
        </p:nvSpPr>
        <p:spPr>
          <a:xfrm>
            <a:off x="6072428" y="6354860"/>
            <a:ext cx="3976447" cy="503140"/>
          </a:xfrm>
          <a:prstGeom prst="rect">
            <a:avLst/>
          </a:prstGeom>
          <a:solidFill>
            <a:schemeClr val="bg1">
              <a:alpha val="38000"/>
            </a:schemeClr>
          </a:soli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CCFE25C9-1E72-44BA-A5B7-3C2E0AA3EE3F}"/>
              </a:ext>
            </a:extLst>
          </p:cNvPr>
          <p:cNvSpPr txBox="1">
            <a:spLocks/>
          </p:cNvSpPr>
          <p:nvPr/>
        </p:nvSpPr>
        <p:spPr>
          <a:xfrm>
            <a:off x="358402" y="220851"/>
            <a:ext cx="5489505" cy="1628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C0A56F"/>
                </a:solidFill>
                <a:effectLst/>
                <a:uLnTx/>
                <a:uFillTx/>
                <a:latin typeface="Calibri Light" panose="020F0302020204030204"/>
                <a:ea typeface="+mj-ea"/>
                <a:cs typeface="+mj-cs"/>
              </a:rPr>
              <a:t>OWEB – Open Solicitation  </a:t>
            </a:r>
          </a:p>
        </p:txBody>
      </p:sp>
      <p:sp>
        <p:nvSpPr>
          <p:cNvPr id="2" name="TextBox 1">
            <a:extLst>
              <a:ext uri="{FF2B5EF4-FFF2-40B4-BE49-F238E27FC236}">
                <a16:creationId xmlns:a16="http://schemas.microsoft.com/office/drawing/2014/main" id="{E7F23567-BD1E-CA9A-6D62-6D6EFE0F7021}"/>
              </a:ext>
            </a:extLst>
          </p:cNvPr>
          <p:cNvSpPr txBox="1"/>
          <p:nvPr/>
        </p:nvSpPr>
        <p:spPr>
          <a:xfrm>
            <a:off x="358402" y="1567565"/>
            <a:ext cx="5377271" cy="5724644"/>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rPr>
              <a:t>$1.5M</a:t>
            </a:r>
            <a:r>
              <a:rPr lang="en-US" sz="2400" dirty="0">
                <a:solidFill>
                  <a:prstClr val="white"/>
                </a:solidFill>
                <a:latin typeface="Calibri" panose="020F0502020204030204"/>
                <a:cs typeface="Calibri"/>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rPr>
              <a:t>for restoration/technical assistance grants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dirty="0">
                <a:solidFill>
                  <a:prstClr val="white"/>
                </a:solidFill>
                <a:latin typeface="Calibri" panose="020F0502020204030204"/>
                <a:cs typeface="Calibri"/>
              </a:rPr>
              <a:t>Practices that support natural climate solutions (i.e. improved forest management, restore deep rooted perennial grasses, etc.)</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dirty="0">
                <a:solidFill>
                  <a:prstClr val="white"/>
                </a:solidFill>
                <a:latin typeface="Calibri" panose="020F0502020204030204"/>
                <a:cs typeface="Calibri"/>
              </a:rPr>
              <a:t>Support social and economic co-benefits for Tribes and environmental justice communities </a:t>
            </a:r>
          </a:p>
          <a:p>
            <a:pPr marL="342900" indent="-342900">
              <a:spcAft>
                <a:spcPts val="600"/>
              </a:spcAft>
              <a:buFont typeface="Wingdings" panose="05000000000000000000" pitchFamily="2" charset="2"/>
              <a:buChar char="v"/>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rPr>
              <a:t>Will apply existing rules for both programs</a:t>
            </a:r>
            <a:endParaRPr lang="en-US" sz="2400" dirty="0">
              <a:solidFill>
                <a:prstClr val="white"/>
              </a:solidFill>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2B39ABE-64AD-3ED2-3C98-638CC4DA363F}"/>
              </a:ext>
            </a:extLst>
          </p:cNvPr>
          <p:cNvSpPr txBox="1"/>
          <p:nvPr/>
        </p:nvSpPr>
        <p:spPr>
          <a:xfrm>
            <a:off x="6083738" y="6406375"/>
            <a:ext cx="3976447" cy="400110"/>
          </a:xfrm>
          <a:prstGeom prst="rect">
            <a:avLst/>
          </a:prstGeom>
          <a:noFill/>
          <a:effectLst>
            <a:outerShdw sx="147000" sy="147000" algn="ctr" rotWithShape="0">
              <a:prstClr val="black">
                <a:alpha val="83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50800" dist="38100" dir="5400000" algn="t" rotWithShape="0">
                    <a:prstClr val="black"/>
                  </a:outerShdw>
                </a:effectLst>
                <a:uLnTx/>
                <a:uFillTx/>
                <a:latin typeface="Calibri" panose="020F0502020204030204"/>
                <a:ea typeface="+mn-ea"/>
                <a:cs typeface="+mn-cs"/>
              </a:rPr>
              <a:t>Restoration Grant: Rock Creek in post-Archie Creek Fire area. </a:t>
            </a:r>
            <a:br>
              <a:rPr kumimoji="0" lang="en-US" sz="1200" b="0" i="0" u="none" strike="noStrike" kern="1200" cap="none" spc="0" normalizeH="0" baseline="0" noProof="0" dirty="0">
                <a:ln>
                  <a:noFill/>
                </a:ln>
                <a:solidFill>
                  <a:prstClr val="white"/>
                </a:solidFill>
                <a:effectLst>
                  <a:outerShdw blurRad="50800" dist="38100" dir="5400000" algn="t" rotWithShape="0">
                    <a:prstClr val="black"/>
                  </a:outerShdw>
                </a:effectLst>
                <a:uLnTx/>
                <a:uFillTx/>
                <a:latin typeface="Calibri" panose="020F0502020204030204"/>
                <a:ea typeface="+mn-ea"/>
                <a:cs typeface="+mn-cs"/>
              </a:rPr>
            </a:br>
            <a:r>
              <a:rPr kumimoji="0" lang="en-US" sz="800" b="0" i="0" u="none" strike="noStrike" kern="1200" cap="none" spc="0" normalizeH="0" baseline="0" noProof="0" dirty="0">
                <a:ln>
                  <a:noFill/>
                </a:ln>
                <a:solidFill>
                  <a:prstClr val="white"/>
                </a:solidFill>
                <a:effectLst>
                  <a:outerShdw blurRad="50800" dist="38100" dir="5400000" algn="t" rotWithShape="0">
                    <a:prstClr val="black"/>
                  </a:outerShdw>
                </a:effectLst>
                <a:uLnTx/>
                <a:uFillTx/>
                <a:latin typeface="Calibri" panose="020F0502020204030204"/>
                <a:ea typeface="+mn-ea"/>
                <a:cs typeface="+mn-cs"/>
              </a:rPr>
              <a:t>Credit: Partnership for the Umpqua Rivers, Jeff McEnroe.</a:t>
            </a:r>
          </a:p>
        </p:txBody>
      </p:sp>
    </p:spTree>
    <p:extLst>
      <p:ext uri="{BB962C8B-B14F-4D97-AF65-F5344CB8AC3E}">
        <p14:creationId xmlns:p14="http://schemas.microsoft.com/office/powerpoint/2010/main" val="2065278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FE25C9-1E72-44BA-A5B7-3C2E0AA3EE3F}"/>
              </a:ext>
            </a:extLst>
          </p:cNvPr>
          <p:cNvSpPr txBox="1">
            <a:spLocks/>
          </p:cNvSpPr>
          <p:nvPr/>
        </p:nvSpPr>
        <p:spPr>
          <a:xfrm>
            <a:off x="358402" y="602007"/>
            <a:ext cx="5488099" cy="786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C0A56F"/>
                </a:solidFill>
                <a:effectLst/>
                <a:uLnTx/>
                <a:uFillTx/>
                <a:latin typeface="Calibri Light" panose="020F0302020204030204"/>
                <a:ea typeface="+mj-ea"/>
                <a:cs typeface="+mj-cs"/>
              </a:rPr>
              <a:t>OWEB – </a:t>
            </a:r>
            <a:r>
              <a:rPr lang="en-US" sz="4000" b="1" dirty="0">
                <a:solidFill>
                  <a:srgbClr val="C0A56F"/>
                </a:solidFill>
                <a:latin typeface="Calibri Light" panose="020F0302020204030204"/>
              </a:rPr>
              <a:t>OAHP </a:t>
            </a:r>
            <a:endParaRPr kumimoji="0" lang="en-US" sz="4000" b="1" i="0" u="none" strike="noStrike" kern="1200" cap="none" spc="0" normalizeH="0" baseline="0" noProof="0" dirty="0">
              <a:ln>
                <a:noFill/>
              </a:ln>
              <a:solidFill>
                <a:srgbClr val="C0A56F"/>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E7F23567-BD1E-CA9A-6D62-6D6EFE0F7021}"/>
              </a:ext>
            </a:extLst>
          </p:cNvPr>
          <p:cNvSpPr txBox="1"/>
          <p:nvPr/>
        </p:nvSpPr>
        <p:spPr>
          <a:xfrm>
            <a:off x="413815" y="1546938"/>
            <a:ext cx="5377271" cy="475514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spcBef>
                <a:spcPts val="60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rPr>
              <a:t>$750,000 for technical assistance to develop conservation management plans and implement them through payment for practices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dirty="0">
                <a:solidFill>
                  <a:prstClr val="white"/>
                </a:solidFill>
                <a:latin typeface="Calibri" panose="020F0502020204030204"/>
                <a:cs typeface="Calibri"/>
              </a:rPr>
              <a:t>Practices include climate-smart farming practices like cover crops, nutrient management, and riparian buffer areas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dirty="0">
                <a:solidFill>
                  <a:prstClr val="white"/>
                </a:solidFill>
                <a:latin typeface="Calibri" panose="020F0502020204030204"/>
                <a:cs typeface="Calibri"/>
              </a:rPr>
              <a:t>Priority given to activities administered or proposed by an environmental justice community or Tribe</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p:txBody>
      </p:sp>
      <p:sp>
        <p:nvSpPr>
          <p:cNvPr id="4" name="TextBox 3">
            <a:extLst>
              <a:ext uri="{FF2B5EF4-FFF2-40B4-BE49-F238E27FC236}">
                <a16:creationId xmlns:a16="http://schemas.microsoft.com/office/drawing/2014/main" id="{05896737-1F76-005C-A9E6-26461CF0CEF5}"/>
              </a:ext>
            </a:extLst>
          </p:cNvPr>
          <p:cNvSpPr txBox="1"/>
          <p:nvPr/>
        </p:nvSpPr>
        <p:spPr>
          <a:xfrm>
            <a:off x="7367629" y="995395"/>
            <a:ext cx="24860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INSERT PHOTO HERE THAT IS RELEVANT TO PROJECT DESCRIPTION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Max of 2 slides per agency</a:t>
            </a:r>
          </a:p>
        </p:txBody>
      </p:sp>
      <p:pic>
        <p:nvPicPr>
          <p:cNvPr id="5" name="Picture 4">
            <a:extLst>
              <a:ext uri="{FF2B5EF4-FFF2-40B4-BE49-F238E27FC236}">
                <a16:creationId xmlns:a16="http://schemas.microsoft.com/office/drawing/2014/main" id="{1BFA7040-2293-055E-1A60-27E299A59084}"/>
              </a:ext>
            </a:extLst>
          </p:cNvPr>
          <p:cNvPicPr>
            <a:picLocks noChangeAspect="1"/>
          </p:cNvPicPr>
          <p:nvPr/>
        </p:nvPicPr>
        <p:blipFill rotWithShape="1">
          <a:blip r:embed="rId3">
            <a:extLst>
              <a:ext uri="{28A0092B-C50C-407E-A947-70E740481C1C}">
                <a14:useLocalDpi xmlns:a14="http://schemas.microsoft.com/office/drawing/2010/main" val="0"/>
              </a:ext>
            </a:extLst>
          </a:blip>
          <a:srcRect l="5384" r="5384"/>
          <a:stretch/>
        </p:blipFill>
        <p:spPr>
          <a:xfrm>
            <a:off x="6072428" y="0"/>
            <a:ext cx="6119572" cy="6858000"/>
          </a:xfrm>
          <a:prstGeom prst="rect">
            <a:avLst/>
          </a:prstGeom>
        </p:spPr>
      </p:pic>
      <p:sp>
        <p:nvSpPr>
          <p:cNvPr id="6" name="TextBox 5">
            <a:extLst>
              <a:ext uri="{FF2B5EF4-FFF2-40B4-BE49-F238E27FC236}">
                <a16:creationId xmlns:a16="http://schemas.microsoft.com/office/drawing/2014/main" id="{754A38F0-1034-AF7B-FAB0-13D89047A097}"/>
              </a:ext>
            </a:extLst>
          </p:cNvPr>
          <p:cNvSpPr txBox="1"/>
          <p:nvPr/>
        </p:nvSpPr>
        <p:spPr>
          <a:xfrm>
            <a:off x="6083738" y="6425196"/>
            <a:ext cx="2595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OAHP Grantee: Seely Farm, Clatskanie.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t>Credit: Oregon Agricultural Trust.</a:t>
            </a:r>
          </a:p>
        </p:txBody>
      </p:sp>
    </p:spTree>
    <p:extLst>
      <p:ext uri="{BB962C8B-B14F-4D97-AF65-F5344CB8AC3E}">
        <p14:creationId xmlns:p14="http://schemas.microsoft.com/office/powerpoint/2010/main" val="1977933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CCFE25C9-1E72-44BA-A5B7-3C2E0AA3EE3F}"/>
              </a:ext>
            </a:extLst>
          </p:cNvPr>
          <p:cNvSpPr txBox="1">
            <a:spLocks/>
          </p:cNvSpPr>
          <p:nvPr/>
        </p:nvSpPr>
        <p:spPr>
          <a:xfrm>
            <a:off x="488950" y="278236"/>
            <a:ext cx="5251316"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srgbClr val="C0A56F"/>
                </a:solidFill>
                <a:effectLst/>
                <a:uLnTx/>
                <a:uFillTx/>
                <a:latin typeface="Calibri Light" panose="020F0302020204030204"/>
                <a:ea typeface="+mj-ea"/>
                <a:cs typeface="+mj-cs"/>
              </a:rPr>
              <a:t>Contact Info</a:t>
            </a:r>
          </a:p>
        </p:txBody>
      </p:sp>
      <p:sp>
        <p:nvSpPr>
          <p:cNvPr id="2" name="TextBox 1">
            <a:extLst>
              <a:ext uri="{FF2B5EF4-FFF2-40B4-BE49-F238E27FC236}">
                <a16:creationId xmlns:a16="http://schemas.microsoft.com/office/drawing/2014/main" id="{E7F23567-BD1E-CA9A-6D62-6D6EFE0F7021}"/>
              </a:ext>
            </a:extLst>
          </p:cNvPr>
          <p:cNvSpPr txBox="1"/>
          <p:nvPr/>
        </p:nvSpPr>
        <p:spPr>
          <a:xfrm>
            <a:off x="-96839" y="1862736"/>
            <a:ext cx="6422894" cy="384366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Troy Abercrombie</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Oregon Dept. of Agriculture</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Native Plant Conservation &amp; Noxious Weed Control</a:t>
            </a:r>
          </a:p>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troy.abercrombie@oda.oregon.gov</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503-983-4065</a:t>
            </a:r>
          </a:p>
          <a:p>
            <a:pPr marL="228600" marR="0" lvl="1" indent="0" algn="ctr" defTabSz="914400" rtl="0" eaLnBrk="1" fontAlgn="auto" latinLnBrk="0" hangingPunct="1">
              <a:lnSpc>
                <a:spcPct val="90000"/>
              </a:lnSpc>
              <a:spcBef>
                <a:spcPts val="0"/>
              </a:spcBef>
              <a:spcAft>
                <a:spcPts val="600"/>
              </a:spcAft>
              <a:buClrTx/>
              <a:buSzTx/>
              <a:buFontTx/>
              <a:buNone/>
              <a:tabLst/>
              <a:defRPr/>
            </a:pPr>
            <a:endParaRPr lang="en-US" sz="800" dirty="0">
              <a:solidFill>
                <a:prstClr val="white"/>
              </a:solidFill>
              <a:latin typeface="Calibri" panose="020F0502020204030204"/>
            </a:endParaRPr>
          </a:p>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Alexa Schmidt</a:t>
            </a:r>
          </a:p>
          <a:p>
            <a:pPr marL="228600" marR="0" lvl="1" indent="0" algn="ctr" defTabSz="914400" rtl="0" eaLnBrk="1" fontAlgn="auto" latinLnBrk="0" hangingPunct="1">
              <a:lnSpc>
                <a:spcPct val="90000"/>
              </a:lnSpc>
              <a:spcBef>
                <a:spcPts val="0"/>
              </a:spcBef>
              <a:spcAft>
                <a:spcPts val="600"/>
              </a:spcAft>
              <a:buClrTx/>
              <a:buSzTx/>
              <a:buFontTx/>
              <a:buNone/>
              <a:tabLst/>
              <a:defRPr/>
            </a:pPr>
            <a:r>
              <a:rPr lang="en-US" sz="1600" dirty="0">
                <a:solidFill>
                  <a:prstClr val="white"/>
                </a:solidFill>
                <a:latin typeface="Calibri" panose="020F0502020204030204"/>
              </a:rPr>
              <a:t>Oregon Watershed Enhancement Board</a:t>
            </a:r>
          </a:p>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Water and Climate Coordinator</a:t>
            </a:r>
          </a:p>
          <a:p>
            <a:pPr marL="228600" marR="0" lvl="1" indent="0" algn="ctr" defTabSz="914400" rtl="0" eaLnBrk="1" fontAlgn="auto" latinLnBrk="0" hangingPunct="1">
              <a:lnSpc>
                <a:spcPct val="90000"/>
              </a:lnSpc>
              <a:spcBef>
                <a:spcPts val="0"/>
              </a:spcBef>
              <a:spcAft>
                <a:spcPts val="600"/>
              </a:spcAft>
              <a:buClrTx/>
              <a:buSzTx/>
              <a:buFontTx/>
              <a:buNone/>
              <a:tabLst/>
              <a:defRPr/>
            </a:pPr>
            <a:r>
              <a:rPr lang="en-US" sz="1600" dirty="0">
                <a:solidFill>
                  <a:schemeClr val="bg1"/>
                </a:solidFill>
                <a:latin typeface="Calibri" panose="020F0502020204030204"/>
                <a:hlinkClick r:id="rId5">
                  <a:extLst>
                    <a:ext uri="{A12FA001-AC4F-418D-AE19-62706E023703}">
                      <ahyp:hlinkClr xmlns:ahyp="http://schemas.microsoft.com/office/drawing/2018/hyperlinkcolor" val="tx"/>
                    </a:ext>
                  </a:extLst>
                </a:hlinkClick>
              </a:rPr>
              <a:t>alexa.m.schmidt@oweb.Oregon.gov</a:t>
            </a:r>
            <a:r>
              <a:rPr lang="en-US" sz="1600" dirty="0">
                <a:solidFill>
                  <a:schemeClr val="bg1"/>
                </a:solidFill>
                <a:latin typeface="Calibri" panose="020F0502020204030204"/>
              </a:rPr>
              <a:t> </a:t>
            </a:r>
          </a:p>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971-718-4904</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landscape with mountains and blue sky&#10;&#10;Description automatically generated">
            <a:extLst>
              <a:ext uri="{FF2B5EF4-FFF2-40B4-BE49-F238E27FC236}">
                <a16:creationId xmlns:a16="http://schemas.microsoft.com/office/drawing/2014/main" id="{E33ED2FC-01FD-7D64-0AF4-AFE69C1268EB}"/>
              </a:ext>
            </a:extLst>
          </p:cNvPr>
          <p:cNvPicPr>
            <a:picLocks noChangeAspect="1"/>
          </p:cNvPicPr>
          <p:nvPr/>
        </p:nvPicPr>
        <p:blipFill>
          <a:blip r:embed="rId6">
            <a:extLst>
              <a:ext uri="{28A0092B-C50C-407E-A947-70E740481C1C}">
                <a14:useLocalDpi xmlns:a14="http://schemas.microsoft.com/office/drawing/2010/main" val="0"/>
              </a:ext>
            </a:extLst>
          </a:blip>
          <a:srcRect t="13740"/>
          <a:stretch/>
        </p:blipFill>
        <p:spPr>
          <a:xfrm>
            <a:off x="6229215" y="10"/>
            <a:ext cx="5962785" cy="68579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2172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FE25C9-1E72-44BA-A5B7-3C2E0AA3EE3F}"/>
              </a:ext>
            </a:extLst>
          </p:cNvPr>
          <p:cNvSpPr txBox="1">
            <a:spLocks/>
          </p:cNvSpPr>
          <p:nvPr/>
        </p:nvSpPr>
        <p:spPr>
          <a:xfrm>
            <a:off x="461764" y="157056"/>
            <a:ext cx="4778387" cy="1628970"/>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kumimoji="0" sz="4000" b="1" i="0" u="none" strike="noStrike" cap="none" spc="0" normalizeH="0" baseline="0">
                <a:ln>
                  <a:noFill/>
                </a:ln>
                <a:solidFill>
                  <a:srgbClr val="C0A56F"/>
                </a:solidFill>
                <a:effectLst/>
                <a:uLnTx/>
                <a:uFillTx/>
                <a:latin typeface="Calibri Light" panose="020F0302020204030204"/>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C0A56F"/>
                </a:solidFill>
                <a:effectLst/>
                <a:uLnTx/>
                <a:uFillTx/>
                <a:latin typeface="Calibri Light" panose="020F0302020204030204"/>
                <a:ea typeface="+mj-ea"/>
                <a:cs typeface="+mj-cs"/>
              </a:rPr>
              <a:t>Purpose of the Funds</a:t>
            </a:r>
          </a:p>
        </p:txBody>
      </p:sp>
      <p:sp>
        <p:nvSpPr>
          <p:cNvPr id="2" name="TextBox 1">
            <a:extLst>
              <a:ext uri="{FF2B5EF4-FFF2-40B4-BE49-F238E27FC236}">
                <a16:creationId xmlns:a16="http://schemas.microsoft.com/office/drawing/2014/main" id="{E7F23567-BD1E-CA9A-6D62-6D6EFE0F7021}"/>
              </a:ext>
            </a:extLst>
          </p:cNvPr>
          <p:cNvSpPr txBox="1"/>
          <p:nvPr/>
        </p:nvSpPr>
        <p:spPr>
          <a:xfrm>
            <a:off x="461764" y="1420758"/>
            <a:ext cx="5377271" cy="37240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Advance natural climate solutions to sequester and store carbon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a:solidFill>
                  <a:prstClr val="white"/>
                </a:solidFill>
                <a:latin typeface="Calibri" panose="020F0502020204030204"/>
              </a:rPr>
              <a:t>Provide incentives, technical assistance, and financial assistance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Leverage federal investments</a:t>
            </a:r>
            <a:endParaRPr lang="en-US" sz="240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Prioritize the use of existing programs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a:solidFill>
                  <a:prstClr val="white"/>
                </a:solidFill>
                <a:latin typeface="Calibri" panose="020F0502020204030204"/>
              </a:rPr>
              <a:t>Remove barriers for tribes, environmental justice communities, landowners and land managers</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23D66D8-F6EA-BA4D-5863-D1192B4F3A28}"/>
              </a:ext>
            </a:extLst>
          </p:cNvPr>
          <p:cNvGrpSpPr/>
          <p:nvPr/>
        </p:nvGrpSpPr>
        <p:grpSpPr>
          <a:xfrm>
            <a:off x="6115050" y="-1587"/>
            <a:ext cx="6489764" cy="6859587"/>
            <a:chOff x="5733193" y="-1587"/>
            <a:chExt cx="6489764" cy="6859587"/>
          </a:xfrm>
        </p:grpSpPr>
        <p:pic>
          <p:nvPicPr>
            <p:cNvPr id="5" name="Picture 4">
              <a:extLst>
                <a:ext uri="{FF2B5EF4-FFF2-40B4-BE49-F238E27FC236}">
                  <a16:creationId xmlns:a16="http://schemas.microsoft.com/office/drawing/2014/main" id="{06127843-82A6-8A4B-75BB-E3E3685F2A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02" r="1180"/>
            <a:stretch/>
          </p:blipFill>
          <p:spPr>
            <a:xfrm>
              <a:off x="5735673" y="2124066"/>
              <a:ext cx="6454729" cy="4733934"/>
            </a:xfrm>
            <a:prstGeom prst="rect">
              <a:avLst/>
            </a:prstGeom>
          </p:spPr>
        </p:pic>
        <p:pic>
          <p:nvPicPr>
            <p:cNvPr id="7" name="Picture 6" descr="Birds eye view of a field&#10;&#10;Description automatically generated">
              <a:extLst>
                <a:ext uri="{FF2B5EF4-FFF2-40B4-BE49-F238E27FC236}">
                  <a16:creationId xmlns:a16="http://schemas.microsoft.com/office/drawing/2014/main" id="{181A2451-B8FE-3FFF-A591-9DA4F5863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7282" y="0"/>
              <a:ext cx="3495675" cy="2621756"/>
            </a:xfrm>
            <a:prstGeom prst="rect">
              <a:avLst/>
            </a:prstGeom>
            <a:ln w="57150" cap="sq">
              <a:solidFill>
                <a:srgbClr val="3F3F3F"/>
              </a:solidFill>
              <a:miter lim="800000"/>
            </a:ln>
            <a:effectLst>
              <a:outerShdw blurRad="57150" dist="50800" dir="2700000" algn="tl" rotWithShape="0">
                <a:srgbClr val="000000">
                  <a:alpha val="40000"/>
                </a:srgbClr>
              </a:outerShdw>
            </a:effectLst>
          </p:spPr>
        </p:pic>
        <p:pic>
          <p:nvPicPr>
            <p:cNvPr id="9" name="Picture 8" descr="A aerial view of a field&#10;&#10;Description automatically generated">
              <a:extLst>
                <a:ext uri="{FF2B5EF4-FFF2-40B4-BE49-F238E27FC236}">
                  <a16:creationId xmlns:a16="http://schemas.microsoft.com/office/drawing/2014/main" id="{19F91DDF-90E7-2FCB-B5C2-F3C8BDF414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3193" y="-1587"/>
              <a:ext cx="3933825" cy="2622550"/>
            </a:xfrm>
            <a:prstGeom prst="rect">
              <a:avLst/>
            </a:prstGeom>
            <a:ln w="57150" cap="sq">
              <a:solidFill>
                <a:srgbClr val="3F3F3F"/>
              </a:solidFill>
              <a:miter lim="800000"/>
            </a:ln>
            <a:effectLst>
              <a:outerShdw blurRad="57150" dist="50800" dir="2700000" algn="tl" rotWithShape="0">
                <a:srgbClr val="000000">
                  <a:alpha val="40000"/>
                </a:srgbClr>
              </a:outerShdw>
            </a:effectLst>
          </p:spPr>
        </p:pic>
      </p:grpSp>
    </p:spTree>
    <p:extLst>
      <p:ext uri="{BB962C8B-B14F-4D97-AF65-F5344CB8AC3E}">
        <p14:creationId xmlns:p14="http://schemas.microsoft.com/office/powerpoint/2010/main" val="3644314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9450B56-0009-F679-3C50-1D70B86DB83A}"/>
              </a:ext>
            </a:extLst>
          </p:cNvPr>
          <p:cNvSpPr txBox="1"/>
          <p:nvPr/>
        </p:nvSpPr>
        <p:spPr>
          <a:xfrm>
            <a:off x="550204" y="242079"/>
            <a:ext cx="6206918" cy="96949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Tx/>
              <a:buSzTx/>
              <a:tabLst/>
              <a:defRPr/>
            </a:pPr>
            <a:r>
              <a:rPr lang="en-US" sz="2800" b="1">
                <a:solidFill>
                  <a:schemeClr val="accent4">
                    <a:lumMod val="20000"/>
                    <a:lumOff val="80000"/>
                  </a:schemeClr>
                </a:solidFill>
                <a:latin typeface="Calibri" panose="020F0502020204030204"/>
              </a:rPr>
              <a:t>13 Investment Areas</a:t>
            </a:r>
          </a:p>
          <a:p>
            <a:pPr marR="0" lvl="0" algn="l" defTabSz="914400" rtl="0" eaLnBrk="1" fontAlgn="auto" latinLnBrk="0" hangingPunct="1">
              <a:lnSpc>
                <a:spcPct val="100000"/>
              </a:lnSpc>
              <a:spcBef>
                <a:spcPts val="0"/>
              </a:spcBef>
              <a:spcAft>
                <a:spcPts val="600"/>
              </a:spcAft>
              <a:buClrTx/>
              <a:buSzTx/>
              <a:tabLst/>
              <a:defRPr/>
            </a:pPr>
            <a:endParaRPr lang="en-US" sz="2400">
              <a:solidFill>
                <a:prstClr val="white"/>
              </a:solidFill>
              <a:latin typeface="Calibri" panose="020F0502020204030204"/>
            </a:endParaRPr>
          </a:p>
        </p:txBody>
      </p:sp>
      <p:pic>
        <p:nvPicPr>
          <p:cNvPr id="25" name="Google Shape;95;g11692db0e32_0_0">
            <a:extLst>
              <a:ext uri="{FF2B5EF4-FFF2-40B4-BE49-F238E27FC236}">
                <a16:creationId xmlns:a16="http://schemas.microsoft.com/office/drawing/2014/main" id="{FFA6E2BA-5CDB-7CAA-1FF8-BDE0E86B9459}"/>
              </a:ext>
            </a:extLst>
          </p:cNvPr>
          <p:cNvPicPr>
            <a:picLocks noChangeAspect="1"/>
          </p:cNvPicPr>
          <p:nvPr/>
        </p:nvPicPr>
        <p:blipFill rotWithShape="1">
          <a:blip r:embed="rId3">
            <a:extLst>
              <a:ext uri="{28A0092B-C50C-407E-A947-70E740481C1C}">
                <a14:useLocalDpi xmlns:a14="http://schemas.microsoft.com/office/drawing/2010/main" val="0"/>
              </a:ext>
            </a:extLst>
          </a:blip>
          <a:srcRect t="2859" r="37938" b="2859"/>
          <a:stretch/>
        </p:blipFill>
        <p:spPr>
          <a:xfrm flipH="1">
            <a:off x="6588690" y="-1183973"/>
            <a:ext cx="5603308" cy="8682486"/>
          </a:xfrm>
          <a:prstGeom prst="rect">
            <a:avLst/>
          </a:prstGeom>
          <a:scene3d>
            <a:camera prst="orthographicFront"/>
            <a:lightRig rig="contrasting" dir="t">
              <a:rot lat="0" lon="0" rev="3000000"/>
            </a:lightRig>
          </a:scene3d>
          <a:sp3d contourW="7620">
            <a:bevelT w="95250" h="31750"/>
            <a:contourClr>
              <a:srgbClr val="333333"/>
            </a:contourClr>
          </a:sp3d>
        </p:spPr>
      </p:pic>
      <p:graphicFrame>
        <p:nvGraphicFramePr>
          <p:cNvPr id="3" name="Table 2">
            <a:extLst>
              <a:ext uri="{FF2B5EF4-FFF2-40B4-BE49-F238E27FC236}">
                <a16:creationId xmlns:a16="http://schemas.microsoft.com/office/drawing/2014/main" id="{BAB158CB-6B78-240A-3C16-20B42364E194}"/>
              </a:ext>
            </a:extLst>
          </p:cNvPr>
          <p:cNvGraphicFramePr>
            <a:graphicFrameLocks noGrp="1"/>
          </p:cNvGraphicFramePr>
          <p:nvPr>
            <p:extLst>
              <p:ext uri="{D42A27DB-BD31-4B8C-83A1-F6EECF244321}">
                <p14:modId xmlns:p14="http://schemas.microsoft.com/office/powerpoint/2010/main" val="3136213055"/>
              </p:ext>
            </p:extLst>
          </p:nvPr>
        </p:nvGraphicFramePr>
        <p:xfrm>
          <a:off x="447951" y="899521"/>
          <a:ext cx="8204200" cy="5633359"/>
        </p:xfrm>
        <a:graphic>
          <a:graphicData uri="http://schemas.openxmlformats.org/drawingml/2006/table">
            <a:tbl>
              <a:tblPr>
                <a:tableStyleId>{F5AB1C69-6EDB-4FF4-983F-18BD219EF322}</a:tableStyleId>
              </a:tblPr>
              <a:tblGrid>
                <a:gridCol w="1101449">
                  <a:extLst>
                    <a:ext uri="{9D8B030D-6E8A-4147-A177-3AD203B41FA5}">
                      <a16:colId xmlns:a16="http://schemas.microsoft.com/office/drawing/2014/main" val="59152498"/>
                    </a:ext>
                  </a:extLst>
                </a:gridCol>
                <a:gridCol w="5613400">
                  <a:extLst>
                    <a:ext uri="{9D8B030D-6E8A-4147-A177-3AD203B41FA5}">
                      <a16:colId xmlns:a16="http://schemas.microsoft.com/office/drawing/2014/main" val="578579767"/>
                    </a:ext>
                  </a:extLst>
                </a:gridCol>
                <a:gridCol w="1489351">
                  <a:extLst>
                    <a:ext uri="{9D8B030D-6E8A-4147-A177-3AD203B41FA5}">
                      <a16:colId xmlns:a16="http://schemas.microsoft.com/office/drawing/2014/main" val="4242021536"/>
                    </a:ext>
                  </a:extLst>
                </a:gridCol>
              </a:tblGrid>
              <a:tr h="0">
                <a:tc>
                  <a:txBody>
                    <a:bodyPr/>
                    <a:lstStyle/>
                    <a:p>
                      <a:pPr algn="ctr" fontAlgn="ctr"/>
                      <a:r>
                        <a:rPr lang="en-US" sz="1800" u="none" strike="noStrike">
                          <a:effectLst/>
                        </a:rPr>
                        <a:t>Agency</a:t>
                      </a:r>
                      <a:endParaRPr lang="en-US" sz="1800" b="1" i="0" u="none" strike="noStrike">
                        <a:solidFill>
                          <a:srgbClr val="000000"/>
                        </a:solidFill>
                        <a:effectLst/>
                        <a:latin typeface="Calibri" panose="020F0502020204030204" pitchFamily="34" charset="0"/>
                      </a:endParaRPr>
                    </a:p>
                  </a:txBody>
                  <a:tcPr marL="7620" marR="7620" marT="7620" marB="0" anchor="ctr">
                    <a:solidFill>
                      <a:schemeClr val="accent4">
                        <a:lumMod val="20000"/>
                        <a:lumOff val="80000"/>
                      </a:schemeClr>
                    </a:solidFill>
                  </a:tcPr>
                </a:tc>
                <a:tc>
                  <a:txBody>
                    <a:bodyPr/>
                    <a:lstStyle/>
                    <a:p>
                      <a:pPr algn="l" fontAlgn="ctr"/>
                      <a:r>
                        <a:rPr lang="en-US" sz="1800" u="none" strike="noStrike">
                          <a:effectLst/>
                        </a:rPr>
                        <a:t>Area of Investment</a:t>
                      </a:r>
                      <a:endParaRPr lang="en-US" sz="1800" b="1" i="0" u="none" strike="noStrike">
                        <a:solidFill>
                          <a:srgbClr val="000000"/>
                        </a:solidFill>
                        <a:effectLst/>
                        <a:latin typeface="Calibri" panose="020F0502020204030204" pitchFamily="34" charset="0"/>
                      </a:endParaRPr>
                    </a:p>
                  </a:txBody>
                  <a:tcPr marL="7620" marR="7620" marT="7620" marB="0" anchor="ctr">
                    <a:solidFill>
                      <a:schemeClr val="accent4">
                        <a:lumMod val="20000"/>
                        <a:lumOff val="80000"/>
                      </a:schemeClr>
                    </a:solidFill>
                  </a:tcPr>
                </a:tc>
                <a:tc>
                  <a:txBody>
                    <a:bodyPr/>
                    <a:lstStyle/>
                    <a:p>
                      <a:pPr algn="ctr" fontAlgn="ctr"/>
                      <a:r>
                        <a:rPr lang="en-US" sz="1600" u="none" strike="noStrike">
                          <a:effectLst/>
                        </a:rPr>
                        <a:t>Total</a:t>
                      </a:r>
                      <a:endParaRPr lang="en-US" sz="1600" b="1" i="0" u="none" strike="noStrike">
                        <a:solidFill>
                          <a:srgbClr val="000000"/>
                        </a:solidFill>
                        <a:effectLst/>
                        <a:latin typeface="Calibri" panose="020F0502020204030204" pitchFamily="34" charset="0"/>
                      </a:endParaRPr>
                    </a:p>
                  </a:txBody>
                  <a:tcPr marL="7620" marR="7620" marT="7620" marB="0" anchor="ctr">
                    <a:solidFill>
                      <a:schemeClr val="accent4">
                        <a:lumMod val="20000"/>
                        <a:lumOff val="80000"/>
                      </a:schemeClr>
                    </a:solidFill>
                  </a:tcPr>
                </a:tc>
                <a:extLst>
                  <a:ext uri="{0D108BD9-81ED-4DB2-BD59-A6C34878D82A}">
                    <a16:rowId xmlns:a16="http://schemas.microsoft.com/office/drawing/2014/main" val="3637241590"/>
                  </a:ext>
                </a:extLst>
              </a:tr>
              <a:tr h="380639">
                <a:tc>
                  <a:txBody>
                    <a:bodyPr/>
                    <a:lstStyle/>
                    <a:p>
                      <a:pPr algn="ctr" fontAlgn="ctr"/>
                      <a:r>
                        <a:rPr lang="en-US" sz="1600" u="none" strike="noStrike">
                          <a:effectLst/>
                        </a:rPr>
                        <a:t>ODA</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600" u="none" strike="noStrike">
                          <a:effectLst/>
                        </a:rPr>
                        <a:t>Invasive Annual Grasses</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600" u="none" strike="noStrike">
                          <a:effectLst/>
                        </a:rPr>
                        <a:t>$396,000 </a:t>
                      </a:r>
                      <a:endParaRPr lang="en-US"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843137674"/>
                  </a:ext>
                </a:extLst>
              </a:tr>
              <a:tr h="48260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600" u="none" strike="noStrike">
                          <a:effectLst/>
                        </a:rPr>
                        <a:t>OR Native Seed Strategy Implementation </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600" u="none" strike="noStrike">
                          <a:effectLst/>
                        </a:rPr>
                        <a:t>$582,928 </a:t>
                      </a:r>
                      <a:endParaRPr lang="en-US"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730623477"/>
                  </a:ext>
                </a:extLst>
              </a:tr>
              <a:tr h="350520">
                <a:tc>
                  <a:txBody>
                    <a:bodyPr/>
                    <a:lstStyle/>
                    <a:p>
                      <a:pPr algn="ctr" fontAlgn="ctr"/>
                      <a:r>
                        <a:rPr lang="en-US" sz="1600" u="none" strike="noStrike">
                          <a:effectLst/>
                        </a:rPr>
                        <a:t>ODF</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Advance implementation of Climate-Smart Forestry as outlined in ODF’s Climate Change and Carbon Plan</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$1,500,000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3233841960"/>
                  </a:ext>
                </a:extLst>
              </a:tr>
              <a:tr h="35052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Incentivize Climate-Smart Forestry Implementation in partnership with Tribal and Environmental Justice Communities</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$1,000,000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2163812404"/>
                  </a:ext>
                </a:extLst>
              </a:tr>
              <a:tr h="35052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Establishment of climate-ready seed orchards to support small, disadvantaged, and tribal forestry (at existing facility)</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$750,000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1412037750"/>
                  </a:ext>
                </a:extLst>
              </a:tr>
              <a:tr h="182880">
                <a:tc>
                  <a:txBody>
                    <a:bodyPr/>
                    <a:lstStyle/>
                    <a:p>
                      <a:pPr algn="ctr" fontAlgn="ctr"/>
                      <a:r>
                        <a:rPr lang="en-US" sz="1600" u="none" strike="noStrike">
                          <a:effectLst/>
                        </a:rPr>
                        <a:t>OWEB</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600" u="none" strike="noStrike">
                          <a:effectLst/>
                        </a:rPr>
                        <a:t>Restoration and technical assistance grants – Open Solicitation Programs</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600" u="none" strike="noStrike">
                          <a:effectLst/>
                        </a:rPr>
                        <a:t>$1,625,000 </a:t>
                      </a:r>
                      <a:endParaRPr lang="en-US"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25034725"/>
                  </a:ext>
                </a:extLst>
              </a:tr>
              <a:tr h="48768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600" u="none" strike="noStrike">
                          <a:effectLst/>
                        </a:rPr>
                        <a:t>Conservation management planning, technical assistance, and payment-for-practices</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600" u="none" strike="noStrike">
                          <a:effectLst/>
                        </a:rPr>
                        <a:t>$875,000 </a:t>
                      </a:r>
                      <a:endParaRPr lang="en-US"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033374219"/>
                  </a:ext>
                </a:extLst>
              </a:tr>
              <a:tr h="36576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a:effectLst/>
                        </a:rPr>
                        <a:t>ODFW</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Floodplain Reforestation on North Santiam River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$412,500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471723126"/>
                  </a:ext>
                </a:extLst>
              </a:tr>
              <a:tr h="34544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Carbon Capture &amp; Restoration in North-Central Oregon Rangelands</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$750,000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3871715041"/>
                  </a:ext>
                </a:extLst>
              </a:tr>
              <a:tr h="28448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Carbon Capture in Oregon Coastal Estuaries</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$1,100,000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2162600285"/>
                  </a:ext>
                </a:extLst>
              </a:tr>
              <a:tr h="33020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Carbon Sequestration &amp; Habitat Restoration Service Provider</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$285,000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3218906620"/>
                  </a:ext>
                </a:extLst>
              </a:tr>
              <a:tr h="34290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Red Hills Conservation Area Wildfire Risk Reduction</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$170,770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3581747409"/>
                  </a:ext>
                </a:extLst>
              </a:tr>
              <a:tr h="342900">
                <a:tc>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l" fontAlgn="ctr"/>
                      <a:r>
                        <a:rPr lang="en-US" sz="1600" u="none" strike="noStrike">
                          <a:effectLst/>
                        </a:rPr>
                        <a:t>Natural Climate Solutions Lead</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tc>
                  <a:txBody>
                    <a:bodyPr/>
                    <a:lstStyle/>
                    <a:p>
                      <a:pPr algn="ctr" fontAlgn="ctr"/>
                      <a:r>
                        <a:rPr lang="en-US" sz="1600" u="none" strike="noStrike">
                          <a:effectLst/>
                        </a:rPr>
                        <a:t>$320,000 </a:t>
                      </a:r>
                      <a:endParaRPr lang="en-US" sz="1600" b="0" i="0" u="none" strike="noStrike">
                        <a:solidFill>
                          <a:srgbClr val="000000"/>
                        </a:solidFill>
                        <a:effectLst/>
                        <a:latin typeface="Calibri" panose="020F0502020204030204" pitchFamily="34" charset="0"/>
                      </a:endParaRPr>
                    </a:p>
                  </a:txBody>
                  <a:tcPr marL="7620" marR="7620" marT="7620" marB="0" anchor="ctr">
                    <a:solidFill>
                      <a:schemeClr val="accent3">
                        <a:lumMod val="60000"/>
                        <a:lumOff val="40000"/>
                      </a:schemeClr>
                    </a:solidFill>
                  </a:tcPr>
                </a:tc>
                <a:extLst>
                  <a:ext uri="{0D108BD9-81ED-4DB2-BD59-A6C34878D82A}">
                    <a16:rowId xmlns:a16="http://schemas.microsoft.com/office/drawing/2014/main" val="886540805"/>
                  </a:ext>
                </a:extLst>
              </a:tr>
            </a:tbl>
          </a:graphicData>
        </a:graphic>
      </p:graphicFrame>
    </p:spTree>
    <p:extLst>
      <p:ext uri="{BB962C8B-B14F-4D97-AF65-F5344CB8AC3E}">
        <p14:creationId xmlns:p14="http://schemas.microsoft.com/office/powerpoint/2010/main" val="3068355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3F3F3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127843-82A6-8A4B-75BB-E3E3685F2A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02" r="1180"/>
          <a:stretch/>
        </p:blipFill>
        <p:spPr>
          <a:xfrm rot="16200000">
            <a:off x="5453759" y="406710"/>
            <a:ext cx="7774571" cy="5701913"/>
          </a:xfrm>
          <a:prstGeom prst="rect">
            <a:avLst/>
          </a:prstGeom>
        </p:spPr>
      </p:pic>
      <p:sp>
        <p:nvSpPr>
          <p:cNvPr id="14" name="Title 1">
            <a:extLst>
              <a:ext uri="{FF2B5EF4-FFF2-40B4-BE49-F238E27FC236}">
                <a16:creationId xmlns:a16="http://schemas.microsoft.com/office/drawing/2014/main" id="{CCFE25C9-1E72-44BA-A5B7-3C2E0AA3EE3F}"/>
              </a:ext>
            </a:extLst>
          </p:cNvPr>
          <p:cNvSpPr txBox="1">
            <a:spLocks/>
          </p:cNvSpPr>
          <p:nvPr/>
        </p:nvSpPr>
        <p:spPr>
          <a:xfrm>
            <a:off x="461764" y="157056"/>
            <a:ext cx="4778387" cy="1628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C0A56F"/>
                </a:solidFill>
                <a:effectLst/>
                <a:uLnTx/>
                <a:uFillTx/>
                <a:latin typeface="Calibri Light" panose="020F0302020204030204"/>
                <a:ea typeface="+mj-ea"/>
                <a:cs typeface="+mj-cs"/>
              </a:rPr>
              <a:t>ODF Summary</a:t>
            </a:r>
          </a:p>
        </p:txBody>
      </p:sp>
      <p:sp>
        <p:nvSpPr>
          <p:cNvPr id="2" name="TextBox 1">
            <a:extLst>
              <a:ext uri="{FF2B5EF4-FFF2-40B4-BE49-F238E27FC236}">
                <a16:creationId xmlns:a16="http://schemas.microsoft.com/office/drawing/2014/main" id="{E7F23567-BD1E-CA9A-6D62-6D6EFE0F7021}"/>
              </a:ext>
            </a:extLst>
          </p:cNvPr>
          <p:cNvSpPr txBox="1"/>
          <p:nvPr/>
        </p:nvSpPr>
        <p:spPr>
          <a:xfrm>
            <a:off x="461764" y="1293431"/>
            <a:ext cx="5905169" cy="572464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Implementation of Climate Change and Carbon Plan with focus on Climate-Smart Forestry</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$1.5M - Small landowners and forest managers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a:solidFill>
                  <a:prstClr val="white"/>
                </a:solidFill>
                <a:latin typeface="Calibri" panose="020F0502020204030204"/>
              </a:rPr>
              <a:t>$1M - </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Tribal forests and traditionally marginalized landowners</a:t>
            </a:r>
          </a:p>
          <a:p>
            <a:pPr marL="342900" indent="-342900">
              <a:spcAft>
                <a:spcPts val="600"/>
              </a:spcAft>
              <a:buFont typeface="Wingdings" panose="05000000000000000000" pitchFamily="2" charset="2"/>
              <a:buChar char="v"/>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$750k</a:t>
            </a:r>
            <a:r>
              <a:rPr lang="en-US" sz="2400">
                <a:solidFill>
                  <a:prstClr val="white"/>
                </a:solidFill>
                <a:latin typeface="Calibri" panose="020F0502020204030204"/>
              </a:rPr>
              <a:t> - </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Build capacity for climate ready seed and seedlings at existing ODF facility</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Increase adaptation of forests to ensure continual sequestration and maintain forests even with shifts in forest types.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604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3F3F3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FE25C9-1E72-44BA-A5B7-3C2E0AA3EE3F}"/>
              </a:ext>
            </a:extLst>
          </p:cNvPr>
          <p:cNvSpPr txBox="1">
            <a:spLocks/>
          </p:cNvSpPr>
          <p:nvPr/>
        </p:nvSpPr>
        <p:spPr>
          <a:xfrm>
            <a:off x="461764" y="157056"/>
            <a:ext cx="4778387" cy="1628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C0A56F"/>
                </a:solidFill>
                <a:effectLst/>
                <a:uLnTx/>
                <a:uFillTx/>
                <a:latin typeface="Calibri Light" panose="020F0302020204030204"/>
                <a:ea typeface="+mj-ea"/>
                <a:cs typeface="+mj-cs"/>
              </a:rPr>
              <a:t>ODFW Summary</a:t>
            </a:r>
          </a:p>
        </p:txBody>
      </p:sp>
      <p:sp>
        <p:nvSpPr>
          <p:cNvPr id="2" name="TextBox 1">
            <a:extLst>
              <a:ext uri="{FF2B5EF4-FFF2-40B4-BE49-F238E27FC236}">
                <a16:creationId xmlns:a16="http://schemas.microsoft.com/office/drawing/2014/main" id="{E7F23567-BD1E-CA9A-6D62-6D6EFE0F7021}"/>
              </a:ext>
            </a:extLst>
          </p:cNvPr>
          <p:cNvSpPr txBox="1"/>
          <p:nvPr/>
        </p:nvSpPr>
        <p:spPr>
          <a:xfrm>
            <a:off x="461764" y="1280905"/>
            <a:ext cx="5905169" cy="497059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Co-benefits: working lands, carbon, fish &amp; wildlife habitat</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$3.04 million to diverse projects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Floodplain restoration - CTGR</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Estuary restoration – Tillamook, Umpqua</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Fire resilience in oak woodland - CTWS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Grassland Restoration – Wasco County</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Natural Climate Solutions Biologists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Implementation underway</a:t>
            </a:r>
          </a:p>
        </p:txBody>
      </p:sp>
      <p:pic>
        <p:nvPicPr>
          <p:cNvPr id="4" name="Picture 3">
            <a:extLst>
              <a:ext uri="{FF2B5EF4-FFF2-40B4-BE49-F238E27FC236}">
                <a16:creationId xmlns:a16="http://schemas.microsoft.com/office/drawing/2014/main" id="{D700CEEE-37C1-4AE2-A41B-15D32ACBCB6F}"/>
              </a:ext>
            </a:extLst>
          </p:cNvPr>
          <p:cNvPicPr>
            <a:picLocks noChangeAspect="1"/>
          </p:cNvPicPr>
          <p:nvPr/>
        </p:nvPicPr>
        <p:blipFill rotWithShape="1">
          <a:blip r:embed="rId4">
            <a:extLst>
              <a:ext uri="{28A0092B-C50C-407E-A947-70E740481C1C}">
                <a14:useLocalDpi xmlns:a14="http://schemas.microsoft.com/office/drawing/2010/main" val="0"/>
              </a:ext>
            </a:extLst>
          </a:blip>
          <a:srcRect l="1" r="44150"/>
          <a:stretch/>
        </p:blipFill>
        <p:spPr>
          <a:xfrm>
            <a:off x="6460515" y="0"/>
            <a:ext cx="5731485" cy="7696774"/>
          </a:xfrm>
          <a:prstGeom prst="rect">
            <a:avLst/>
          </a:prstGeom>
        </p:spPr>
      </p:pic>
    </p:spTree>
    <p:extLst>
      <p:ext uri="{BB962C8B-B14F-4D97-AF65-F5344CB8AC3E}">
        <p14:creationId xmlns:p14="http://schemas.microsoft.com/office/powerpoint/2010/main" val="3703484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FE25C9-1E72-44BA-A5B7-3C2E0AA3EE3F}"/>
              </a:ext>
            </a:extLst>
          </p:cNvPr>
          <p:cNvSpPr txBox="1">
            <a:spLocks/>
          </p:cNvSpPr>
          <p:nvPr/>
        </p:nvSpPr>
        <p:spPr>
          <a:xfrm>
            <a:off x="109781" y="194644"/>
            <a:ext cx="5251316" cy="84374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C0A56F"/>
                </a:solidFill>
                <a:effectLst/>
                <a:uLnTx/>
                <a:uFillTx/>
                <a:latin typeface="Calibri Light" panose="020F0302020204030204"/>
                <a:ea typeface="+mj-ea"/>
                <a:cs typeface="+mj-cs"/>
              </a:rPr>
              <a:t>ODA Projects Summary</a:t>
            </a:r>
          </a:p>
        </p:txBody>
      </p:sp>
      <p:sp>
        <p:nvSpPr>
          <p:cNvPr id="2" name="TextBox 1">
            <a:extLst>
              <a:ext uri="{FF2B5EF4-FFF2-40B4-BE49-F238E27FC236}">
                <a16:creationId xmlns:a16="http://schemas.microsoft.com/office/drawing/2014/main" id="{E7F23567-BD1E-CA9A-6D62-6D6EFE0F7021}"/>
              </a:ext>
            </a:extLst>
          </p:cNvPr>
          <p:cNvSpPr txBox="1"/>
          <p:nvPr/>
        </p:nvSpPr>
        <p:spPr>
          <a:xfrm>
            <a:off x="-110564" y="1233041"/>
            <a:ext cx="6447295" cy="5624959"/>
          </a:xfrm>
          <a:prstGeom prst="rect">
            <a:avLst/>
          </a:prstGeom>
        </p:spPr>
        <p:txBody>
          <a:bodyPr vert="horz" lIns="91440" tIns="45720" rIns="91440" bIns="45720" rtlCol="0">
            <a:normAutofit/>
          </a:bodyPr>
          <a:lstStyle/>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Two Projects Funded by N&amp;WL</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Rangeland Resilience/Invasive Annual Grass</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$360,000</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 Year Project</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Partnership with NRCS</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Oregon Native Seed Strategy</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$530,000</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Existing effort</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Builds on National Seed Strategy</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3ED2FC-01FD-7D64-0AF4-AFE69C1268EB}"/>
              </a:ext>
            </a:extLst>
          </p:cNvPr>
          <p:cNvPicPr>
            <a:picLocks noChangeAspect="1"/>
          </p:cNvPicPr>
          <p:nvPr/>
        </p:nvPicPr>
        <p:blipFill>
          <a:blip r:embed="rId3">
            <a:extLst>
              <a:ext uri="{28A0092B-C50C-407E-A947-70E740481C1C}">
                <a14:useLocalDpi xmlns:a14="http://schemas.microsoft.com/office/drawing/2010/main" val="0"/>
              </a:ext>
            </a:extLst>
          </a:blip>
          <a:srcRect t="11819" b="11819"/>
          <a:stretch/>
        </p:blipFill>
        <p:spPr>
          <a:xfrm>
            <a:off x="6229215" y="10"/>
            <a:ext cx="5962785" cy="68579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286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a:extLst>
            <a:ext uri="{FF2B5EF4-FFF2-40B4-BE49-F238E27FC236}">
              <a16:creationId xmlns:a16="http://schemas.microsoft.com/office/drawing/2014/main" id="{E3590780-C7EE-AC89-682D-3BDED63EA681}"/>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2BC32E96-B4C9-8647-C9D2-6467C37855A8}"/>
              </a:ext>
            </a:extLst>
          </p:cNvPr>
          <p:cNvSpPr txBox="1">
            <a:spLocks/>
          </p:cNvSpPr>
          <p:nvPr/>
        </p:nvSpPr>
        <p:spPr>
          <a:xfrm>
            <a:off x="109780" y="194644"/>
            <a:ext cx="5745489" cy="84374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C0A56F"/>
                </a:solidFill>
                <a:effectLst/>
                <a:uLnTx/>
                <a:uFillTx/>
                <a:latin typeface="Calibri Light" panose="020F0302020204030204"/>
                <a:ea typeface="+mj-ea"/>
                <a:cs typeface="+mj-cs"/>
              </a:rPr>
              <a:t>Oregon Native Seed Strategy</a:t>
            </a:r>
          </a:p>
        </p:txBody>
      </p:sp>
      <p:sp>
        <p:nvSpPr>
          <p:cNvPr id="2" name="TextBox 1">
            <a:extLst>
              <a:ext uri="{FF2B5EF4-FFF2-40B4-BE49-F238E27FC236}">
                <a16:creationId xmlns:a16="http://schemas.microsoft.com/office/drawing/2014/main" id="{69988607-FFD0-2259-43F4-4BA0414F02A7}"/>
              </a:ext>
            </a:extLst>
          </p:cNvPr>
          <p:cNvSpPr txBox="1"/>
          <p:nvPr/>
        </p:nvSpPr>
        <p:spPr>
          <a:xfrm>
            <a:off x="-110564" y="1233041"/>
            <a:ext cx="6447295" cy="5624959"/>
          </a:xfrm>
          <a:prstGeom prst="rect">
            <a:avLst/>
          </a:prstGeom>
        </p:spPr>
        <p:txBody>
          <a:bodyPr vert="horz" lIns="91440" tIns="45720" rIns="91440" bIns="45720" rtlCol="0">
            <a:normAutofit/>
          </a:bodyPr>
          <a:lstStyle/>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Ensures access to reliable supply of ecologically appropriate native seed collection, storage, and production</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Native seedstock is critical to conservation and restoration of natural working lands and the ecosystem services they provide:</a:t>
            </a:r>
          </a:p>
          <a:p>
            <a:pPr marL="1371600" marR="0" lvl="2"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arbon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sinks</a:t>
            </a:r>
          </a:p>
          <a:p>
            <a:pPr marL="1371600" marR="0" lvl="2"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Resilience to climate change and wildfire</a:t>
            </a:r>
          </a:p>
          <a:p>
            <a:pPr marL="1371600" marR="0" lvl="2"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Habitat</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$530k</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All natural and working land types</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Includes $100k in Tribal assistance/incentives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field of flowers with a mountain in the background&#10;&#10;Description automatically generated">
            <a:extLst>
              <a:ext uri="{FF2B5EF4-FFF2-40B4-BE49-F238E27FC236}">
                <a16:creationId xmlns:a16="http://schemas.microsoft.com/office/drawing/2014/main" id="{A8E499AE-BC9E-D541-C23D-245C31BAD5F2}"/>
              </a:ext>
            </a:extLst>
          </p:cNvPr>
          <p:cNvPicPr>
            <a:picLocks noChangeAspect="1"/>
          </p:cNvPicPr>
          <p:nvPr/>
        </p:nvPicPr>
        <p:blipFill>
          <a:blip r:embed="rId3">
            <a:extLst>
              <a:ext uri="{28A0092B-C50C-407E-A947-70E740481C1C}">
                <a14:useLocalDpi xmlns:a14="http://schemas.microsoft.com/office/drawing/2010/main" val="0"/>
              </a:ext>
            </a:extLst>
          </a:blip>
          <a:srcRect t="7989" r="2" b="2"/>
          <a:stretch/>
        </p:blipFill>
        <p:spPr>
          <a:xfrm>
            <a:off x="6336731" y="0"/>
            <a:ext cx="5962785" cy="68579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479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FE25C9-1E72-44BA-A5B7-3C2E0AA3EE3F}"/>
              </a:ext>
            </a:extLst>
          </p:cNvPr>
          <p:cNvSpPr txBox="1">
            <a:spLocks/>
          </p:cNvSpPr>
          <p:nvPr/>
        </p:nvSpPr>
        <p:spPr>
          <a:xfrm>
            <a:off x="217924" y="157056"/>
            <a:ext cx="5298956" cy="1628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C0A56F"/>
                </a:solidFill>
                <a:effectLst/>
                <a:uLnTx/>
                <a:uFillTx/>
                <a:latin typeface="Calibri Light" panose="020F0302020204030204"/>
                <a:ea typeface="+mj-ea"/>
                <a:cs typeface="+mj-cs"/>
              </a:rPr>
              <a:t>Invasive Annual Grasses</a:t>
            </a:r>
          </a:p>
        </p:txBody>
      </p:sp>
      <p:sp>
        <p:nvSpPr>
          <p:cNvPr id="2" name="TextBox 1">
            <a:extLst>
              <a:ext uri="{FF2B5EF4-FFF2-40B4-BE49-F238E27FC236}">
                <a16:creationId xmlns:a16="http://schemas.microsoft.com/office/drawing/2014/main" id="{E7F23567-BD1E-CA9A-6D62-6D6EFE0F7021}"/>
              </a:ext>
            </a:extLst>
          </p:cNvPr>
          <p:cNvSpPr txBox="1"/>
          <p:nvPr/>
        </p:nvSpPr>
        <p:spPr>
          <a:xfrm>
            <a:off x="0" y="1786026"/>
            <a:ext cx="6096000" cy="453970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Technical assistance and regional coordination for range, ag, and forest resilience projects focused on invasive annual grasses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$360k, leverages minimum $1.7M+ FF</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Healthy, functional rangelands are crucial to carbon sequestration, resilience to wildfires, and climate change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1F934C-8323-9F98-2D5B-30C78B272B66}"/>
              </a:ext>
            </a:extLst>
          </p:cNvPr>
          <p:cNvPicPr>
            <a:picLocks noChangeAspect="1"/>
          </p:cNvPicPr>
          <p:nvPr/>
        </p:nvPicPr>
        <p:blipFill>
          <a:blip r:embed="rId3">
            <a:extLst>
              <a:ext uri="{28A0092B-C50C-407E-A947-70E740481C1C}">
                <a14:useLocalDpi xmlns:a14="http://schemas.microsoft.com/office/drawing/2010/main" val="0"/>
              </a:ext>
            </a:extLst>
          </a:blip>
          <a:srcRect l="21655" r="21655"/>
          <a:stretch/>
        </p:blipFill>
        <p:spPr>
          <a:xfrm>
            <a:off x="6096000" y="0"/>
            <a:ext cx="6096000" cy="6857999"/>
          </a:xfrm>
          <a:prstGeom prst="rect">
            <a:avLst/>
          </a:prstGeom>
        </p:spPr>
      </p:pic>
    </p:spTree>
    <p:extLst>
      <p:ext uri="{BB962C8B-B14F-4D97-AF65-F5344CB8AC3E}">
        <p14:creationId xmlns:p14="http://schemas.microsoft.com/office/powerpoint/2010/main" val="2840144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a:extLst>
            <a:ext uri="{FF2B5EF4-FFF2-40B4-BE49-F238E27FC236}">
              <a16:creationId xmlns:a16="http://schemas.microsoft.com/office/drawing/2014/main" id="{328ACCD1-A40F-2377-80D8-D95C22A845AE}"/>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4A79CBB8-AB18-1232-7ACA-EEA1883BB391}"/>
              </a:ext>
            </a:extLst>
          </p:cNvPr>
          <p:cNvSpPr txBox="1">
            <a:spLocks/>
          </p:cNvSpPr>
          <p:nvPr/>
        </p:nvSpPr>
        <p:spPr>
          <a:xfrm>
            <a:off x="109780" y="194644"/>
            <a:ext cx="5745489" cy="84374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C0A56F"/>
                </a:solidFill>
                <a:effectLst/>
                <a:uLnTx/>
                <a:uFillTx/>
                <a:latin typeface="Calibri Light" panose="020F0302020204030204"/>
                <a:ea typeface="+mj-ea"/>
                <a:cs typeface="+mj-cs"/>
              </a:rPr>
              <a:t>Seed Strategy Implementation</a:t>
            </a:r>
          </a:p>
        </p:txBody>
      </p:sp>
      <p:sp>
        <p:nvSpPr>
          <p:cNvPr id="2" name="TextBox 1">
            <a:extLst>
              <a:ext uri="{FF2B5EF4-FFF2-40B4-BE49-F238E27FC236}">
                <a16:creationId xmlns:a16="http://schemas.microsoft.com/office/drawing/2014/main" id="{A6B9F092-FBE5-9B6D-5F9F-F73F48DF457E}"/>
              </a:ext>
            </a:extLst>
          </p:cNvPr>
          <p:cNvSpPr txBox="1"/>
          <p:nvPr/>
        </p:nvSpPr>
        <p:spPr>
          <a:xfrm>
            <a:off x="-110564" y="1233041"/>
            <a:ext cx="6447295" cy="5624959"/>
          </a:xfrm>
          <a:prstGeom prst="rect">
            <a:avLst/>
          </a:prstGeom>
        </p:spPr>
        <p:txBody>
          <a:bodyPr vert="horz" lIns="91440" tIns="45720" rIns="91440" bIns="45720" rtlCol="0">
            <a:normAutofit/>
          </a:bodyPr>
          <a:lstStyle/>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Collection and banking began in 2024</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Continues in 2025</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Workhorse and niche species</a:t>
            </a: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Awarded $230K through open RFP</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Collection, storage and amplification</a:t>
            </a:r>
          </a:p>
          <a:p>
            <a:pPr marL="914400" marR="0" lvl="1"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Development of Native Seed Co-Ops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342900" algn="l" defTabSz="914400" rtl="0" eaLnBrk="1" fontAlgn="auto" latinLnBrk="0" hangingPunct="1">
              <a:lnSpc>
                <a:spcPct val="90000"/>
              </a:lnSpc>
              <a:spcBef>
                <a:spcPts val="0"/>
              </a:spcBef>
              <a:spcAft>
                <a:spcPts val="600"/>
              </a:spcAft>
              <a:buClrTx/>
              <a:buSzPct val="100000"/>
              <a:buFont typeface="Wingdings"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Final review/publishing in early 2025</a:t>
            </a:r>
          </a:p>
        </p:txBody>
      </p:sp>
      <p:pic>
        <p:nvPicPr>
          <p:cNvPr id="6" name="Picture 5">
            <a:extLst>
              <a:ext uri="{FF2B5EF4-FFF2-40B4-BE49-F238E27FC236}">
                <a16:creationId xmlns:a16="http://schemas.microsoft.com/office/drawing/2014/main" id="{92C17FF4-8FFF-CF62-47B1-9C73DC9C14EB}"/>
              </a:ext>
            </a:extLst>
          </p:cNvPr>
          <p:cNvPicPr>
            <a:picLocks noChangeAspect="1"/>
          </p:cNvPicPr>
          <p:nvPr/>
        </p:nvPicPr>
        <p:blipFill>
          <a:blip r:embed="rId3">
            <a:extLst>
              <a:ext uri="{28A0092B-C50C-407E-A947-70E740481C1C}">
                <a14:useLocalDpi xmlns:a14="http://schemas.microsoft.com/office/drawing/2010/main" val="0"/>
              </a:ext>
            </a:extLst>
          </a:blip>
          <a:srcRect l="17395" r="17395"/>
          <a:stretch/>
        </p:blipFill>
        <p:spPr>
          <a:xfrm>
            <a:off x="6229215" y="0"/>
            <a:ext cx="5962785" cy="68579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5793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FA3E28FA6DFB498481B9367EC19DDC" ma:contentTypeVersion="20" ma:contentTypeDescription="Create a new document." ma:contentTypeScope="" ma:versionID="b7408a7c1dab849363001a9f27bd20d0">
  <xsd:schema xmlns:xsd="http://www.w3.org/2001/XMLSchema" xmlns:xs="http://www.w3.org/2001/XMLSchema" xmlns:p="http://schemas.microsoft.com/office/2006/metadata/properties" xmlns:ns2="4ada41a8-94b0-490c-9c32-0008d32b6d6c" xmlns:ns3="db46514c-997e-4260-884a-d8316a327feb" targetNamespace="http://schemas.microsoft.com/office/2006/metadata/properties" ma:root="true" ma:fieldsID="de35b5873e42a983a618b55ddfc74654" ns2:_="" ns3:_="">
    <xsd:import namespace="4ada41a8-94b0-490c-9c32-0008d32b6d6c"/>
    <xsd:import namespace="db46514c-997e-4260-884a-d8316a327fe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per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a41a8-94b0-490c-9c32-0008d32b6d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bc13bb2-4050-4808-9050-3ebd68b2d7b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person" ma:index="23"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b46514c-997e-4260-884a-d8316a327fe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44f9989-85ee-4c77-bf52-34f28d84e96f}" ma:internalName="TaxCatchAll" ma:showField="CatchAllData" ma:web="db46514c-997e-4260-884a-d8316a327fe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b46514c-997e-4260-884a-d8316a327feb" xsi:nil="true"/>
    <lcf76f155ced4ddcb4097134ff3c332f xmlns="4ada41a8-94b0-490c-9c32-0008d32b6d6c">
      <Terms xmlns="http://schemas.microsoft.com/office/infopath/2007/PartnerControls"/>
    </lcf76f155ced4ddcb4097134ff3c332f>
    <person xmlns="4ada41a8-94b0-490c-9c32-0008d32b6d6c">
      <UserInfo>
        <DisplayName/>
        <AccountId xsi:nil="true"/>
        <AccountType/>
      </UserInfo>
    </pers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8105F7-99ED-4FE6-9CF2-691AA0885012}">
  <ds:schemaRefs>
    <ds:schemaRef ds:uri="4ada41a8-94b0-490c-9c32-0008d32b6d6c"/>
    <ds:schemaRef ds:uri="db46514c-997e-4260-884a-d8316a327f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4A2446-89EF-433A-AF43-AC3149145C7C}">
  <ds:schemaRefs>
    <ds:schemaRef ds:uri="4ada41a8-94b0-490c-9c32-0008d32b6d6c"/>
    <ds:schemaRef ds:uri="db46514c-997e-4260-884a-d8316a327fe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42D61FB-6943-47A8-BF2C-19B462F137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210</TotalTime>
  <Words>2512</Words>
  <Application>Microsoft Office PowerPoint</Application>
  <PresentationFormat>Widescreen</PresentationFormat>
  <Paragraphs>313</Paragraphs>
  <Slides>18</Slides>
  <Notes>18</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Courier New</vt:lpstr>
      <vt:lpstr>Wingdings</vt:lpstr>
      <vt:lpstr>1_Office Theme</vt:lpstr>
      <vt:lpstr>Natural &amp; Working  Lands Fund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Habitat Division Update</dc:title>
  <dc:creator>REIF Sarah J * ODFW</dc:creator>
  <cp:lastModifiedBy>SCHMIDT Alexa M * OWEB</cp:lastModifiedBy>
  <cp:revision>6</cp:revision>
  <dcterms:created xsi:type="dcterms:W3CDTF">2022-06-07T19:00:21Z</dcterms:created>
  <dcterms:modified xsi:type="dcterms:W3CDTF">2024-10-07T23:06:19Z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b79d039-fcd0-4045-9c78-4cfb2eba0904_Enabled">
    <vt:lpwstr>true</vt:lpwstr>
  </property>
  <property fmtid="{D5CDD505-2E9C-101B-9397-08002B2CF9AE}" pid="3" name="MSIP_Label_db79d039-fcd0-4045-9c78-4cfb2eba0904_SetDate">
    <vt:lpwstr>2024-02-14T20:19:45Z</vt:lpwstr>
  </property>
  <property fmtid="{D5CDD505-2E9C-101B-9397-08002B2CF9AE}" pid="4" name="MSIP_Label_db79d039-fcd0-4045-9c78-4cfb2eba0904_Method">
    <vt:lpwstr>Privileged</vt:lpwstr>
  </property>
  <property fmtid="{D5CDD505-2E9C-101B-9397-08002B2CF9AE}" pid="5" name="MSIP_Label_db79d039-fcd0-4045-9c78-4cfb2eba0904_Name">
    <vt:lpwstr>Level 2 - Limited (Items)</vt:lpwstr>
  </property>
  <property fmtid="{D5CDD505-2E9C-101B-9397-08002B2CF9AE}" pid="6" name="MSIP_Label_db79d039-fcd0-4045-9c78-4cfb2eba0904_SiteId">
    <vt:lpwstr>aa3f6932-fa7c-47b4-a0ce-a598cad161cf</vt:lpwstr>
  </property>
  <property fmtid="{D5CDD505-2E9C-101B-9397-08002B2CF9AE}" pid="7" name="MSIP_Label_db79d039-fcd0-4045-9c78-4cfb2eba0904_ActionId">
    <vt:lpwstr>fe8c4864-8c9c-45fb-80c8-3c9e826ecf1a</vt:lpwstr>
  </property>
  <property fmtid="{D5CDD505-2E9C-101B-9397-08002B2CF9AE}" pid="8" name="MSIP_Label_db79d039-fcd0-4045-9c78-4cfb2eba0904_ContentBits">
    <vt:lpwstr>0</vt:lpwstr>
  </property>
  <property fmtid="{D5CDD505-2E9C-101B-9397-08002B2CF9AE}" pid="9" name="ContentTypeId">
    <vt:lpwstr>0x0101007BFA3E28FA6DFB498481B9367EC19DDC</vt:lpwstr>
  </property>
  <property fmtid="{D5CDD505-2E9C-101B-9397-08002B2CF9AE}" pid="10" name="MediaServiceImageTags">
    <vt:lpwstr/>
  </property>
</Properties>
</file>