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7" r:id="rId16"/>
    <p:sldId id="269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Saira" pitchFamily="2" charset="77"/>
      <p:regular r:id="rId22"/>
    </p:embeddedFont>
    <p:embeddedFont>
      <p:font typeface="Saira Bold" pitchFamily="2" charset="77"/>
      <p:regular r:id="rId23"/>
      <p:bold r:id="rId24"/>
    </p:embeddedFont>
    <p:embeddedFont>
      <p:font typeface="Saira Heavy" pitchFamily="2" charset="77"/>
      <p:regular r:id="rId25"/>
      <p:bold r:id="rId26"/>
    </p:embeddedFont>
    <p:embeddedFont>
      <p:font typeface="Saira Medium" pitchFamily="2" charset="77"/>
      <p:regular r:id="rId27"/>
    </p:embeddedFont>
    <p:embeddedFont>
      <p:font typeface="Saira Medium Bold" pitchFamily="2" charset="77"/>
      <p:regular r:id="rId28"/>
      <p:bold r:id="rId29"/>
    </p:embeddedFont>
    <p:embeddedFont>
      <p:font typeface="Saira Semi-Bold" pitchFamily="2" charset="77"/>
      <p:regular r:id="rId30"/>
      <p:bold r:id="rId31"/>
    </p:embeddedFont>
    <p:embeddedFont>
      <p:font typeface="Saira Ultra-Bold" pitchFamily="2" charset="77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99" autoAdjust="0"/>
  </p:normalViewPr>
  <p:slideViewPr>
    <p:cSldViewPr>
      <p:cViewPr varScale="1">
        <p:scale>
          <a:sx n="70" d="100"/>
          <a:sy n="70" d="100"/>
        </p:scale>
        <p:origin x="84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09297"/>
            <a:ext cx="5319751" cy="10905593"/>
            <a:chOff x="0" y="0"/>
            <a:chExt cx="7093001" cy="14540791"/>
          </a:xfrm>
        </p:grpSpPr>
        <p:sp>
          <p:nvSpPr>
            <p:cNvPr id="3" name="AutoShape 3"/>
            <p:cNvSpPr/>
            <p:nvPr/>
          </p:nvSpPr>
          <p:spPr>
            <a:xfrm>
              <a:off x="0" y="412395"/>
              <a:ext cx="3670296" cy="13716000"/>
            </a:xfrm>
            <a:prstGeom prst="rect">
              <a:avLst/>
            </a:prstGeom>
            <a:solidFill>
              <a:srgbClr val="69A9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AutoShape 4"/>
            <p:cNvSpPr/>
            <p:nvPr/>
          </p:nvSpPr>
          <p:spPr>
            <a:xfrm>
              <a:off x="3670296" y="0"/>
              <a:ext cx="1140902" cy="14540791"/>
            </a:xfrm>
            <a:prstGeom prst="rect">
              <a:avLst/>
            </a:prstGeom>
            <a:solidFill>
              <a:srgbClr val="69A9B2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AutoShape 5"/>
            <p:cNvSpPr/>
            <p:nvPr/>
          </p:nvSpPr>
          <p:spPr>
            <a:xfrm>
              <a:off x="4811198" y="0"/>
              <a:ext cx="1140902" cy="14540791"/>
            </a:xfrm>
            <a:prstGeom prst="rect">
              <a:avLst/>
            </a:prstGeom>
            <a:solidFill>
              <a:srgbClr val="69A9B2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6"/>
            <p:cNvSpPr/>
            <p:nvPr/>
          </p:nvSpPr>
          <p:spPr>
            <a:xfrm>
              <a:off x="5952100" y="0"/>
              <a:ext cx="1140902" cy="14540791"/>
            </a:xfrm>
            <a:prstGeom prst="rect">
              <a:avLst/>
            </a:prstGeom>
            <a:solidFill>
              <a:srgbClr val="69A9B2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 rot="-5400000">
            <a:off x="-2620211" y="4290734"/>
            <a:ext cx="8229600" cy="1705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9"/>
              </a:lnSpc>
            </a:pPr>
            <a:endParaRPr lang="en-US" sz="3999" spc="359" dirty="0">
              <a:solidFill>
                <a:srgbClr val="FFEFD6"/>
              </a:solidFill>
              <a:latin typeface="Saira Semi-Bold"/>
            </a:endParaRPr>
          </a:p>
          <a:p>
            <a:pPr algn="ctr">
              <a:lnSpc>
                <a:spcPts val="4439"/>
              </a:lnSpc>
            </a:pPr>
            <a:r>
              <a:rPr lang="en-US" sz="3999" spc="359" dirty="0">
                <a:solidFill>
                  <a:srgbClr val="FFEFD6"/>
                </a:solidFill>
                <a:latin typeface="Saira Bold"/>
              </a:rPr>
              <a:t>HARMONY BURRIGHT</a:t>
            </a:r>
          </a:p>
          <a:p>
            <a:pPr algn="ctr">
              <a:lnSpc>
                <a:spcPts val="4439"/>
              </a:lnSpc>
            </a:pPr>
            <a:r>
              <a:rPr lang="en-US" sz="3999" spc="359" dirty="0">
                <a:solidFill>
                  <a:srgbClr val="FFEFD6"/>
                </a:solidFill>
                <a:latin typeface="Saira Bold"/>
              </a:rPr>
              <a:t>JOINT WATER CAUCUS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5675729" y="2924440"/>
            <a:ext cx="12148591" cy="5470807"/>
            <a:chOff x="0" y="85725"/>
            <a:chExt cx="16198121" cy="7294409"/>
          </a:xfrm>
        </p:grpSpPr>
        <p:sp>
          <p:nvSpPr>
            <p:cNvPr id="9" name="TextBox 9"/>
            <p:cNvSpPr txBox="1"/>
            <p:nvPr/>
          </p:nvSpPr>
          <p:spPr>
            <a:xfrm>
              <a:off x="0" y="85725"/>
              <a:ext cx="16198121" cy="3339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80"/>
                </a:lnSpc>
              </a:pPr>
              <a:r>
                <a:rPr lang="en-US" sz="8800">
                  <a:solidFill>
                    <a:srgbClr val="49403C"/>
                  </a:solidFill>
                  <a:latin typeface="Saira Heavy"/>
                </a:rPr>
                <a:t>DROUGHT RESILIENCE AND WATER SECURITY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832154"/>
              <a:ext cx="15957602" cy="35479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999"/>
                </a:lnSpc>
              </a:pPr>
              <a:r>
                <a:rPr lang="en-US" sz="4999" spc="224" dirty="0">
                  <a:solidFill>
                    <a:srgbClr val="49403C"/>
                  </a:solidFill>
                  <a:latin typeface="Saira"/>
                </a:rPr>
                <a:t>2023 LEGISLATIVE SESSION</a:t>
              </a:r>
            </a:p>
            <a:p>
              <a:pPr>
                <a:lnSpc>
                  <a:spcPts val="6999"/>
                </a:lnSpc>
              </a:pPr>
              <a:r>
                <a:rPr lang="en-US" sz="4999" spc="224" dirty="0">
                  <a:solidFill>
                    <a:srgbClr val="49403C"/>
                  </a:solidFill>
                  <a:latin typeface="Saira"/>
                </a:rPr>
                <a:t>BIPARTISAN INVESTMENTS, HIGHLIGHTS, AND FUTURE FOCUS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97427" y="-880794"/>
            <a:ext cx="16137413" cy="3342738"/>
          </a:xfrm>
          <a:prstGeom prst="rect">
            <a:avLst/>
          </a:prstGeom>
          <a:solidFill>
            <a:srgbClr val="69A9B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523435"/>
            <a:ext cx="12370549" cy="1383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35"/>
              </a:lnSpc>
            </a:pPr>
            <a:r>
              <a:rPr lang="en-US" sz="4500" spc="270">
                <a:solidFill>
                  <a:srgbClr val="FFEFD6"/>
                </a:solidFill>
                <a:latin typeface="Saira Bold"/>
              </a:rPr>
              <a:t>WATER FOR FISH: INSTREAM PRIORITIES AND WATERSHED HEALTH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6659229"/>
            <a:ext cx="1372219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150">
                <a:solidFill>
                  <a:srgbClr val="49403C"/>
                </a:solidFill>
                <a:latin typeface="Saira Bold"/>
              </a:rPr>
              <a:t>Western Juniper Removal: </a:t>
            </a:r>
            <a:r>
              <a:rPr lang="en-US" sz="3000" spc="150">
                <a:solidFill>
                  <a:srgbClr val="49403C"/>
                </a:solidFill>
                <a:latin typeface="Saira"/>
              </a:rPr>
              <a:t>Funded watershed restoration to conserve water through removal of western juniper where overpopulated.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5739986" y="-309297"/>
            <a:ext cx="2567029" cy="10905593"/>
            <a:chOff x="0" y="0"/>
            <a:chExt cx="3422705" cy="14540791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140902" cy="14540791"/>
            </a:xfrm>
            <a:prstGeom prst="rect">
              <a:avLst/>
            </a:prstGeom>
            <a:solidFill>
              <a:srgbClr val="69A9B2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7"/>
            <p:cNvSpPr/>
            <p:nvPr/>
          </p:nvSpPr>
          <p:spPr>
            <a:xfrm>
              <a:off x="1140902" y="0"/>
              <a:ext cx="1140902" cy="14540791"/>
            </a:xfrm>
            <a:prstGeom prst="rect">
              <a:avLst/>
            </a:prstGeom>
            <a:solidFill>
              <a:srgbClr val="69A9B2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AutoShape 8"/>
            <p:cNvSpPr/>
            <p:nvPr/>
          </p:nvSpPr>
          <p:spPr>
            <a:xfrm>
              <a:off x="2281803" y="0"/>
              <a:ext cx="1140902" cy="14540791"/>
            </a:xfrm>
            <a:prstGeom prst="rect">
              <a:avLst/>
            </a:prstGeom>
            <a:solidFill>
              <a:srgbClr val="69A9B2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4925679"/>
            <a:ext cx="1372219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150">
                <a:solidFill>
                  <a:srgbClr val="49403C"/>
                </a:solidFill>
                <a:latin typeface="Saira Bold"/>
              </a:rPr>
              <a:t>Drought Resilience Projects: </a:t>
            </a:r>
            <a:r>
              <a:rPr lang="en-US" sz="3000" spc="150">
                <a:solidFill>
                  <a:srgbClr val="49403C"/>
                </a:solidFill>
                <a:latin typeface="Saira"/>
              </a:rPr>
              <a:t>Invested $1 million in drought resilience projects through the Oregon Conservation and Recreation Fund.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3192129"/>
            <a:ext cx="1372219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150">
                <a:solidFill>
                  <a:srgbClr val="49403C"/>
                </a:solidFill>
                <a:latin typeface="Saira Bold"/>
              </a:rPr>
              <a:t>Prioritizing Fish and Wildlife Passage: </a:t>
            </a:r>
            <a:r>
              <a:rPr lang="en-US" sz="3000" spc="150">
                <a:solidFill>
                  <a:srgbClr val="49403C"/>
                </a:solidFill>
                <a:latin typeface="Saira"/>
              </a:rPr>
              <a:t>Increased ecological resilience through $13.75 million for critical fish and wildlife passage projects.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8373729"/>
            <a:ext cx="13722194" cy="1085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99"/>
              </a:lnSpc>
            </a:pPr>
            <a:r>
              <a:rPr lang="en-US" sz="2999" spc="29">
                <a:solidFill>
                  <a:srgbClr val="49403C"/>
                </a:solidFill>
                <a:latin typeface="Saira Bold"/>
              </a:rPr>
              <a:t>Protecting Investments:</a:t>
            </a:r>
            <a:r>
              <a:rPr lang="en-US" sz="2999" spc="29">
                <a:solidFill>
                  <a:srgbClr val="49403C"/>
                </a:solidFill>
                <a:latin typeface="Saira"/>
              </a:rPr>
              <a:t> Retained key capacity and programs, and carried forward millions of dollars of drought response grants at risk of reversion.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97427" y="-880794"/>
            <a:ext cx="16137413" cy="3342738"/>
          </a:xfrm>
          <a:prstGeom prst="rect">
            <a:avLst/>
          </a:prstGeom>
          <a:solidFill>
            <a:srgbClr val="69A9B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523435"/>
            <a:ext cx="12370549" cy="1383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35"/>
              </a:lnSpc>
            </a:pPr>
            <a:r>
              <a:rPr lang="en-US" sz="4500" spc="270">
                <a:solidFill>
                  <a:srgbClr val="FFEFD6"/>
                </a:solidFill>
                <a:latin typeface="Saira Bold"/>
              </a:rPr>
              <a:t>WATER PROJECT</a:t>
            </a:r>
          </a:p>
          <a:p>
            <a:pPr>
              <a:lnSpc>
                <a:spcPts val="5535"/>
              </a:lnSpc>
            </a:pPr>
            <a:r>
              <a:rPr lang="en-US" sz="4500" spc="270">
                <a:solidFill>
                  <a:srgbClr val="FFEFD6"/>
                </a:solidFill>
                <a:latin typeface="Saira Bold"/>
              </a:rPr>
              <a:t>INVESTMENTS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6659229"/>
            <a:ext cx="1372219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150">
                <a:solidFill>
                  <a:srgbClr val="49403C"/>
                </a:solidFill>
                <a:latin typeface="Saira Bold"/>
              </a:rPr>
              <a:t>Improving Grant Processes: </a:t>
            </a:r>
            <a:r>
              <a:rPr lang="en-US" sz="3000" spc="150">
                <a:solidFill>
                  <a:srgbClr val="49403C"/>
                </a:solidFill>
                <a:latin typeface="Saira"/>
              </a:rPr>
              <a:t>Increased capacity and directed more frequent grants from the OWRD Water Supply Development Account.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5739986" y="-309297"/>
            <a:ext cx="2567029" cy="10905593"/>
            <a:chOff x="0" y="0"/>
            <a:chExt cx="3422705" cy="14540791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140902" cy="14540791"/>
            </a:xfrm>
            <a:prstGeom prst="rect">
              <a:avLst/>
            </a:prstGeom>
            <a:solidFill>
              <a:srgbClr val="69A9B2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7"/>
            <p:cNvSpPr/>
            <p:nvPr/>
          </p:nvSpPr>
          <p:spPr>
            <a:xfrm>
              <a:off x="1140902" y="0"/>
              <a:ext cx="1140902" cy="14540791"/>
            </a:xfrm>
            <a:prstGeom prst="rect">
              <a:avLst/>
            </a:prstGeom>
            <a:solidFill>
              <a:srgbClr val="69A9B2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AutoShape 8"/>
            <p:cNvSpPr/>
            <p:nvPr/>
          </p:nvSpPr>
          <p:spPr>
            <a:xfrm>
              <a:off x="2281803" y="0"/>
              <a:ext cx="1140902" cy="14540791"/>
            </a:xfrm>
            <a:prstGeom prst="rect">
              <a:avLst/>
            </a:prstGeom>
            <a:solidFill>
              <a:srgbClr val="69A9B2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4925679"/>
            <a:ext cx="1372219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150">
                <a:solidFill>
                  <a:srgbClr val="49403C"/>
                </a:solidFill>
                <a:latin typeface="Saira Bold"/>
              </a:rPr>
              <a:t>Developing Storage and Recharge: </a:t>
            </a:r>
            <a:r>
              <a:rPr lang="en-US" sz="3000" spc="150">
                <a:solidFill>
                  <a:srgbClr val="49403C"/>
                </a:solidFill>
                <a:latin typeface="Saira"/>
              </a:rPr>
              <a:t>Dedicated substantial funds to evaluating and implementing aquifer recharge and storage projects.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9175" y="3192129"/>
            <a:ext cx="14253371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150">
                <a:solidFill>
                  <a:srgbClr val="49403C"/>
                </a:solidFill>
                <a:latin typeface="Saira Bold"/>
              </a:rPr>
              <a:t>Modernizing Systems: </a:t>
            </a:r>
            <a:r>
              <a:rPr lang="en-US" sz="3000" spc="150">
                <a:solidFill>
                  <a:srgbClr val="49403C"/>
                </a:solidFill>
                <a:latin typeface="Saira"/>
              </a:rPr>
              <a:t>Funded $50 million in irrigation modernization, leveraging federal funds and improving efficiency and stream flows.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8373729"/>
            <a:ext cx="13722194" cy="1085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99"/>
              </a:lnSpc>
            </a:pPr>
            <a:r>
              <a:rPr lang="en-US" sz="2999" spc="29">
                <a:solidFill>
                  <a:srgbClr val="49403C"/>
                </a:solidFill>
                <a:latin typeface="Saira Bold"/>
              </a:rPr>
              <a:t>Expanding Impact: </a:t>
            </a:r>
            <a:r>
              <a:rPr lang="en-US" sz="2999" spc="29">
                <a:solidFill>
                  <a:srgbClr val="49403C"/>
                </a:solidFill>
                <a:latin typeface="Saira"/>
              </a:rPr>
              <a:t>Supported diverse water infrastructure projects and local partners across Oregon, with related project funding exceeding $100 million.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97427" y="-880794"/>
            <a:ext cx="16137413" cy="3342738"/>
          </a:xfrm>
          <a:prstGeom prst="rect">
            <a:avLst/>
          </a:prstGeom>
          <a:solidFill>
            <a:srgbClr val="69A9B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523435"/>
            <a:ext cx="12370549" cy="1383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35"/>
              </a:lnSpc>
            </a:pPr>
            <a:r>
              <a:rPr lang="en-US" sz="4500" spc="270">
                <a:solidFill>
                  <a:srgbClr val="FFEFD6"/>
                </a:solidFill>
                <a:latin typeface="Saira Bold"/>
              </a:rPr>
              <a:t>OUTREACH AND</a:t>
            </a:r>
          </a:p>
          <a:p>
            <a:pPr>
              <a:lnSpc>
                <a:spcPts val="5535"/>
              </a:lnSpc>
            </a:pPr>
            <a:r>
              <a:rPr lang="en-US" sz="4500" spc="270">
                <a:solidFill>
                  <a:srgbClr val="FFEFD6"/>
                </a:solidFill>
                <a:latin typeface="Saira Bold"/>
              </a:rPr>
              <a:t>ENGAGEMENT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6659229"/>
            <a:ext cx="14238177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150">
                <a:solidFill>
                  <a:srgbClr val="49403C"/>
                </a:solidFill>
                <a:latin typeface="Saira Bold"/>
              </a:rPr>
              <a:t>Promoting Capacity: </a:t>
            </a:r>
            <a:r>
              <a:rPr lang="en-US" sz="3000" spc="150">
                <a:solidFill>
                  <a:srgbClr val="49403C"/>
                </a:solidFill>
                <a:latin typeface="Saira"/>
              </a:rPr>
              <a:t>Funded capacity grants and research to understand and address water needs of environmental justice communities.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5739986" y="-309297"/>
            <a:ext cx="2567029" cy="10905593"/>
            <a:chOff x="0" y="0"/>
            <a:chExt cx="3422705" cy="14540791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140902" cy="14540791"/>
            </a:xfrm>
            <a:prstGeom prst="rect">
              <a:avLst/>
            </a:prstGeom>
            <a:solidFill>
              <a:srgbClr val="69A9B2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7"/>
            <p:cNvSpPr/>
            <p:nvPr/>
          </p:nvSpPr>
          <p:spPr>
            <a:xfrm>
              <a:off x="1140902" y="0"/>
              <a:ext cx="1140902" cy="14540791"/>
            </a:xfrm>
            <a:prstGeom prst="rect">
              <a:avLst/>
            </a:prstGeom>
            <a:solidFill>
              <a:srgbClr val="69A9B2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AutoShape 8"/>
            <p:cNvSpPr/>
            <p:nvPr/>
          </p:nvSpPr>
          <p:spPr>
            <a:xfrm>
              <a:off x="2281803" y="0"/>
              <a:ext cx="1140902" cy="14540791"/>
            </a:xfrm>
            <a:prstGeom prst="rect">
              <a:avLst/>
            </a:prstGeom>
            <a:solidFill>
              <a:srgbClr val="69A9B2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4925679"/>
            <a:ext cx="1372219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150">
                <a:solidFill>
                  <a:srgbClr val="49403C"/>
                </a:solidFill>
                <a:latin typeface="Saira Bold"/>
              </a:rPr>
              <a:t>Engaging with Tribes: </a:t>
            </a:r>
            <a:r>
              <a:rPr lang="en-US" sz="3000" spc="150">
                <a:solidFill>
                  <a:srgbClr val="49403C"/>
                </a:solidFill>
                <a:latin typeface="Saira"/>
              </a:rPr>
              <a:t>Dedicated resources to water right settlement facilitation with CTUIR as well as work of the Tribal Water Work Group.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3192129"/>
            <a:ext cx="1372219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150">
                <a:solidFill>
                  <a:srgbClr val="49403C"/>
                </a:solidFill>
                <a:latin typeface="Saira Bold"/>
              </a:rPr>
              <a:t>Developing Technical Resources: </a:t>
            </a:r>
            <a:r>
              <a:rPr lang="en-US" sz="3000" spc="150">
                <a:solidFill>
                  <a:srgbClr val="49403C"/>
                </a:solidFill>
                <a:latin typeface="Saira"/>
              </a:rPr>
              <a:t>Provided $1.6 million to Oregon Association of Water Utilities to build a Water System Training Center.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8373729"/>
            <a:ext cx="13722194" cy="1085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99"/>
              </a:lnSpc>
            </a:pPr>
            <a:r>
              <a:rPr lang="en-US" sz="2999" spc="29">
                <a:solidFill>
                  <a:srgbClr val="49403C"/>
                </a:solidFill>
                <a:latin typeface="Saira Bold"/>
              </a:rPr>
              <a:t>Convening Conversations: </a:t>
            </a:r>
            <a:r>
              <a:rPr lang="en-US" sz="2999" spc="29">
                <a:solidFill>
                  <a:srgbClr val="49403C"/>
                </a:solidFill>
                <a:latin typeface="Saira"/>
              </a:rPr>
              <a:t>Allocated resources to OSU for a statewide water conference to facilitate learning and relationship-building.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552474"/>
            <a:ext cx="15643152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spc="150">
                <a:solidFill>
                  <a:srgbClr val="49403C"/>
                </a:solidFill>
                <a:latin typeface="Saira Bold"/>
              </a:rPr>
              <a:t>SIEZING OPPORTUNITIES </a:t>
            </a:r>
          </a:p>
          <a:p>
            <a:pPr algn="ctr">
              <a:lnSpc>
                <a:spcPts val="6000"/>
              </a:lnSpc>
            </a:pPr>
            <a:r>
              <a:rPr lang="en-US" sz="5000" spc="150">
                <a:solidFill>
                  <a:srgbClr val="49403C"/>
                </a:solidFill>
                <a:latin typeface="Saira Bold"/>
              </a:rPr>
              <a:t>FOR FEDERAL FUNDING </a:t>
            </a:r>
          </a:p>
        </p:txBody>
      </p:sp>
      <p:sp>
        <p:nvSpPr>
          <p:cNvPr id="3" name="AutoShape 3"/>
          <p:cNvSpPr/>
          <p:nvPr/>
        </p:nvSpPr>
        <p:spPr>
          <a:xfrm>
            <a:off x="16671852" y="-304800"/>
            <a:ext cx="2895600" cy="10896600"/>
          </a:xfrm>
          <a:prstGeom prst="rect">
            <a:avLst/>
          </a:prstGeom>
          <a:solidFill>
            <a:srgbClr val="69A9B2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 rot="5400000">
            <a:off x="12407265" y="4852035"/>
            <a:ext cx="10287000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 spc="107">
                <a:solidFill>
                  <a:srgbClr val="FFEFD6"/>
                </a:solidFill>
                <a:latin typeface="Saira Ultra-Bold"/>
              </a:rPr>
              <a:t>Maximizing Benefits</a:t>
            </a:r>
          </a:p>
        </p:txBody>
      </p:sp>
      <p:grpSp>
        <p:nvGrpSpPr>
          <p:cNvPr id="5" name="Group 5"/>
          <p:cNvGrpSpPr/>
          <p:nvPr/>
        </p:nvGrpSpPr>
        <p:grpSpPr>
          <a:xfrm rot="-5400000">
            <a:off x="-5707611" y="-3140582"/>
            <a:ext cx="2567029" cy="10905593"/>
            <a:chOff x="0" y="0"/>
            <a:chExt cx="3422705" cy="14540791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140902" cy="14540791"/>
            </a:xfrm>
            <a:prstGeom prst="rect">
              <a:avLst/>
            </a:prstGeom>
            <a:solidFill>
              <a:srgbClr val="69A9B2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7"/>
            <p:cNvSpPr/>
            <p:nvPr/>
          </p:nvSpPr>
          <p:spPr>
            <a:xfrm>
              <a:off x="1140902" y="0"/>
              <a:ext cx="1140902" cy="14540791"/>
            </a:xfrm>
            <a:prstGeom prst="rect">
              <a:avLst/>
            </a:prstGeom>
            <a:solidFill>
              <a:srgbClr val="69A9B2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AutoShape 8"/>
            <p:cNvSpPr/>
            <p:nvPr/>
          </p:nvSpPr>
          <p:spPr>
            <a:xfrm>
              <a:off x="2281803" y="0"/>
              <a:ext cx="1140902" cy="14540791"/>
            </a:xfrm>
            <a:prstGeom prst="rect">
              <a:avLst/>
            </a:prstGeom>
            <a:solidFill>
              <a:srgbClr val="69A9B2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34139" y="4924825"/>
            <a:ext cx="4007194" cy="4678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5"/>
              </a:lnSpc>
            </a:pPr>
            <a:r>
              <a:rPr lang="en-US" sz="3090" spc="30">
                <a:solidFill>
                  <a:srgbClr val="49403C"/>
                </a:solidFill>
                <a:latin typeface="Saira"/>
              </a:rPr>
              <a:t>Existing programs that require state match can cover significant needs, such as PL566 covering up to </a:t>
            </a:r>
          </a:p>
          <a:p>
            <a:pPr algn="ctr">
              <a:lnSpc>
                <a:spcPts val="4635"/>
              </a:lnSpc>
            </a:pPr>
            <a:r>
              <a:rPr lang="en-US" sz="3090" spc="30">
                <a:solidFill>
                  <a:srgbClr val="49403C"/>
                </a:solidFill>
                <a:latin typeface="Saira"/>
              </a:rPr>
              <a:t>75% of irrigation modernization costs.</a:t>
            </a:r>
          </a:p>
        </p:txBody>
      </p:sp>
      <p:sp>
        <p:nvSpPr>
          <p:cNvPr id="10" name="Freeform 10"/>
          <p:cNvSpPr/>
          <p:nvPr/>
        </p:nvSpPr>
        <p:spPr>
          <a:xfrm>
            <a:off x="2084898" y="2756223"/>
            <a:ext cx="1705675" cy="1690169"/>
          </a:xfrm>
          <a:custGeom>
            <a:avLst/>
            <a:gdLst/>
            <a:ahLst/>
            <a:cxnLst/>
            <a:rect l="l" t="t" r="r" b="b"/>
            <a:pathLst>
              <a:path w="1705675" h="1690169">
                <a:moveTo>
                  <a:pt x="0" y="0"/>
                </a:moveTo>
                <a:lnTo>
                  <a:pt x="1705675" y="0"/>
                </a:lnTo>
                <a:lnTo>
                  <a:pt x="1705675" y="1690169"/>
                </a:lnTo>
                <a:lnTo>
                  <a:pt x="0" y="1690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6374963" y="4924825"/>
            <a:ext cx="4007194" cy="4678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5"/>
              </a:lnSpc>
            </a:pPr>
            <a:r>
              <a:rPr lang="en-US" sz="3090" spc="30">
                <a:solidFill>
                  <a:srgbClr val="49403C"/>
                </a:solidFill>
                <a:latin typeface="Saira"/>
              </a:rPr>
              <a:t>Steps should also be taken to leverage newer programs, with the IIJA's $50B representing the largest investment in water infrastructure in American history.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820432" y="4927068"/>
            <a:ext cx="4005237" cy="4675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3"/>
              </a:lnSpc>
            </a:pPr>
            <a:r>
              <a:rPr lang="en-US" sz="3089" spc="30" dirty="0">
                <a:solidFill>
                  <a:srgbClr val="49403C"/>
                </a:solidFill>
                <a:latin typeface="Saira"/>
              </a:rPr>
              <a:t>Investments like </a:t>
            </a:r>
          </a:p>
          <a:p>
            <a:pPr algn="ctr">
              <a:lnSpc>
                <a:spcPts val="4633"/>
              </a:lnSpc>
            </a:pPr>
            <a:r>
              <a:rPr lang="en-US" sz="3089" spc="30" dirty="0">
                <a:solidFill>
                  <a:srgbClr val="49403C"/>
                </a:solidFill>
                <a:latin typeface="Saira"/>
              </a:rPr>
              <a:t>pre-planning and technical assistance can help build a project pipeline to access funds such </a:t>
            </a:r>
          </a:p>
          <a:p>
            <a:pPr algn="ctr">
              <a:lnSpc>
                <a:spcPts val="4633"/>
              </a:lnSpc>
            </a:pPr>
            <a:r>
              <a:rPr lang="en-US" sz="3089" spc="30" dirty="0">
                <a:solidFill>
                  <a:srgbClr val="49403C"/>
                </a:solidFill>
                <a:latin typeface="Saira"/>
              </a:rPr>
              <a:t>as the Clean Water State Revolving Fund</a:t>
            </a:r>
          </a:p>
        </p:txBody>
      </p:sp>
      <p:pic>
        <p:nvPicPr>
          <p:cNvPr id="1026" name="Picture 2" descr="Gear icon">
            <a:extLst>
              <a:ext uri="{FF2B5EF4-FFF2-40B4-BE49-F238E27FC236}">
                <a16:creationId xmlns:a16="http://schemas.microsoft.com/office/drawing/2014/main" id="{B6575174-3E6B-D047-A1E0-A97479B8B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76" y="2756223"/>
            <a:ext cx="1904999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vestment - Free business and finance icons">
            <a:extLst>
              <a:ext uri="{FF2B5EF4-FFF2-40B4-BE49-F238E27FC236}">
                <a16:creationId xmlns:a16="http://schemas.microsoft.com/office/drawing/2014/main" id="{CBEF088E-FD70-2499-9B7A-CD6025D8B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218" y="2627812"/>
            <a:ext cx="2258619" cy="225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552474"/>
            <a:ext cx="15643152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spc="150" dirty="0">
                <a:solidFill>
                  <a:srgbClr val="49403C"/>
                </a:solidFill>
                <a:latin typeface="Saira Bold"/>
              </a:rPr>
              <a:t>LOOKING TO THE FUTURE</a:t>
            </a:r>
          </a:p>
        </p:txBody>
      </p:sp>
      <p:grpSp>
        <p:nvGrpSpPr>
          <p:cNvPr id="5" name="Group 5"/>
          <p:cNvGrpSpPr/>
          <p:nvPr/>
        </p:nvGrpSpPr>
        <p:grpSpPr>
          <a:xfrm rot="-5400000">
            <a:off x="-5707611" y="-3140582"/>
            <a:ext cx="2567029" cy="10905593"/>
            <a:chOff x="0" y="0"/>
            <a:chExt cx="3422705" cy="14540791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140902" cy="14540791"/>
            </a:xfrm>
            <a:prstGeom prst="rect">
              <a:avLst/>
            </a:prstGeom>
            <a:solidFill>
              <a:srgbClr val="69A9B2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7"/>
            <p:cNvSpPr/>
            <p:nvPr/>
          </p:nvSpPr>
          <p:spPr>
            <a:xfrm>
              <a:off x="1140902" y="0"/>
              <a:ext cx="1140902" cy="14540791"/>
            </a:xfrm>
            <a:prstGeom prst="rect">
              <a:avLst/>
            </a:prstGeom>
            <a:solidFill>
              <a:srgbClr val="69A9B2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AutoShape 8"/>
            <p:cNvSpPr/>
            <p:nvPr/>
          </p:nvSpPr>
          <p:spPr>
            <a:xfrm>
              <a:off x="2281803" y="0"/>
              <a:ext cx="1140902" cy="14540791"/>
            </a:xfrm>
            <a:prstGeom prst="rect">
              <a:avLst/>
            </a:prstGeom>
            <a:solidFill>
              <a:srgbClr val="69A9B2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34139" y="4924825"/>
            <a:ext cx="4007194" cy="561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5"/>
              </a:lnSpc>
            </a:pPr>
            <a:r>
              <a:rPr lang="en-US" sz="3090" spc="30" dirty="0">
                <a:solidFill>
                  <a:srgbClr val="49403C"/>
                </a:solidFill>
                <a:latin typeface="Saira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262331" y="4924825"/>
            <a:ext cx="4007194" cy="3510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3"/>
              </a:lnSpc>
            </a:pPr>
            <a:r>
              <a:rPr lang="en-US" sz="3090" spc="30" dirty="0">
                <a:solidFill>
                  <a:srgbClr val="49403C"/>
                </a:solidFill>
                <a:latin typeface="Saira"/>
              </a:rPr>
              <a:t>Address aging and failing water infrastructure that hinders Oregon’s ability to meet housing targets.</a:t>
            </a:r>
            <a:endParaRPr lang="en-US" sz="3089" spc="30" dirty="0">
              <a:solidFill>
                <a:srgbClr val="49403C"/>
              </a:solidFill>
              <a:latin typeface="Saira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125200" y="4927068"/>
            <a:ext cx="4005237" cy="469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3"/>
              </a:lnSpc>
            </a:pPr>
            <a:r>
              <a:rPr lang="en-US" sz="3090" spc="30" dirty="0">
                <a:solidFill>
                  <a:srgbClr val="49403C"/>
                </a:solidFill>
                <a:latin typeface="Saira"/>
              </a:rPr>
              <a:t>Address barriers to accessing federal funding and continue to focus on efforts to leverage federal funds and increase federal funding readiness.</a:t>
            </a:r>
          </a:p>
        </p:txBody>
      </p:sp>
      <p:grpSp>
        <p:nvGrpSpPr>
          <p:cNvPr id="15" name="Group 5">
            <a:extLst>
              <a:ext uri="{FF2B5EF4-FFF2-40B4-BE49-F238E27FC236}">
                <a16:creationId xmlns:a16="http://schemas.microsoft.com/office/drawing/2014/main" id="{70CF0126-FFCD-45C6-4B55-4C7B03722BAC}"/>
              </a:ext>
            </a:extLst>
          </p:cNvPr>
          <p:cNvGrpSpPr/>
          <p:nvPr/>
        </p:nvGrpSpPr>
        <p:grpSpPr>
          <a:xfrm>
            <a:off x="16070346" y="-309297"/>
            <a:ext cx="2567029" cy="10905593"/>
            <a:chOff x="0" y="0"/>
            <a:chExt cx="3422705" cy="14540791"/>
          </a:xfrm>
        </p:grpSpPr>
        <p:sp>
          <p:nvSpPr>
            <p:cNvPr id="16" name="AutoShape 6">
              <a:extLst>
                <a:ext uri="{FF2B5EF4-FFF2-40B4-BE49-F238E27FC236}">
                  <a16:creationId xmlns:a16="http://schemas.microsoft.com/office/drawing/2014/main" id="{5B84F4C3-0167-16DB-2441-56BB337A86C1}"/>
                </a:ext>
              </a:extLst>
            </p:cNvPr>
            <p:cNvSpPr/>
            <p:nvPr/>
          </p:nvSpPr>
          <p:spPr>
            <a:xfrm>
              <a:off x="0" y="0"/>
              <a:ext cx="1140902" cy="14540791"/>
            </a:xfrm>
            <a:prstGeom prst="rect">
              <a:avLst/>
            </a:prstGeom>
            <a:solidFill>
              <a:srgbClr val="69A9B2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AutoShape 7">
              <a:extLst>
                <a:ext uri="{FF2B5EF4-FFF2-40B4-BE49-F238E27FC236}">
                  <a16:creationId xmlns:a16="http://schemas.microsoft.com/office/drawing/2014/main" id="{7824EF2B-DBB8-7B2E-15FB-6CBEAC0EC7CB}"/>
                </a:ext>
              </a:extLst>
            </p:cNvPr>
            <p:cNvSpPr/>
            <p:nvPr/>
          </p:nvSpPr>
          <p:spPr>
            <a:xfrm>
              <a:off x="1140902" y="0"/>
              <a:ext cx="1140902" cy="14540791"/>
            </a:xfrm>
            <a:prstGeom prst="rect">
              <a:avLst/>
            </a:prstGeom>
            <a:solidFill>
              <a:srgbClr val="69A9B2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AutoShape 8">
              <a:extLst>
                <a:ext uri="{FF2B5EF4-FFF2-40B4-BE49-F238E27FC236}">
                  <a16:creationId xmlns:a16="http://schemas.microsoft.com/office/drawing/2014/main" id="{334F35F1-2596-DCB4-589E-B2510AC372F2}"/>
                </a:ext>
              </a:extLst>
            </p:cNvPr>
            <p:cNvSpPr/>
            <p:nvPr/>
          </p:nvSpPr>
          <p:spPr>
            <a:xfrm>
              <a:off x="2281803" y="0"/>
              <a:ext cx="1140902" cy="14540791"/>
            </a:xfrm>
            <a:prstGeom prst="rect">
              <a:avLst/>
            </a:prstGeom>
            <a:solidFill>
              <a:srgbClr val="69A9B2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6" name="Picture 2" descr="Water supply - Free real estate icons">
            <a:extLst>
              <a:ext uri="{FF2B5EF4-FFF2-40B4-BE49-F238E27FC236}">
                <a16:creationId xmlns:a16="http://schemas.microsoft.com/office/drawing/2014/main" id="{0511114D-81A5-4DCD-9ACB-38E492219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64" y="2552764"/>
            <a:ext cx="2057336" cy="205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rrier - Free construction and tools icons">
            <a:extLst>
              <a:ext uri="{FF2B5EF4-FFF2-40B4-BE49-F238E27FC236}">
                <a16:creationId xmlns:a16="http://schemas.microsoft.com/office/drawing/2014/main" id="{B1BFBCF9-3705-5F88-2440-38EBD3FB7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3113" y="2709916"/>
            <a:ext cx="1899108" cy="189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4">
            <a:extLst>
              <a:ext uri="{FF2B5EF4-FFF2-40B4-BE49-F238E27FC236}">
                <a16:creationId xmlns:a16="http://schemas.microsoft.com/office/drawing/2014/main" id="{9E17D004-F826-B4B6-50D9-26076C228136}"/>
              </a:ext>
            </a:extLst>
          </p:cNvPr>
          <p:cNvSpPr txBox="1"/>
          <p:nvPr/>
        </p:nvSpPr>
        <p:spPr>
          <a:xfrm>
            <a:off x="862987" y="4924825"/>
            <a:ext cx="4318613" cy="469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35"/>
              </a:lnSpc>
            </a:pPr>
            <a:r>
              <a:rPr lang="en-US" sz="3090" spc="30" dirty="0">
                <a:solidFill>
                  <a:srgbClr val="49403C"/>
                </a:solidFill>
                <a:latin typeface="Saira"/>
              </a:rPr>
              <a:t>Increase access to and understanding of water data and information, especially the status of surface and groundwater supply and demand at a basin-scale.</a:t>
            </a:r>
          </a:p>
        </p:txBody>
      </p:sp>
      <p:pic>
        <p:nvPicPr>
          <p:cNvPr id="4" name="Picture 2" descr="Water Level Icons - Free SVG &amp; PNG Water Level Images - Noun ...">
            <a:extLst>
              <a:ext uri="{FF2B5EF4-FFF2-40B4-BE49-F238E27FC236}">
                <a16:creationId xmlns:a16="http://schemas.microsoft.com/office/drawing/2014/main" id="{21D7EC7F-0DE8-56D1-F16A-D9D22963C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061" y="265101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318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97427" y="-880794"/>
            <a:ext cx="16137413" cy="3342738"/>
          </a:xfrm>
          <a:prstGeom prst="rect">
            <a:avLst/>
          </a:prstGeom>
          <a:solidFill>
            <a:srgbClr val="69A9B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523435"/>
            <a:ext cx="12370549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35"/>
              </a:lnSpc>
            </a:pPr>
            <a:r>
              <a:rPr lang="en-US" sz="4500" spc="270" dirty="0">
                <a:solidFill>
                  <a:srgbClr val="FFEFD6"/>
                </a:solidFill>
                <a:latin typeface="Saira Bold"/>
              </a:rPr>
              <a:t>LOOKING TO THE FUTURE: BIPARTISAN WATER LEADERSHIP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5739986" y="-309297"/>
            <a:ext cx="2567029" cy="10905593"/>
            <a:chOff x="0" y="0"/>
            <a:chExt cx="3422705" cy="14540791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140902" cy="14540791"/>
            </a:xfrm>
            <a:prstGeom prst="rect">
              <a:avLst/>
            </a:prstGeom>
            <a:solidFill>
              <a:srgbClr val="69A9B2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7"/>
            <p:cNvSpPr/>
            <p:nvPr/>
          </p:nvSpPr>
          <p:spPr>
            <a:xfrm>
              <a:off x="1140902" y="0"/>
              <a:ext cx="1140902" cy="14540791"/>
            </a:xfrm>
            <a:prstGeom prst="rect">
              <a:avLst/>
            </a:prstGeom>
            <a:solidFill>
              <a:srgbClr val="69A9B2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AutoShape 8"/>
            <p:cNvSpPr/>
            <p:nvPr/>
          </p:nvSpPr>
          <p:spPr>
            <a:xfrm>
              <a:off x="2281803" y="0"/>
              <a:ext cx="1140902" cy="14540791"/>
            </a:xfrm>
            <a:prstGeom prst="rect">
              <a:avLst/>
            </a:prstGeom>
            <a:solidFill>
              <a:srgbClr val="69A9B2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95507BA-E71C-491F-7CB6-9968DE75C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168" y="2781300"/>
            <a:ext cx="12108205" cy="707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50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09297"/>
            <a:ext cx="2567029" cy="10905593"/>
            <a:chOff x="0" y="0"/>
            <a:chExt cx="3422705" cy="14540791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140902" cy="14540791"/>
            </a:xfrm>
            <a:prstGeom prst="rect">
              <a:avLst/>
            </a:prstGeom>
            <a:solidFill>
              <a:srgbClr val="69A9B2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AutoShape 4"/>
            <p:cNvSpPr/>
            <p:nvPr/>
          </p:nvSpPr>
          <p:spPr>
            <a:xfrm>
              <a:off x="1140902" y="0"/>
              <a:ext cx="1140902" cy="14540791"/>
            </a:xfrm>
            <a:prstGeom prst="rect">
              <a:avLst/>
            </a:prstGeom>
            <a:solidFill>
              <a:srgbClr val="69A9B2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AutoShape 5"/>
            <p:cNvSpPr/>
            <p:nvPr/>
          </p:nvSpPr>
          <p:spPr>
            <a:xfrm>
              <a:off x="2281803" y="0"/>
              <a:ext cx="1140902" cy="14540791"/>
            </a:xfrm>
            <a:prstGeom prst="rect">
              <a:avLst/>
            </a:prstGeom>
            <a:solidFill>
              <a:srgbClr val="69A9B2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035673" y="3548262"/>
            <a:ext cx="10216655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9"/>
              </a:lnSpc>
            </a:pPr>
            <a:r>
              <a:rPr lang="en-US" sz="7499" spc="224" dirty="0">
                <a:solidFill>
                  <a:srgbClr val="49403C"/>
                </a:solidFill>
                <a:latin typeface="Saira Heavy"/>
              </a:rPr>
              <a:t>QUESTIONS AND CONVERSATION</a:t>
            </a:r>
          </a:p>
        </p:txBody>
      </p:sp>
      <p:grpSp>
        <p:nvGrpSpPr>
          <p:cNvPr id="7" name="Group 7"/>
          <p:cNvGrpSpPr/>
          <p:nvPr/>
        </p:nvGrpSpPr>
        <p:grpSpPr>
          <a:xfrm rot="-10800000">
            <a:off x="15720971" y="-309297"/>
            <a:ext cx="2567029" cy="10905593"/>
            <a:chOff x="0" y="0"/>
            <a:chExt cx="3422705" cy="14540791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1140902" cy="14540791"/>
            </a:xfrm>
            <a:prstGeom prst="rect">
              <a:avLst/>
            </a:prstGeom>
            <a:solidFill>
              <a:srgbClr val="69A9B2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AutoShape 9"/>
            <p:cNvSpPr/>
            <p:nvPr/>
          </p:nvSpPr>
          <p:spPr>
            <a:xfrm>
              <a:off x="1140902" y="0"/>
              <a:ext cx="1140902" cy="14540791"/>
            </a:xfrm>
            <a:prstGeom prst="rect">
              <a:avLst/>
            </a:prstGeom>
            <a:solidFill>
              <a:srgbClr val="69A9B2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2281803" y="0"/>
              <a:ext cx="1140902" cy="14540791"/>
            </a:xfrm>
            <a:prstGeom prst="rect">
              <a:avLst/>
            </a:prstGeom>
            <a:solidFill>
              <a:srgbClr val="69A9B2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920115"/>
            <a:ext cx="4698286" cy="8681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256">
                <a:solidFill>
                  <a:srgbClr val="49403C"/>
                </a:solidFill>
                <a:latin typeface="Saira Ultra-Bold"/>
              </a:rPr>
              <a:t>PRINCIPLES</a:t>
            </a:r>
          </a:p>
          <a:p>
            <a:pPr algn="ctr">
              <a:lnSpc>
                <a:spcPts val="2520"/>
              </a:lnSpc>
            </a:pPr>
            <a:endParaRPr lang="en-US" sz="3200" spc="256">
              <a:solidFill>
                <a:srgbClr val="49403C"/>
              </a:solidFill>
              <a:latin typeface="Saira Ultra-Bold"/>
            </a:endParaRPr>
          </a:p>
          <a:p>
            <a:pPr algn="ctr">
              <a:lnSpc>
                <a:spcPts val="3500"/>
              </a:lnSpc>
            </a:pPr>
            <a:r>
              <a:rPr lang="en-US" sz="2500" spc="200">
                <a:solidFill>
                  <a:srgbClr val="49403C"/>
                </a:solidFill>
                <a:latin typeface="Saira Medium"/>
              </a:rPr>
              <a:t>BENEFIT </a:t>
            </a:r>
          </a:p>
          <a:p>
            <a:pPr algn="ctr">
              <a:lnSpc>
                <a:spcPts val="3500"/>
              </a:lnSpc>
            </a:pPr>
            <a:r>
              <a:rPr lang="en-US" sz="2500" spc="200">
                <a:solidFill>
                  <a:srgbClr val="49403C"/>
                </a:solidFill>
                <a:latin typeface="Saira Medium"/>
              </a:rPr>
              <a:t>FAMILIES, FARMS, </a:t>
            </a:r>
          </a:p>
          <a:p>
            <a:pPr algn="ctr">
              <a:lnSpc>
                <a:spcPts val="3500"/>
              </a:lnSpc>
            </a:pPr>
            <a:r>
              <a:rPr lang="en-US" sz="2500" spc="200">
                <a:solidFill>
                  <a:srgbClr val="49403C"/>
                </a:solidFill>
                <a:latin typeface="Saira Medium"/>
              </a:rPr>
              <a:t>AND FISH </a:t>
            </a:r>
          </a:p>
          <a:p>
            <a:pPr algn="ctr">
              <a:lnSpc>
                <a:spcPts val="2520"/>
              </a:lnSpc>
            </a:pPr>
            <a:endParaRPr lang="en-US" sz="2500" spc="200">
              <a:solidFill>
                <a:srgbClr val="49403C"/>
              </a:solidFill>
              <a:latin typeface="Saira Medium"/>
            </a:endParaRPr>
          </a:p>
          <a:p>
            <a:pPr algn="ctr">
              <a:lnSpc>
                <a:spcPts val="3500"/>
              </a:lnSpc>
            </a:pPr>
            <a:r>
              <a:rPr lang="en-US" sz="2500" spc="200">
                <a:solidFill>
                  <a:srgbClr val="49403C"/>
                </a:solidFill>
                <a:latin typeface="Saira Medium"/>
              </a:rPr>
              <a:t>BREAK </a:t>
            </a:r>
          </a:p>
          <a:p>
            <a:pPr algn="ctr">
              <a:lnSpc>
                <a:spcPts val="3500"/>
              </a:lnSpc>
            </a:pPr>
            <a:r>
              <a:rPr lang="en-US" sz="2500" spc="200">
                <a:solidFill>
                  <a:srgbClr val="49403C"/>
                </a:solidFill>
                <a:latin typeface="Saira Medium"/>
              </a:rPr>
              <a:t>THE CYCLE OF</a:t>
            </a:r>
          </a:p>
          <a:p>
            <a:pPr algn="ctr">
              <a:lnSpc>
                <a:spcPts val="3500"/>
              </a:lnSpc>
            </a:pPr>
            <a:r>
              <a:rPr lang="en-US" sz="2500" spc="200">
                <a:solidFill>
                  <a:srgbClr val="49403C"/>
                </a:solidFill>
                <a:latin typeface="Saira Medium"/>
              </a:rPr>
              <a:t>EMERGENCY</a:t>
            </a:r>
          </a:p>
          <a:p>
            <a:pPr algn="ctr">
              <a:lnSpc>
                <a:spcPts val="2520"/>
              </a:lnSpc>
            </a:pPr>
            <a:endParaRPr lang="en-US" sz="2500" spc="200">
              <a:solidFill>
                <a:srgbClr val="49403C"/>
              </a:solidFill>
              <a:latin typeface="Saira Medium"/>
            </a:endParaRPr>
          </a:p>
          <a:p>
            <a:pPr algn="ctr">
              <a:lnSpc>
                <a:spcPts val="3500"/>
              </a:lnSpc>
            </a:pPr>
            <a:r>
              <a:rPr lang="en-US" sz="2500" spc="200">
                <a:solidFill>
                  <a:srgbClr val="49403C"/>
                </a:solidFill>
                <a:latin typeface="Saira Medium"/>
              </a:rPr>
              <a:t>PREPARE FOR </a:t>
            </a:r>
          </a:p>
          <a:p>
            <a:pPr algn="ctr">
              <a:lnSpc>
                <a:spcPts val="3500"/>
              </a:lnSpc>
            </a:pPr>
            <a:r>
              <a:rPr lang="en-US" sz="2500" spc="200">
                <a:solidFill>
                  <a:srgbClr val="49403C"/>
                </a:solidFill>
                <a:latin typeface="Saira Medium"/>
              </a:rPr>
              <a:t>LONG-TERM </a:t>
            </a:r>
          </a:p>
          <a:p>
            <a:pPr algn="ctr">
              <a:lnSpc>
                <a:spcPts val="3500"/>
              </a:lnSpc>
            </a:pPr>
            <a:r>
              <a:rPr lang="en-US" sz="2500" spc="200">
                <a:solidFill>
                  <a:srgbClr val="49403C"/>
                </a:solidFill>
                <a:latin typeface="Saira Medium"/>
              </a:rPr>
              <a:t>WATER SCARCITY</a:t>
            </a:r>
          </a:p>
          <a:p>
            <a:pPr algn="ctr">
              <a:lnSpc>
                <a:spcPts val="2520"/>
              </a:lnSpc>
            </a:pPr>
            <a:endParaRPr lang="en-US" sz="2500" spc="200">
              <a:solidFill>
                <a:srgbClr val="49403C"/>
              </a:solidFill>
              <a:latin typeface="Saira Medium"/>
            </a:endParaRPr>
          </a:p>
          <a:p>
            <a:pPr algn="ctr">
              <a:lnSpc>
                <a:spcPts val="3500"/>
              </a:lnSpc>
            </a:pPr>
            <a:r>
              <a:rPr lang="en-US" sz="2500" spc="200">
                <a:solidFill>
                  <a:srgbClr val="49403C"/>
                </a:solidFill>
                <a:latin typeface="Saira Medium"/>
              </a:rPr>
              <a:t>COORDINATE </a:t>
            </a:r>
          </a:p>
          <a:p>
            <a:pPr algn="ctr">
              <a:lnSpc>
                <a:spcPts val="3500"/>
              </a:lnSpc>
            </a:pPr>
            <a:r>
              <a:rPr lang="en-US" sz="2500" spc="200">
                <a:solidFill>
                  <a:srgbClr val="49403C"/>
                </a:solidFill>
                <a:latin typeface="Saira Medium"/>
              </a:rPr>
              <a:t>AND INVEST</a:t>
            </a:r>
          </a:p>
          <a:p>
            <a:pPr algn="ctr">
              <a:lnSpc>
                <a:spcPts val="3500"/>
              </a:lnSpc>
            </a:pPr>
            <a:r>
              <a:rPr lang="en-US" sz="2500" spc="200">
                <a:solidFill>
                  <a:srgbClr val="49403C"/>
                </a:solidFill>
                <a:latin typeface="Saira Medium"/>
              </a:rPr>
              <a:t>STRATEGICALLY</a:t>
            </a:r>
          </a:p>
          <a:p>
            <a:pPr algn="ctr">
              <a:lnSpc>
                <a:spcPts val="2520"/>
              </a:lnSpc>
            </a:pPr>
            <a:endParaRPr lang="en-US" sz="2500" spc="200">
              <a:solidFill>
                <a:srgbClr val="49403C"/>
              </a:solidFill>
              <a:latin typeface="Saira Medium"/>
            </a:endParaRPr>
          </a:p>
          <a:p>
            <a:pPr algn="ctr">
              <a:lnSpc>
                <a:spcPts val="3500"/>
              </a:lnSpc>
            </a:pPr>
            <a:r>
              <a:rPr lang="en-US" sz="2500" spc="200">
                <a:solidFill>
                  <a:srgbClr val="49403C"/>
                </a:solidFill>
                <a:latin typeface="Saira Medium"/>
              </a:rPr>
              <a:t>LEVERAGE</a:t>
            </a:r>
          </a:p>
          <a:p>
            <a:pPr algn="ctr">
              <a:lnSpc>
                <a:spcPts val="3500"/>
              </a:lnSpc>
            </a:pPr>
            <a:r>
              <a:rPr lang="en-US" sz="2500" spc="200">
                <a:solidFill>
                  <a:srgbClr val="49403C"/>
                </a:solidFill>
                <a:latin typeface="Saira Medium"/>
              </a:rPr>
              <a:t>FEDERAL</a:t>
            </a:r>
          </a:p>
          <a:p>
            <a:pPr algn="ctr">
              <a:lnSpc>
                <a:spcPts val="3500"/>
              </a:lnSpc>
            </a:pPr>
            <a:r>
              <a:rPr lang="en-US" sz="2500" spc="200">
                <a:solidFill>
                  <a:srgbClr val="49403C"/>
                </a:solidFill>
                <a:latin typeface="Saira Medium"/>
              </a:rPr>
              <a:t>FUNDING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287929" y="819150"/>
            <a:ext cx="10344836" cy="864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 spc="44" dirty="0">
                <a:solidFill>
                  <a:srgbClr val="49403C"/>
                </a:solidFill>
                <a:latin typeface="Saira Bold"/>
              </a:rPr>
              <a:t>OUTLINE</a:t>
            </a:r>
          </a:p>
          <a:p>
            <a:pPr>
              <a:lnSpc>
                <a:spcPts val="2879"/>
              </a:lnSpc>
            </a:pPr>
            <a:endParaRPr lang="en-US" sz="4500" spc="44" dirty="0">
              <a:solidFill>
                <a:srgbClr val="49403C"/>
              </a:solidFill>
              <a:latin typeface="Saira Bold"/>
            </a:endParaRPr>
          </a:p>
          <a:p>
            <a:pPr>
              <a:lnSpc>
                <a:spcPts val="4320"/>
              </a:lnSpc>
            </a:pPr>
            <a:r>
              <a:rPr lang="en-US" sz="3600" spc="36" dirty="0">
                <a:solidFill>
                  <a:srgbClr val="49403C"/>
                </a:solidFill>
                <a:latin typeface="Saira"/>
              </a:rPr>
              <a:t>1. Planning, Coordination, and Capacity</a:t>
            </a:r>
          </a:p>
          <a:p>
            <a:pPr>
              <a:lnSpc>
                <a:spcPts val="2879"/>
              </a:lnSpc>
            </a:pPr>
            <a:endParaRPr lang="en-US" sz="3600" spc="36" dirty="0">
              <a:solidFill>
                <a:srgbClr val="49403C"/>
              </a:solidFill>
              <a:latin typeface="Saira"/>
            </a:endParaRPr>
          </a:p>
          <a:p>
            <a:pPr>
              <a:lnSpc>
                <a:spcPts val="4320"/>
              </a:lnSpc>
            </a:pPr>
            <a:r>
              <a:rPr lang="en-US" sz="3600" spc="36" dirty="0">
                <a:solidFill>
                  <a:srgbClr val="49403C"/>
                </a:solidFill>
                <a:latin typeface="Saira"/>
              </a:rPr>
              <a:t>2. Data and Analysis</a:t>
            </a:r>
          </a:p>
          <a:p>
            <a:pPr>
              <a:lnSpc>
                <a:spcPts val="2879"/>
              </a:lnSpc>
            </a:pPr>
            <a:endParaRPr lang="en-US" sz="3600" spc="36" dirty="0">
              <a:solidFill>
                <a:srgbClr val="49403C"/>
              </a:solidFill>
              <a:latin typeface="Saira"/>
            </a:endParaRPr>
          </a:p>
          <a:p>
            <a:pPr>
              <a:lnSpc>
                <a:spcPts val="4320"/>
              </a:lnSpc>
            </a:pPr>
            <a:r>
              <a:rPr lang="en-US" sz="3600" spc="36" dirty="0">
                <a:solidFill>
                  <a:srgbClr val="49403C"/>
                </a:solidFill>
                <a:latin typeface="Saira"/>
              </a:rPr>
              <a:t>3. Water for Families: Drinking</a:t>
            </a:r>
          </a:p>
          <a:p>
            <a:pPr>
              <a:lnSpc>
                <a:spcPts val="4320"/>
              </a:lnSpc>
            </a:pPr>
            <a:r>
              <a:rPr lang="en-US" sz="3600" spc="36" dirty="0">
                <a:solidFill>
                  <a:srgbClr val="49403C"/>
                </a:solidFill>
                <a:latin typeface="Saira"/>
              </a:rPr>
              <a:t>     Water Security</a:t>
            </a:r>
          </a:p>
          <a:p>
            <a:pPr>
              <a:lnSpc>
                <a:spcPts val="2879"/>
              </a:lnSpc>
            </a:pPr>
            <a:endParaRPr lang="en-US" sz="3600" spc="36" dirty="0">
              <a:solidFill>
                <a:srgbClr val="49403C"/>
              </a:solidFill>
              <a:latin typeface="Saira"/>
            </a:endParaRPr>
          </a:p>
          <a:p>
            <a:pPr>
              <a:lnSpc>
                <a:spcPts val="4320"/>
              </a:lnSpc>
            </a:pPr>
            <a:r>
              <a:rPr lang="en-US" sz="3600" spc="36" dirty="0">
                <a:solidFill>
                  <a:srgbClr val="49403C"/>
                </a:solidFill>
                <a:latin typeface="Saira"/>
              </a:rPr>
              <a:t>4. Water for Farms: Agricultural </a:t>
            </a:r>
          </a:p>
          <a:p>
            <a:pPr>
              <a:lnSpc>
                <a:spcPts val="4320"/>
              </a:lnSpc>
            </a:pPr>
            <a:r>
              <a:rPr lang="en-US" sz="3600" spc="36" dirty="0">
                <a:solidFill>
                  <a:srgbClr val="49403C"/>
                </a:solidFill>
                <a:latin typeface="Saira"/>
              </a:rPr>
              <a:t>     Resilience and Food Security</a:t>
            </a:r>
          </a:p>
          <a:p>
            <a:pPr>
              <a:lnSpc>
                <a:spcPts val="2879"/>
              </a:lnSpc>
            </a:pPr>
            <a:endParaRPr lang="en-US" sz="3600" spc="36" dirty="0">
              <a:solidFill>
                <a:srgbClr val="49403C"/>
              </a:solidFill>
              <a:latin typeface="Saira"/>
            </a:endParaRPr>
          </a:p>
          <a:p>
            <a:pPr>
              <a:lnSpc>
                <a:spcPts val="4320"/>
              </a:lnSpc>
            </a:pPr>
            <a:r>
              <a:rPr lang="en-US" sz="3600" spc="36" dirty="0">
                <a:solidFill>
                  <a:srgbClr val="49403C"/>
                </a:solidFill>
                <a:latin typeface="Saira"/>
              </a:rPr>
              <a:t>5. Water for Fish: Instream Priorities</a:t>
            </a:r>
          </a:p>
          <a:p>
            <a:pPr>
              <a:lnSpc>
                <a:spcPts val="4320"/>
              </a:lnSpc>
            </a:pPr>
            <a:r>
              <a:rPr lang="en-US" sz="3600" spc="36" dirty="0">
                <a:solidFill>
                  <a:srgbClr val="49403C"/>
                </a:solidFill>
                <a:latin typeface="Saira"/>
              </a:rPr>
              <a:t>     and Watershed Health</a:t>
            </a:r>
          </a:p>
          <a:p>
            <a:pPr>
              <a:lnSpc>
                <a:spcPts val="2879"/>
              </a:lnSpc>
            </a:pPr>
            <a:endParaRPr lang="en-US" sz="3600" spc="36" dirty="0">
              <a:solidFill>
                <a:srgbClr val="49403C"/>
              </a:solidFill>
              <a:latin typeface="Saira"/>
            </a:endParaRPr>
          </a:p>
          <a:p>
            <a:pPr>
              <a:lnSpc>
                <a:spcPts val="4320"/>
              </a:lnSpc>
            </a:pPr>
            <a:r>
              <a:rPr lang="en-US" sz="3600" spc="36" dirty="0">
                <a:solidFill>
                  <a:srgbClr val="49403C"/>
                </a:solidFill>
                <a:latin typeface="Saira"/>
              </a:rPr>
              <a:t>6. Water Project Investments</a:t>
            </a:r>
          </a:p>
          <a:p>
            <a:pPr>
              <a:lnSpc>
                <a:spcPts val="2879"/>
              </a:lnSpc>
            </a:pPr>
            <a:endParaRPr lang="en-US" sz="3600" spc="36" dirty="0">
              <a:solidFill>
                <a:srgbClr val="49403C"/>
              </a:solidFill>
              <a:latin typeface="Saira"/>
            </a:endParaRPr>
          </a:p>
          <a:p>
            <a:pPr>
              <a:lnSpc>
                <a:spcPts val="4320"/>
              </a:lnSpc>
            </a:pPr>
            <a:r>
              <a:rPr lang="en-US" sz="3600" spc="36" dirty="0">
                <a:solidFill>
                  <a:srgbClr val="49403C"/>
                </a:solidFill>
                <a:latin typeface="Saira"/>
              </a:rPr>
              <a:t>7. Outreach and Engagement</a:t>
            </a:r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4698286" y="-309297"/>
            <a:ext cx="2567029" cy="10905593"/>
            <a:chOff x="0" y="0"/>
            <a:chExt cx="3422705" cy="14540791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1140902" cy="14540791"/>
            </a:xfrm>
            <a:prstGeom prst="rect">
              <a:avLst/>
            </a:prstGeom>
            <a:solidFill>
              <a:srgbClr val="69A9B2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6"/>
            <p:cNvSpPr/>
            <p:nvPr/>
          </p:nvSpPr>
          <p:spPr>
            <a:xfrm>
              <a:off x="1140902" y="0"/>
              <a:ext cx="1140902" cy="14540791"/>
            </a:xfrm>
            <a:prstGeom prst="rect">
              <a:avLst/>
            </a:prstGeom>
            <a:solidFill>
              <a:srgbClr val="69A9B2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7"/>
            <p:cNvSpPr/>
            <p:nvPr/>
          </p:nvSpPr>
          <p:spPr>
            <a:xfrm>
              <a:off x="2281803" y="0"/>
              <a:ext cx="1140902" cy="14540791"/>
            </a:xfrm>
            <a:prstGeom prst="rect">
              <a:avLst/>
            </a:prstGeom>
            <a:solidFill>
              <a:srgbClr val="69A9B2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427834"/>
            <a:ext cx="1828800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spc="150">
                <a:solidFill>
                  <a:srgbClr val="49403C"/>
                </a:solidFill>
                <a:latin typeface="Saira Bold"/>
              </a:rPr>
              <a:t>INITIAL PROPOSAL</a:t>
            </a:r>
          </a:p>
        </p:txBody>
      </p:sp>
      <p:grpSp>
        <p:nvGrpSpPr>
          <p:cNvPr id="3" name="Group 3"/>
          <p:cNvGrpSpPr/>
          <p:nvPr/>
        </p:nvGrpSpPr>
        <p:grpSpPr>
          <a:xfrm rot="2700000">
            <a:off x="77561" y="-5072588"/>
            <a:ext cx="2567029" cy="10905593"/>
            <a:chOff x="0" y="0"/>
            <a:chExt cx="3422705" cy="14540791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140902" cy="14540791"/>
            </a:xfrm>
            <a:prstGeom prst="rect">
              <a:avLst/>
            </a:prstGeom>
            <a:solidFill>
              <a:srgbClr val="69A9B2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AutoShape 5"/>
            <p:cNvSpPr/>
            <p:nvPr/>
          </p:nvSpPr>
          <p:spPr>
            <a:xfrm>
              <a:off x="1140902" y="0"/>
              <a:ext cx="1140902" cy="14540791"/>
            </a:xfrm>
            <a:prstGeom prst="rect">
              <a:avLst/>
            </a:prstGeom>
            <a:solidFill>
              <a:srgbClr val="69A9B2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6"/>
            <p:cNvSpPr/>
            <p:nvPr/>
          </p:nvSpPr>
          <p:spPr>
            <a:xfrm>
              <a:off x="2281803" y="0"/>
              <a:ext cx="1140902" cy="14540791"/>
            </a:xfrm>
            <a:prstGeom prst="rect">
              <a:avLst/>
            </a:prstGeom>
            <a:solidFill>
              <a:srgbClr val="69A9B2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 rot="-8100000">
            <a:off x="16147462" y="4003576"/>
            <a:ext cx="2567029" cy="10905593"/>
            <a:chOff x="0" y="0"/>
            <a:chExt cx="3422705" cy="14540791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1140902" cy="14540791"/>
            </a:xfrm>
            <a:prstGeom prst="rect">
              <a:avLst/>
            </a:prstGeom>
            <a:solidFill>
              <a:srgbClr val="69A9B2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AutoShape 9"/>
            <p:cNvSpPr/>
            <p:nvPr/>
          </p:nvSpPr>
          <p:spPr>
            <a:xfrm>
              <a:off x="1140902" y="0"/>
              <a:ext cx="1140902" cy="14540791"/>
            </a:xfrm>
            <a:prstGeom prst="rect">
              <a:avLst/>
            </a:prstGeom>
            <a:solidFill>
              <a:srgbClr val="69A9B2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2281803" y="0"/>
              <a:ext cx="1140902" cy="14540791"/>
            </a:xfrm>
            <a:prstGeom prst="rect">
              <a:avLst/>
            </a:prstGeom>
            <a:solidFill>
              <a:srgbClr val="69A9B2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77489" y="9229725"/>
            <a:ext cx="5546878" cy="382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 spc="110">
                <a:solidFill>
                  <a:srgbClr val="49403C"/>
                </a:solidFill>
                <a:latin typeface="Saira Bold"/>
              </a:rPr>
              <a:t>INITIAL PACKAGE PROPOSED: $250M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323526" y="1665506"/>
            <a:ext cx="14993333" cy="6938483"/>
            <a:chOff x="0" y="-38100"/>
            <a:chExt cx="19991110" cy="9251309"/>
          </a:xfrm>
        </p:grpSpPr>
        <p:sp>
          <p:nvSpPr>
            <p:cNvPr id="13" name="TextBox 13"/>
            <p:cNvSpPr txBox="1"/>
            <p:nvPr/>
          </p:nvSpPr>
          <p:spPr>
            <a:xfrm>
              <a:off x="1257691" y="-38100"/>
              <a:ext cx="8310271" cy="465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>
                  <a:solidFill>
                    <a:srgbClr val="49403C"/>
                  </a:solidFill>
                  <a:latin typeface="Saira Semi-Bold"/>
                </a:rPr>
                <a:t>PLANNING, COORDINATION, AND CAPACITY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927988" y="1423820"/>
              <a:ext cx="4639975" cy="4797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r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 dirty="0">
                  <a:solidFill>
                    <a:srgbClr val="49403C"/>
                  </a:solidFill>
                  <a:latin typeface="Saira Semi-Bold"/>
                </a:rPr>
                <a:t>DATA AND ANALYSIS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109281" y="2885740"/>
              <a:ext cx="5458681" cy="465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>
                  <a:solidFill>
                    <a:srgbClr val="49403C"/>
                  </a:solidFill>
                  <a:latin typeface="Saira Semi-Bold"/>
                </a:rPr>
                <a:t>DRINKING WATER SECURITY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1895" y="4347660"/>
              <a:ext cx="9486067" cy="465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>
                  <a:solidFill>
                    <a:srgbClr val="49403C"/>
                  </a:solidFill>
                  <a:latin typeface="Saira Semi-Bold"/>
                </a:rPr>
                <a:t>AGRICULTURAL RESILIENCE AND FOOD SECURITY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5809580"/>
              <a:ext cx="9567962" cy="465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>
                  <a:solidFill>
                    <a:srgbClr val="49403C"/>
                  </a:solidFill>
                  <a:latin typeface="Saira Semi-Bold"/>
                </a:rPr>
                <a:t>INSTREAM PRIORITIES AND WATERSHED HEALTH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457509" y="7271500"/>
              <a:ext cx="6110454" cy="465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>
                  <a:solidFill>
                    <a:srgbClr val="49403C"/>
                  </a:solidFill>
                  <a:latin typeface="Saira Semi-Bold"/>
                </a:rPr>
                <a:t>WATER PROJECT INVESTMENTS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315300" y="8733420"/>
              <a:ext cx="6252664" cy="4797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r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 dirty="0">
                  <a:solidFill>
                    <a:srgbClr val="49403C"/>
                  </a:solidFill>
                  <a:latin typeface="Saira Semi-Bold"/>
                </a:rPr>
                <a:t>OUTREACH AND ENGAGEMENT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8695505" y="-38100"/>
              <a:ext cx="998471" cy="465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>
                  <a:solidFill>
                    <a:srgbClr val="49403C"/>
                  </a:solidFill>
                  <a:latin typeface="Saira Semi-Bold"/>
                </a:rPr>
                <a:t>$16M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8695505" y="1423820"/>
              <a:ext cx="998471" cy="4797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 dirty="0">
                  <a:solidFill>
                    <a:srgbClr val="49403C"/>
                  </a:solidFill>
                  <a:latin typeface="Saira Semi-Bold"/>
                </a:rPr>
                <a:t>$7M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8695505" y="2885740"/>
              <a:ext cx="1228013" cy="4797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 dirty="0">
                  <a:solidFill>
                    <a:srgbClr val="49403C"/>
                  </a:solidFill>
                  <a:latin typeface="Saira Semi-Bold"/>
                </a:rPr>
                <a:t>$20M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8695505" y="4347660"/>
              <a:ext cx="1228013" cy="4797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 dirty="0">
                  <a:solidFill>
                    <a:srgbClr val="49403C"/>
                  </a:solidFill>
                  <a:latin typeface="Saira Semi-Bold"/>
                </a:rPr>
                <a:t>$55M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8695503" y="5809579"/>
              <a:ext cx="1295607" cy="4797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 dirty="0">
                  <a:solidFill>
                    <a:srgbClr val="49403C"/>
                  </a:solidFill>
                  <a:latin typeface="Saira Semi-Bold"/>
                </a:rPr>
                <a:t>$38M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8695505" y="7271500"/>
              <a:ext cx="1067337" cy="465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>
                  <a:solidFill>
                    <a:srgbClr val="49403C"/>
                  </a:solidFill>
                  <a:latin typeface="Saira Semi-Bold"/>
                </a:rPr>
                <a:t>$111M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8695505" y="8733420"/>
              <a:ext cx="1295605" cy="4797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 dirty="0">
                  <a:solidFill>
                    <a:srgbClr val="49403C"/>
                  </a:solidFill>
                  <a:latin typeface="Saira Semi-Bold"/>
                </a:rPr>
                <a:t>$4M</a:t>
              </a:r>
            </a:p>
          </p:txBody>
        </p:sp>
        <p:grpSp>
          <p:nvGrpSpPr>
            <p:cNvPr id="27" name="Group 27"/>
            <p:cNvGrpSpPr>
              <a:grpSpLocks noChangeAspect="1"/>
            </p:cNvGrpSpPr>
            <p:nvPr/>
          </p:nvGrpSpPr>
          <p:grpSpPr>
            <a:xfrm>
              <a:off x="9745974" y="213466"/>
              <a:ext cx="8771520" cy="8771520"/>
              <a:chOff x="0" y="0"/>
              <a:chExt cx="10287000" cy="102870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49403C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0" y="17081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49403C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0" y="34226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49403C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0" y="51371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49403C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0" y="68516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49403C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0" y="85661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49403C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4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49403C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" name="Group 35"/>
            <p:cNvGrpSpPr>
              <a:grpSpLocks noChangeAspect="1"/>
            </p:cNvGrpSpPr>
            <p:nvPr/>
          </p:nvGrpSpPr>
          <p:grpSpPr>
            <a:xfrm>
              <a:off x="10237179" y="213466"/>
              <a:ext cx="7789110" cy="8771520"/>
              <a:chOff x="576072" y="0"/>
              <a:chExt cx="9134856" cy="102870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4485132" y="0"/>
                <a:ext cx="1316736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1316736" h="1714500">
                    <a:moveTo>
                      <a:pt x="0" y="0"/>
                    </a:moveTo>
                    <a:lnTo>
                      <a:pt x="1316736" y="0"/>
                    </a:lnTo>
                    <a:lnTo>
                      <a:pt x="946404" y="1714500"/>
                    </a:lnTo>
                    <a:lnTo>
                      <a:pt x="370332" y="1714500"/>
                    </a:lnTo>
                  </a:path>
                </a:pathLst>
              </a:custGeom>
              <a:solidFill>
                <a:srgbClr val="69A9B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7"/>
              <p:cNvSpPr/>
              <p:nvPr/>
            </p:nvSpPr>
            <p:spPr>
              <a:xfrm>
                <a:off x="4320540" y="1714500"/>
                <a:ext cx="1645920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1645920" h="1714500">
                    <a:moveTo>
                      <a:pt x="534924" y="0"/>
                    </a:moveTo>
                    <a:lnTo>
                      <a:pt x="1110996" y="0"/>
                    </a:lnTo>
                    <a:lnTo>
                      <a:pt x="1645920" y="1714500"/>
                    </a:lnTo>
                    <a:lnTo>
                      <a:pt x="0" y="1714500"/>
                    </a:lnTo>
                  </a:path>
                </a:pathLst>
              </a:custGeom>
              <a:solidFill>
                <a:srgbClr val="497F9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8"/>
              <p:cNvSpPr/>
              <p:nvPr/>
            </p:nvSpPr>
            <p:spPr>
              <a:xfrm>
                <a:off x="2880360" y="3429000"/>
                <a:ext cx="4526280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4526280" h="1714500">
                    <a:moveTo>
                      <a:pt x="1440180" y="0"/>
                    </a:moveTo>
                    <a:lnTo>
                      <a:pt x="3086100" y="0"/>
                    </a:lnTo>
                    <a:lnTo>
                      <a:pt x="4526280" y="1714500"/>
                    </a:lnTo>
                    <a:lnTo>
                      <a:pt x="0" y="1714500"/>
                    </a:lnTo>
                  </a:path>
                </a:pathLst>
              </a:custGeom>
              <a:solidFill>
                <a:srgbClr val="33577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9"/>
              <p:cNvSpPr/>
              <p:nvPr/>
            </p:nvSpPr>
            <p:spPr>
              <a:xfrm>
                <a:off x="2880360" y="5143500"/>
                <a:ext cx="4526280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4526280" h="1714500">
                    <a:moveTo>
                      <a:pt x="0" y="0"/>
                    </a:moveTo>
                    <a:lnTo>
                      <a:pt x="4526280" y="0"/>
                    </a:lnTo>
                    <a:lnTo>
                      <a:pt x="3826764" y="1714500"/>
                    </a:lnTo>
                    <a:lnTo>
                      <a:pt x="699516" y="1714500"/>
                    </a:lnTo>
                  </a:path>
                </a:pathLst>
              </a:custGeom>
              <a:solidFill>
                <a:srgbClr val="23305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40"/>
              <p:cNvSpPr/>
              <p:nvPr/>
            </p:nvSpPr>
            <p:spPr>
              <a:xfrm>
                <a:off x="576072" y="6858000"/>
                <a:ext cx="9134856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9134856" h="1714500">
                    <a:moveTo>
                      <a:pt x="3003804" y="0"/>
                    </a:moveTo>
                    <a:lnTo>
                      <a:pt x="6131052" y="0"/>
                    </a:lnTo>
                    <a:lnTo>
                      <a:pt x="9134856" y="1714500"/>
                    </a:lnTo>
                    <a:lnTo>
                      <a:pt x="0" y="1714500"/>
                    </a:lnTo>
                  </a:path>
                </a:pathLst>
              </a:custGeom>
              <a:solidFill>
                <a:srgbClr val="160B2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41"/>
              <p:cNvSpPr/>
              <p:nvPr/>
            </p:nvSpPr>
            <p:spPr>
              <a:xfrm>
                <a:off x="576072" y="8572500"/>
                <a:ext cx="9134856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9134856" h="1714500">
                    <a:moveTo>
                      <a:pt x="0" y="0"/>
                    </a:moveTo>
                    <a:lnTo>
                      <a:pt x="9134856" y="0"/>
                    </a:lnTo>
                    <a:lnTo>
                      <a:pt x="4732020" y="1714500"/>
                    </a:lnTo>
                    <a:lnTo>
                      <a:pt x="4402836" y="1714500"/>
                    </a:lnTo>
                  </a:path>
                </a:pathLst>
              </a:custGeom>
              <a:solidFill>
                <a:srgbClr val="342C4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427834"/>
            <a:ext cx="1828800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spc="150">
                <a:solidFill>
                  <a:srgbClr val="49403C"/>
                </a:solidFill>
                <a:latin typeface="Saira Bold"/>
              </a:rPr>
              <a:t>FINAL PACKAGE</a:t>
            </a:r>
          </a:p>
        </p:txBody>
      </p:sp>
      <p:grpSp>
        <p:nvGrpSpPr>
          <p:cNvPr id="3" name="Group 3"/>
          <p:cNvGrpSpPr/>
          <p:nvPr/>
        </p:nvGrpSpPr>
        <p:grpSpPr>
          <a:xfrm rot="2700000">
            <a:off x="77561" y="-5072588"/>
            <a:ext cx="2567029" cy="10905593"/>
            <a:chOff x="0" y="0"/>
            <a:chExt cx="3422705" cy="14540791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140902" cy="14540791"/>
            </a:xfrm>
            <a:prstGeom prst="rect">
              <a:avLst/>
            </a:prstGeom>
            <a:solidFill>
              <a:srgbClr val="69A9B2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AutoShape 5"/>
            <p:cNvSpPr/>
            <p:nvPr/>
          </p:nvSpPr>
          <p:spPr>
            <a:xfrm>
              <a:off x="1140902" y="0"/>
              <a:ext cx="1140902" cy="14540791"/>
            </a:xfrm>
            <a:prstGeom prst="rect">
              <a:avLst/>
            </a:prstGeom>
            <a:solidFill>
              <a:srgbClr val="69A9B2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6"/>
            <p:cNvSpPr/>
            <p:nvPr/>
          </p:nvSpPr>
          <p:spPr>
            <a:xfrm>
              <a:off x="2281803" y="0"/>
              <a:ext cx="1140902" cy="14540791"/>
            </a:xfrm>
            <a:prstGeom prst="rect">
              <a:avLst/>
            </a:prstGeom>
            <a:solidFill>
              <a:srgbClr val="69A9B2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 rot="-8100000">
            <a:off x="16147462" y="4003576"/>
            <a:ext cx="2567029" cy="10905593"/>
            <a:chOff x="0" y="0"/>
            <a:chExt cx="3422705" cy="14540791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1140902" cy="14540791"/>
            </a:xfrm>
            <a:prstGeom prst="rect">
              <a:avLst/>
            </a:prstGeom>
            <a:solidFill>
              <a:srgbClr val="69A9B2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AutoShape 9"/>
            <p:cNvSpPr/>
            <p:nvPr/>
          </p:nvSpPr>
          <p:spPr>
            <a:xfrm>
              <a:off x="1140902" y="0"/>
              <a:ext cx="1140902" cy="14540791"/>
            </a:xfrm>
            <a:prstGeom prst="rect">
              <a:avLst/>
            </a:prstGeom>
            <a:solidFill>
              <a:srgbClr val="69A9B2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2281803" y="0"/>
              <a:ext cx="1140902" cy="14540791"/>
            </a:xfrm>
            <a:prstGeom prst="rect">
              <a:avLst/>
            </a:prstGeom>
            <a:solidFill>
              <a:srgbClr val="69A9B2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77489" y="9229725"/>
            <a:ext cx="13703404" cy="382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 spc="110">
                <a:solidFill>
                  <a:srgbClr val="49403C"/>
                </a:solidFill>
                <a:latin typeface="Saira Bold"/>
              </a:rPr>
              <a:t>FINAL PACKAGE FUNDED: $143M, including $29M in carryover investments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322976" y="1665506"/>
            <a:ext cx="15441023" cy="6938483"/>
            <a:chOff x="0" y="-38100"/>
            <a:chExt cx="20588031" cy="9251309"/>
          </a:xfrm>
        </p:grpSpPr>
        <p:sp>
          <p:nvSpPr>
            <p:cNvPr id="13" name="TextBox 13"/>
            <p:cNvSpPr txBox="1"/>
            <p:nvPr/>
          </p:nvSpPr>
          <p:spPr>
            <a:xfrm>
              <a:off x="1257635" y="-38100"/>
              <a:ext cx="8311061" cy="465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>
                  <a:solidFill>
                    <a:srgbClr val="49403C"/>
                  </a:solidFill>
                  <a:latin typeface="Saira Medium Bold"/>
                </a:rPr>
                <a:t>PLANNING, COORDINATION, AND CAPACITY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5246432" y="1423821"/>
              <a:ext cx="4322264" cy="4797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r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 dirty="0">
                  <a:solidFill>
                    <a:srgbClr val="49403C"/>
                  </a:solidFill>
                  <a:latin typeface="Saira Medium Bold"/>
                </a:rPr>
                <a:t>DATA AND ANALYSIS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109507" y="2885740"/>
              <a:ext cx="5459188" cy="465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>
                  <a:solidFill>
                    <a:srgbClr val="49403C"/>
                  </a:solidFill>
                  <a:latin typeface="Saira Medium Bold"/>
                </a:rPr>
                <a:t>DRINKING WATER SECURITY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1782" y="4347660"/>
              <a:ext cx="9486914" cy="465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>
                  <a:solidFill>
                    <a:srgbClr val="49403C"/>
                  </a:solidFill>
                  <a:latin typeface="Saira Medium Bold"/>
                </a:rPr>
                <a:t>AGRICULTURAL RESILIENCE AND FOOD SECURITY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5809580"/>
              <a:ext cx="9568696" cy="465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>
                  <a:solidFill>
                    <a:srgbClr val="49403C"/>
                  </a:solidFill>
                  <a:latin typeface="Saira Medium Bold"/>
                </a:rPr>
                <a:t>INSTREAM PRIORITIES AND WATERSHED HEALTH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457735" y="7271500"/>
              <a:ext cx="6110961" cy="465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>
                  <a:solidFill>
                    <a:srgbClr val="49403C"/>
                  </a:solidFill>
                  <a:latin typeface="Saira Medium Bold"/>
                </a:rPr>
                <a:t>WATER PROJECT INVESTMENTS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316032" y="8733420"/>
              <a:ext cx="6252663" cy="4797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r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 dirty="0">
                  <a:solidFill>
                    <a:srgbClr val="49403C"/>
                  </a:solidFill>
                  <a:latin typeface="Saira Medium Bold"/>
                </a:rPr>
                <a:t>OUTREACH AND ENGAGEMENT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8696239" y="-38100"/>
              <a:ext cx="1688593" cy="4797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 dirty="0">
                  <a:solidFill>
                    <a:srgbClr val="49403C"/>
                  </a:solidFill>
                  <a:latin typeface="Saira Medium Bold"/>
                </a:rPr>
                <a:t>$8.3M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8696239" y="1423820"/>
              <a:ext cx="1688593" cy="4797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 dirty="0">
                  <a:solidFill>
                    <a:srgbClr val="49403C"/>
                  </a:solidFill>
                  <a:latin typeface="Saira Medium Bold"/>
                </a:rPr>
                <a:t>$8.8M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8696239" y="2885739"/>
              <a:ext cx="1493392" cy="4797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 dirty="0">
                  <a:solidFill>
                    <a:srgbClr val="49403C"/>
                  </a:solidFill>
                  <a:latin typeface="Saira Medium Bold"/>
                </a:rPr>
                <a:t>$7.5M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8696238" y="4347661"/>
              <a:ext cx="1891793" cy="4797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 dirty="0">
                  <a:solidFill>
                    <a:srgbClr val="49403C"/>
                  </a:solidFill>
                  <a:latin typeface="Saira Medium Bold"/>
                </a:rPr>
                <a:t>$9.7M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8696239" y="5809580"/>
              <a:ext cx="1792656" cy="4797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 dirty="0">
                  <a:solidFill>
                    <a:srgbClr val="49403C"/>
                  </a:solidFill>
                  <a:latin typeface="Saira Medium Bold"/>
                </a:rPr>
                <a:t>$35.2M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8696239" y="7271500"/>
              <a:ext cx="1493392" cy="465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>
                  <a:solidFill>
                    <a:srgbClr val="49403C"/>
                  </a:solidFill>
                  <a:latin typeface="Saira Medium Bold"/>
                </a:rPr>
                <a:t>$68.9M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8696238" y="8733420"/>
              <a:ext cx="1432929" cy="4797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 dirty="0">
                  <a:solidFill>
                    <a:srgbClr val="49403C"/>
                  </a:solidFill>
                  <a:latin typeface="Saira Medium Bold"/>
                </a:rPr>
                <a:t>$4.4M</a:t>
              </a:r>
            </a:p>
          </p:txBody>
        </p:sp>
        <p:grpSp>
          <p:nvGrpSpPr>
            <p:cNvPr id="27" name="Group 27"/>
            <p:cNvGrpSpPr>
              <a:grpSpLocks noChangeAspect="1"/>
            </p:cNvGrpSpPr>
            <p:nvPr/>
          </p:nvGrpSpPr>
          <p:grpSpPr>
            <a:xfrm>
              <a:off x="9746707" y="213466"/>
              <a:ext cx="8771520" cy="8771520"/>
              <a:chOff x="0" y="0"/>
              <a:chExt cx="10287000" cy="102870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49403C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0" y="17081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49403C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0" y="34226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49403C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0" y="51371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49403C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0" y="68516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49403C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0" y="85661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49403C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4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49403C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" name="Group 35"/>
            <p:cNvGrpSpPr>
              <a:grpSpLocks noChangeAspect="1"/>
            </p:cNvGrpSpPr>
            <p:nvPr/>
          </p:nvGrpSpPr>
          <p:grpSpPr>
            <a:xfrm>
              <a:off x="10103416" y="213466"/>
              <a:ext cx="8058103" cy="8771520"/>
              <a:chOff x="418338" y="0"/>
              <a:chExt cx="9450324" cy="102870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4539996" y="0"/>
                <a:ext cx="1207008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1207008" h="1714500">
                    <a:moveTo>
                      <a:pt x="34290" y="0"/>
                    </a:moveTo>
                    <a:lnTo>
                      <a:pt x="1172718" y="0"/>
                    </a:lnTo>
                    <a:lnTo>
                      <a:pt x="1207008" y="1714500"/>
                    </a:lnTo>
                    <a:lnTo>
                      <a:pt x="0" y="1714500"/>
                    </a:lnTo>
                  </a:path>
                </a:pathLst>
              </a:custGeom>
              <a:solidFill>
                <a:srgbClr val="69A9B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7"/>
              <p:cNvSpPr/>
              <p:nvPr/>
            </p:nvSpPr>
            <p:spPr>
              <a:xfrm>
                <a:off x="4539996" y="1714500"/>
                <a:ext cx="1207008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1207008" h="1714500">
                    <a:moveTo>
                      <a:pt x="0" y="0"/>
                    </a:moveTo>
                    <a:lnTo>
                      <a:pt x="1207008" y="0"/>
                    </a:lnTo>
                    <a:lnTo>
                      <a:pt x="1117854" y="1714500"/>
                    </a:lnTo>
                    <a:lnTo>
                      <a:pt x="89154" y="1714500"/>
                    </a:lnTo>
                  </a:path>
                </a:pathLst>
              </a:custGeom>
              <a:solidFill>
                <a:srgbClr val="497F9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8"/>
              <p:cNvSpPr/>
              <p:nvPr/>
            </p:nvSpPr>
            <p:spPr>
              <a:xfrm>
                <a:off x="4478274" y="3429000"/>
                <a:ext cx="1330452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1330452" h="1714500">
                    <a:moveTo>
                      <a:pt x="150876" y="0"/>
                    </a:moveTo>
                    <a:lnTo>
                      <a:pt x="1179576" y="0"/>
                    </a:lnTo>
                    <a:lnTo>
                      <a:pt x="1330452" y="1714500"/>
                    </a:lnTo>
                    <a:lnTo>
                      <a:pt x="0" y="1714500"/>
                    </a:lnTo>
                  </a:path>
                </a:pathLst>
              </a:custGeom>
              <a:solidFill>
                <a:srgbClr val="33577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9"/>
              <p:cNvSpPr/>
              <p:nvPr/>
            </p:nvSpPr>
            <p:spPr>
              <a:xfrm>
                <a:off x="2729484" y="5143500"/>
                <a:ext cx="4828032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4828032" h="1714500">
                    <a:moveTo>
                      <a:pt x="1748790" y="0"/>
                    </a:moveTo>
                    <a:lnTo>
                      <a:pt x="3079242" y="0"/>
                    </a:lnTo>
                    <a:lnTo>
                      <a:pt x="4828032" y="1714500"/>
                    </a:lnTo>
                    <a:lnTo>
                      <a:pt x="0" y="1714500"/>
                    </a:lnTo>
                  </a:path>
                </a:pathLst>
              </a:custGeom>
              <a:solidFill>
                <a:srgbClr val="23305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40"/>
              <p:cNvSpPr/>
              <p:nvPr/>
            </p:nvSpPr>
            <p:spPr>
              <a:xfrm>
                <a:off x="418338" y="6858000"/>
                <a:ext cx="9450324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9450324" h="1714500">
                    <a:moveTo>
                      <a:pt x="2311146" y="0"/>
                    </a:moveTo>
                    <a:lnTo>
                      <a:pt x="7139178" y="0"/>
                    </a:lnTo>
                    <a:lnTo>
                      <a:pt x="9450324" y="1714500"/>
                    </a:lnTo>
                    <a:lnTo>
                      <a:pt x="0" y="1714500"/>
                    </a:lnTo>
                  </a:path>
                </a:pathLst>
              </a:custGeom>
              <a:solidFill>
                <a:srgbClr val="160B2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41"/>
              <p:cNvSpPr/>
              <p:nvPr/>
            </p:nvSpPr>
            <p:spPr>
              <a:xfrm>
                <a:off x="418338" y="8572500"/>
                <a:ext cx="9450324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9450324" h="1714500">
                    <a:moveTo>
                      <a:pt x="0" y="0"/>
                    </a:moveTo>
                    <a:lnTo>
                      <a:pt x="9450324" y="0"/>
                    </a:lnTo>
                    <a:lnTo>
                      <a:pt x="5026914" y="1714500"/>
                    </a:lnTo>
                    <a:lnTo>
                      <a:pt x="4423410" y="1714500"/>
                    </a:lnTo>
                  </a:path>
                </a:pathLst>
              </a:custGeom>
              <a:solidFill>
                <a:srgbClr val="342C4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427834"/>
            <a:ext cx="1828800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spc="150">
                <a:solidFill>
                  <a:srgbClr val="49403C"/>
                </a:solidFill>
                <a:latin typeface="Saira Bold"/>
              </a:rPr>
              <a:t>RELATED INVESTMENTS</a:t>
            </a:r>
          </a:p>
        </p:txBody>
      </p:sp>
      <p:grpSp>
        <p:nvGrpSpPr>
          <p:cNvPr id="3" name="Group 3"/>
          <p:cNvGrpSpPr/>
          <p:nvPr/>
        </p:nvGrpSpPr>
        <p:grpSpPr>
          <a:xfrm rot="2700000">
            <a:off x="77561" y="-5072588"/>
            <a:ext cx="2567029" cy="10905593"/>
            <a:chOff x="0" y="0"/>
            <a:chExt cx="3422705" cy="14540791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140902" cy="14540791"/>
            </a:xfrm>
            <a:prstGeom prst="rect">
              <a:avLst/>
            </a:prstGeom>
            <a:solidFill>
              <a:srgbClr val="69A9B2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AutoShape 5"/>
            <p:cNvSpPr/>
            <p:nvPr/>
          </p:nvSpPr>
          <p:spPr>
            <a:xfrm>
              <a:off x="1140902" y="0"/>
              <a:ext cx="1140902" cy="14540791"/>
            </a:xfrm>
            <a:prstGeom prst="rect">
              <a:avLst/>
            </a:prstGeom>
            <a:solidFill>
              <a:srgbClr val="69A9B2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6"/>
            <p:cNvSpPr/>
            <p:nvPr/>
          </p:nvSpPr>
          <p:spPr>
            <a:xfrm>
              <a:off x="2281803" y="0"/>
              <a:ext cx="1140902" cy="14540791"/>
            </a:xfrm>
            <a:prstGeom prst="rect">
              <a:avLst/>
            </a:prstGeom>
            <a:solidFill>
              <a:srgbClr val="69A9B2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 rot="-8100000">
            <a:off x="16147462" y="4003576"/>
            <a:ext cx="2567029" cy="10905593"/>
            <a:chOff x="0" y="0"/>
            <a:chExt cx="3422705" cy="14540791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1140902" cy="14540791"/>
            </a:xfrm>
            <a:prstGeom prst="rect">
              <a:avLst/>
            </a:prstGeom>
            <a:solidFill>
              <a:srgbClr val="69A9B2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AutoShape 9"/>
            <p:cNvSpPr/>
            <p:nvPr/>
          </p:nvSpPr>
          <p:spPr>
            <a:xfrm>
              <a:off x="1140902" y="0"/>
              <a:ext cx="1140902" cy="14540791"/>
            </a:xfrm>
            <a:prstGeom prst="rect">
              <a:avLst/>
            </a:prstGeom>
            <a:solidFill>
              <a:srgbClr val="69A9B2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2281803" y="0"/>
              <a:ext cx="1140902" cy="14540791"/>
            </a:xfrm>
            <a:prstGeom prst="rect">
              <a:avLst/>
            </a:prstGeom>
            <a:solidFill>
              <a:srgbClr val="69A9B2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77489" y="9229725"/>
            <a:ext cx="6848508" cy="382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 spc="110">
                <a:solidFill>
                  <a:srgbClr val="49403C"/>
                </a:solidFill>
                <a:latin typeface="Saira Bold"/>
              </a:rPr>
              <a:t>ADDITIONAL RELATED INVESTMENTS: $148M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70272" y="1665506"/>
            <a:ext cx="15688928" cy="6938483"/>
            <a:chOff x="0" y="-38100"/>
            <a:chExt cx="20918572" cy="9251309"/>
          </a:xfrm>
        </p:grpSpPr>
        <p:sp>
          <p:nvSpPr>
            <p:cNvPr id="13" name="TextBox 13"/>
            <p:cNvSpPr txBox="1"/>
            <p:nvPr/>
          </p:nvSpPr>
          <p:spPr>
            <a:xfrm>
              <a:off x="47377" y="-38100"/>
              <a:ext cx="10258257" cy="465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>
                  <a:solidFill>
                    <a:srgbClr val="49403C"/>
                  </a:solidFill>
                  <a:latin typeface="Saira Medium Bold"/>
                </a:rPr>
                <a:t>EMERGING CONTAMINANTS AND AREAS OF CONCERN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918764" y="1058340"/>
              <a:ext cx="7386870" cy="465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>
                  <a:solidFill>
                    <a:srgbClr val="49403C"/>
                  </a:solidFill>
                  <a:latin typeface="Saira Medium Bold"/>
                </a:rPr>
                <a:t>NATURAL AND WORKING LANDS FUND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88489" y="2154780"/>
              <a:ext cx="9517145" cy="465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>
                  <a:solidFill>
                    <a:srgbClr val="49403C"/>
                  </a:solidFill>
                  <a:latin typeface="Saira Medium Bold"/>
                </a:rPr>
                <a:t>COMMUNITY GREEN INFRASTRUCTURE PROGRAM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380809" y="3251220"/>
              <a:ext cx="7924825" cy="465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>
                  <a:solidFill>
                    <a:srgbClr val="49403C"/>
                  </a:solidFill>
                  <a:latin typeface="Saira Medium Bold"/>
                </a:rPr>
                <a:t>OREGON WORKER RELIEF CLIMATE FUND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4347660"/>
              <a:ext cx="10305634" cy="465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>
                  <a:solidFill>
                    <a:srgbClr val="49403C"/>
                  </a:solidFill>
                  <a:latin typeface="Saira Medium Bold"/>
                </a:rPr>
                <a:t>LOCAL INFRASTRUCTURE PASSTHROUGH AND BONDS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314707" y="5444100"/>
              <a:ext cx="7990927" cy="465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>
                  <a:solidFill>
                    <a:srgbClr val="49403C"/>
                  </a:solidFill>
                  <a:latin typeface="Saira Medium Bold"/>
                </a:rPr>
                <a:t>WATER SUPPLY DEVELOPMENT ACCOUNT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4643514" y="6540540"/>
              <a:ext cx="5662121" cy="465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>
                  <a:solidFill>
                    <a:srgbClr val="49403C"/>
                  </a:solidFill>
                  <a:latin typeface="Saira Medium Bold"/>
                </a:rPr>
                <a:t>LEVEE PROJECT GRANT FUND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4424564" y="7636980"/>
              <a:ext cx="5881070" cy="465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>
                  <a:solidFill>
                    <a:srgbClr val="49403C"/>
                  </a:solidFill>
                  <a:latin typeface="Saira Medium Bold"/>
                </a:rPr>
                <a:t>SPECIAL PUBLIC WORKS FUND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2414" y="8733420"/>
              <a:ext cx="10263220" cy="465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>
                  <a:solidFill>
                    <a:srgbClr val="49403C"/>
                  </a:solidFill>
                  <a:latin typeface="Saira Medium Bold"/>
                </a:rPr>
                <a:t>E-BOARD APPROPRIATION FOR NATURAL DISASTERS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9433177" y="-38100"/>
              <a:ext cx="1383795" cy="4797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 dirty="0">
                  <a:solidFill>
                    <a:srgbClr val="49403C"/>
                  </a:solidFill>
                  <a:latin typeface="Saira Medium Bold"/>
                </a:rPr>
                <a:t>$1M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9433177" y="1058340"/>
              <a:ext cx="1485395" cy="4797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 dirty="0">
                  <a:solidFill>
                    <a:srgbClr val="49403C"/>
                  </a:solidFill>
                  <a:latin typeface="Saira Medium Bold"/>
                </a:rPr>
                <a:t>$10M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9433177" y="2154780"/>
              <a:ext cx="832031" cy="465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 dirty="0">
                  <a:solidFill>
                    <a:srgbClr val="49403C"/>
                  </a:solidFill>
                  <a:latin typeface="Saira Medium Bold"/>
                </a:rPr>
                <a:t>$6M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9433177" y="3251220"/>
              <a:ext cx="1485395" cy="4797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 dirty="0">
                  <a:solidFill>
                    <a:srgbClr val="49403C"/>
                  </a:solidFill>
                  <a:latin typeface="Saira Medium Bold"/>
                </a:rPr>
                <a:t>$1M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9433177" y="4347661"/>
              <a:ext cx="1282195" cy="4797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 dirty="0">
                  <a:solidFill>
                    <a:srgbClr val="49403C"/>
                  </a:solidFill>
                  <a:latin typeface="Saira Medium Bold"/>
                </a:rPr>
                <a:t>$45M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9433177" y="5444099"/>
              <a:ext cx="1485395" cy="4797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 dirty="0">
                  <a:solidFill>
                    <a:srgbClr val="49403C"/>
                  </a:solidFill>
                  <a:latin typeface="Saira Medium Bold"/>
                </a:rPr>
                <a:t>$10M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9433177" y="6540541"/>
              <a:ext cx="1061245" cy="4797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 dirty="0">
                  <a:solidFill>
                    <a:srgbClr val="49403C"/>
                  </a:solidFill>
                  <a:latin typeface="Saira Medium Bold"/>
                </a:rPr>
                <a:t>$10M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9433177" y="7636981"/>
              <a:ext cx="1282195" cy="4797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 dirty="0">
                  <a:solidFill>
                    <a:srgbClr val="49403C"/>
                  </a:solidFill>
                  <a:latin typeface="Saira Medium Bold"/>
                </a:rPr>
                <a:t>$30M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9433177" y="8733420"/>
              <a:ext cx="1137717" cy="4797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943"/>
                </a:lnSpc>
                <a:spcBef>
                  <a:spcPct val="0"/>
                </a:spcBef>
              </a:pPr>
              <a:r>
                <a:rPr lang="en-US" sz="2102" u="none" spc="168" dirty="0">
                  <a:solidFill>
                    <a:srgbClr val="49403C"/>
                  </a:solidFill>
                  <a:latin typeface="Saira Medium Bold"/>
                </a:rPr>
                <a:t>$35M</a:t>
              </a:r>
            </a:p>
          </p:txBody>
        </p:sp>
        <p:grpSp>
          <p:nvGrpSpPr>
            <p:cNvPr id="31" name="Group 31"/>
            <p:cNvGrpSpPr>
              <a:grpSpLocks noChangeAspect="1"/>
            </p:cNvGrpSpPr>
            <p:nvPr/>
          </p:nvGrpSpPr>
          <p:grpSpPr>
            <a:xfrm>
              <a:off x="10483646" y="213466"/>
              <a:ext cx="8771520" cy="8771520"/>
              <a:chOff x="0" y="0"/>
              <a:chExt cx="10287000" cy="102870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49403C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0" y="1279525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49403C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4"/>
              <p:cNvSpPr/>
              <p:nvPr/>
            </p:nvSpPr>
            <p:spPr>
              <a:xfrm>
                <a:off x="0" y="256540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49403C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5"/>
              <p:cNvSpPr/>
              <p:nvPr/>
            </p:nvSpPr>
            <p:spPr>
              <a:xfrm>
                <a:off x="0" y="3851275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49403C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6"/>
              <p:cNvSpPr/>
              <p:nvPr/>
            </p:nvSpPr>
            <p:spPr>
              <a:xfrm>
                <a:off x="0" y="51371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49403C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7"/>
              <p:cNvSpPr/>
              <p:nvPr/>
            </p:nvSpPr>
            <p:spPr>
              <a:xfrm>
                <a:off x="0" y="6423025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49403C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8"/>
              <p:cNvSpPr/>
              <p:nvPr/>
            </p:nvSpPr>
            <p:spPr>
              <a:xfrm>
                <a:off x="0" y="770890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49403C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9"/>
              <p:cNvSpPr/>
              <p:nvPr/>
            </p:nvSpPr>
            <p:spPr>
              <a:xfrm>
                <a:off x="0" y="8994775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49403C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40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49403C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41"/>
            <p:cNvGrpSpPr>
              <a:grpSpLocks noChangeAspect="1"/>
            </p:cNvGrpSpPr>
            <p:nvPr/>
          </p:nvGrpSpPr>
          <p:grpSpPr>
            <a:xfrm>
              <a:off x="10922222" y="213466"/>
              <a:ext cx="7894368" cy="8771520"/>
              <a:chOff x="514350" y="0"/>
              <a:chExt cx="9258300" cy="102870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4114800" y="0"/>
                <a:ext cx="2057400" cy="1285875"/>
              </a:xfrm>
              <a:custGeom>
                <a:avLst/>
                <a:gdLst/>
                <a:ahLst/>
                <a:cxnLst/>
                <a:rect l="l" t="t" r="r" b="b"/>
                <a:pathLst>
                  <a:path w="2057400" h="1285875">
                    <a:moveTo>
                      <a:pt x="925830" y="0"/>
                    </a:moveTo>
                    <a:lnTo>
                      <a:pt x="1131570" y="0"/>
                    </a:lnTo>
                    <a:lnTo>
                      <a:pt x="2057400" y="1285875"/>
                    </a:lnTo>
                    <a:lnTo>
                      <a:pt x="0" y="1285875"/>
                    </a:lnTo>
                  </a:path>
                </a:pathLst>
              </a:custGeom>
              <a:solidFill>
                <a:srgbClr val="69A9B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3"/>
              <p:cNvSpPr/>
              <p:nvPr/>
            </p:nvSpPr>
            <p:spPr>
              <a:xfrm>
                <a:off x="4114800" y="1285875"/>
                <a:ext cx="2057400" cy="1285875"/>
              </a:xfrm>
              <a:custGeom>
                <a:avLst/>
                <a:gdLst/>
                <a:ahLst/>
                <a:cxnLst/>
                <a:rect l="l" t="t" r="r" b="b"/>
                <a:pathLst>
                  <a:path w="2057400" h="1285875">
                    <a:moveTo>
                      <a:pt x="0" y="0"/>
                    </a:moveTo>
                    <a:lnTo>
                      <a:pt x="2057400" y="0"/>
                    </a:lnTo>
                    <a:lnTo>
                      <a:pt x="1645920" y="1285875"/>
                    </a:lnTo>
                    <a:lnTo>
                      <a:pt x="411480" y="1285875"/>
                    </a:lnTo>
                  </a:path>
                </a:pathLst>
              </a:custGeom>
              <a:solidFill>
                <a:srgbClr val="76A5C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4"/>
              <p:cNvSpPr/>
              <p:nvPr/>
            </p:nvSpPr>
            <p:spPr>
              <a:xfrm>
                <a:off x="4526280" y="2571750"/>
                <a:ext cx="1234440" cy="1285875"/>
              </a:xfrm>
              <a:custGeom>
                <a:avLst/>
                <a:gdLst/>
                <a:ahLst/>
                <a:cxnLst/>
                <a:rect l="l" t="t" r="r" b="b"/>
                <a:pathLst>
                  <a:path w="1234440" h="1285875">
                    <a:moveTo>
                      <a:pt x="0" y="0"/>
                    </a:moveTo>
                    <a:lnTo>
                      <a:pt x="1234440" y="0"/>
                    </a:lnTo>
                    <a:lnTo>
                      <a:pt x="720090" y="1285875"/>
                    </a:lnTo>
                    <a:lnTo>
                      <a:pt x="514350" y="1285875"/>
                    </a:lnTo>
                  </a:path>
                </a:pathLst>
              </a:custGeom>
              <a:solidFill>
                <a:srgbClr val="6F87B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5"/>
              <p:cNvSpPr/>
              <p:nvPr/>
            </p:nvSpPr>
            <p:spPr>
              <a:xfrm>
                <a:off x="514350" y="3857625"/>
                <a:ext cx="9258300" cy="1285875"/>
              </a:xfrm>
              <a:custGeom>
                <a:avLst/>
                <a:gdLst/>
                <a:ahLst/>
                <a:cxnLst/>
                <a:rect l="l" t="t" r="r" b="b"/>
                <a:pathLst>
                  <a:path w="9258300" h="1285875">
                    <a:moveTo>
                      <a:pt x="4526280" y="0"/>
                    </a:moveTo>
                    <a:lnTo>
                      <a:pt x="4732020" y="0"/>
                    </a:lnTo>
                    <a:lnTo>
                      <a:pt x="9258300" y="1285875"/>
                    </a:lnTo>
                    <a:lnTo>
                      <a:pt x="0" y="1285875"/>
                    </a:lnTo>
                  </a:path>
                </a:pathLst>
              </a:custGeom>
              <a:solidFill>
                <a:srgbClr val="9E368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6"/>
              <p:cNvSpPr/>
              <p:nvPr/>
            </p:nvSpPr>
            <p:spPr>
              <a:xfrm>
                <a:off x="514350" y="5143500"/>
                <a:ext cx="9258300" cy="1285875"/>
              </a:xfrm>
              <a:custGeom>
                <a:avLst/>
                <a:gdLst/>
                <a:ahLst/>
                <a:cxnLst/>
                <a:rect l="l" t="t" r="r" b="b"/>
                <a:pathLst>
                  <a:path w="9258300" h="1285875">
                    <a:moveTo>
                      <a:pt x="0" y="0"/>
                    </a:moveTo>
                    <a:lnTo>
                      <a:pt x="9258300" y="0"/>
                    </a:lnTo>
                    <a:lnTo>
                      <a:pt x="5657850" y="1285875"/>
                    </a:lnTo>
                    <a:lnTo>
                      <a:pt x="3600450" y="1285875"/>
                    </a:lnTo>
                  </a:path>
                </a:pathLst>
              </a:custGeom>
              <a:solidFill>
                <a:srgbClr val="C4127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7"/>
              <p:cNvSpPr/>
              <p:nvPr/>
            </p:nvSpPr>
            <p:spPr>
              <a:xfrm>
                <a:off x="4114800" y="6429375"/>
                <a:ext cx="2057400" cy="1285875"/>
              </a:xfrm>
              <a:custGeom>
                <a:avLst/>
                <a:gdLst/>
                <a:ahLst/>
                <a:cxnLst/>
                <a:rect l="l" t="t" r="r" b="b"/>
                <a:pathLst>
                  <a:path w="2057400" h="1285875">
                    <a:moveTo>
                      <a:pt x="0" y="0"/>
                    </a:moveTo>
                    <a:lnTo>
                      <a:pt x="2057400" y="0"/>
                    </a:lnTo>
                    <a:lnTo>
                      <a:pt x="2057400" y="1285875"/>
                    </a:lnTo>
                    <a:lnTo>
                      <a:pt x="0" y="1285875"/>
                    </a:lnTo>
                  </a:path>
                </a:pathLst>
              </a:custGeom>
              <a:solidFill>
                <a:srgbClr val="F0395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48"/>
              <p:cNvSpPr/>
              <p:nvPr/>
            </p:nvSpPr>
            <p:spPr>
              <a:xfrm>
                <a:off x="2057400" y="7715250"/>
                <a:ext cx="6172200" cy="1285875"/>
              </a:xfrm>
              <a:custGeom>
                <a:avLst/>
                <a:gdLst/>
                <a:ahLst/>
                <a:cxnLst/>
                <a:rect l="l" t="t" r="r" b="b"/>
                <a:pathLst>
                  <a:path w="6172200" h="1285875">
                    <a:moveTo>
                      <a:pt x="2057400" y="0"/>
                    </a:moveTo>
                    <a:lnTo>
                      <a:pt x="4114800" y="0"/>
                    </a:lnTo>
                    <a:lnTo>
                      <a:pt x="6172200" y="1285875"/>
                    </a:lnTo>
                    <a:lnTo>
                      <a:pt x="0" y="1285875"/>
                    </a:lnTo>
                  </a:path>
                </a:pathLst>
              </a:custGeom>
              <a:solidFill>
                <a:srgbClr val="FFA03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49"/>
              <p:cNvSpPr/>
              <p:nvPr/>
            </p:nvSpPr>
            <p:spPr>
              <a:xfrm>
                <a:off x="1543050" y="9001125"/>
                <a:ext cx="7200900" cy="1285875"/>
              </a:xfrm>
              <a:custGeom>
                <a:avLst/>
                <a:gdLst/>
                <a:ahLst/>
                <a:cxnLst/>
                <a:rect l="l" t="t" r="r" b="b"/>
                <a:pathLst>
                  <a:path w="7200900" h="1285875">
                    <a:moveTo>
                      <a:pt x="514350" y="0"/>
                    </a:moveTo>
                    <a:lnTo>
                      <a:pt x="6686550" y="0"/>
                    </a:lnTo>
                    <a:lnTo>
                      <a:pt x="7200900" y="1285875"/>
                    </a:lnTo>
                    <a:lnTo>
                      <a:pt x="0" y="1285875"/>
                    </a:lnTo>
                  </a:path>
                </a:pathLst>
              </a:custGeom>
              <a:solidFill>
                <a:srgbClr val="FFD45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97427" y="-880794"/>
            <a:ext cx="16137413" cy="3342738"/>
          </a:xfrm>
          <a:prstGeom prst="rect">
            <a:avLst/>
          </a:prstGeom>
          <a:solidFill>
            <a:srgbClr val="69A9B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523435"/>
            <a:ext cx="12370549" cy="1383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35"/>
              </a:lnSpc>
            </a:pPr>
            <a:r>
              <a:rPr lang="en-US" sz="4500" spc="270">
                <a:solidFill>
                  <a:srgbClr val="FFEFD6"/>
                </a:solidFill>
                <a:latin typeface="Saira Bold"/>
              </a:rPr>
              <a:t>PLANNING, COORDINATION,   </a:t>
            </a:r>
          </a:p>
          <a:p>
            <a:pPr>
              <a:lnSpc>
                <a:spcPts val="5535"/>
              </a:lnSpc>
            </a:pPr>
            <a:r>
              <a:rPr lang="en-US" sz="4500" spc="270">
                <a:solidFill>
                  <a:srgbClr val="FFEFD6"/>
                </a:solidFill>
                <a:latin typeface="Saira Bold"/>
              </a:rPr>
              <a:t>AND CAPACITY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6659229"/>
            <a:ext cx="1372219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150">
                <a:solidFill>
                  <a:srgbClr val="49403C"/>
                </a:solidFill>
                <a:latin typeface="Saira Bold"/>
              </a:rPr>
              <a:t>Improving Core Functions: </a:t>
            </a:r>
            <a:r>
              <a:rPr lang="en-US" sz="3000" spc="150">
                <a:solidFill>
                  <a:srgbClr val="49403C"/>
                </a:solidFill>
                <a:latin typeface="Saira"/>
              </a:rPr>
              <a:t>Funded essential agency capacity such as watermaster staff and resources to reduce administrative backlogs.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5739986" y="-309297"/>
            <a:ext cx="2567029" cy="10905593"/>
            <a:chOff x="0" y="0"/>
            <a:chExt cx="3422705" cy="14540791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140902" cy="14540791"/>
            </a:xfrm>
            <a:prstGeom prst="rect">
              <a:avLst/>
            </a:prstGeom>
            <a:solidFill>
              <a:srgbClr val="69A9B2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7"/>
            <p:cNvSpPr/>
            <p:nvPr/>
          </p:nvSpPr>
          <p:spPr>
            <a:xfrm>
              <a:off x="1140902" y="0"/>
              <a:ext cx="1140902" cy="14540791"/>
            </a:xfrm>
            <a:prstGeom prst="rect">
              <a:avLst/>
            </a:prstGeom>
            <a:solidFill>
              <a:srgbClr val="69A9B2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AutoShape 8"/>
            <p:cNvSpPr/>
            <p:nvPr/>
          </p:nvSpPr>
          <p:spPr>
            <a:xfrm>
              <a:off x="2281803" y="0"/>
              <a:ext cx="1140902" cy="14540791"/>
            </a:xfrm>
            <a:prstGeom prst="rect">
              <a:avLst/>
            </a:prstGeom>
            <a:solidFill>
              <a:srgbClr val="69A9B2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4925679"/>
            <a:ext cx="1372219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150">
                <a:solidFill>
                  <a:srgbClr val="49403C"/>
                </a:solidFill>
                <a:latin typeface="Saira Bold"/>
              </a:rPr>
              <a:t>Strengthening Our Strategy: </a:t>
            </a:r>
            <a:r>
              <a:rPr lang="en-US" sz="3000" spc="150">
                <a:solidFill>
                  <a:srgbClr val="49403C"/>
                </a:solidFill>
                <a:latin typeface="Saira"/>
              </a:rPr>
              <a:t>Improved interagency coordination and implementation of Oregon's Integrated Water Resources Strategy.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3192129"/>
            <a:ext cx="1372219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150">
                <a:solidFill>
                  <a:srgbClr val="49403C"/>
                </a:solidFill>
                <a:latin typeface="Saira Bold"/>
              </a:rPr>
              <a:t>Supporting Planning: </a:t>
            </a:r>
            <a:r>
              <a:rPr lang="en-US" sz="3000" spc="150">
                <a:solidFill>
                  <a:srgbClr val="49403C"/>
                </a:solidFill>
                <a:latin typeface="Saira"/>
              </a:rPr>
              <a:t>Created new Place-Based Water Planning Fund, including $2 million for communities to plan for and meet water needs.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8373729"/>
            <a:ext cx="13722194" cy="1085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99"/>
              </a:lnSpc>
            </a:pPr>
            <a:r>
              <a:rPr lang="en-US" sz="2999" spc="29">
                <a:solidFill>
                  <a:srgbClr val="49403C"/>
                </a:solidFill>
                <a:latin typeface="Saira Bold"/>
              </a:rPr>
              <a:t>Enhancing Tools: </a:t>
            </a:r>
            <a:r>
              <a:rPr lang="en-US" sz="2999" spc="29">
                <a:solidFill>
                  <a:srgbClr val="49403C"/>
                </a:solidFill>
                <a:latin typeface="Saira"/>
              </a:rPr>
              <a:t>Advanced voluntary instream leasing, coordination on water reuse and recycling, and voluntary groundwater agreements.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97427" y="-880794"/>
            <a:ext cx="16137413" cy="3342738"/>
          </a:xfrm>
          <a:prstGeom prst="rect">
            <a:avLst/>
          </a:prstGeom>
          <a:solidFill>
            <a:srgbClr val="69A9B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523435"/>
            <a:ext cx="12370549" cy="1383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35"/>
              </a:lnSpc>
            </a:pPr>
            <a:r>
              <a:rPr lang="en-US" sz="4500" spc="270">
                <a:solidFill>
                  <a:srgbClr val="FFEFD6"/>
                </a:solidFill>
                <a:latin typeface="Saira Bold"/>
              </a:rPr>
              <a:t>DATA AND</a:t>
            </a:r>
          </a:p>
          <a:p>
            <a:pPr>
              <a:lnSpc>
                <a:spcPts val="5535"/>
              </a:lnSpc>
            </a:pPr>
            <a:r>
              <a:rPr lang="en-US" sz="4500" spc="270">
                <a:solidFill>
                  <a:srgbClr val="FFEFD6"/>
                </a:solidFill>
                <a:latin typeface="Saira Bold"/>
              </a:rPr>
              <a:t>ANALYSIS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6659229"/>
            <a:ext cx="14516100" cy="1057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150" dirty="0">
                <a:solidFill>
                  <a:srgbClr val="49403C"/>
                </a:solidFill>
                <a:latin typeface="Saira Bold"/>
              </a:rPr>
              <a:t>Managing and Sharing Data: </a:t>
            </a:r>
            <a:r>
              <a:rPr lang="en-US" sz="3000" spc="150" dirty="0">
                <a:solidFill>
                  <a:srgbClr val="49403C"/>
                </a:solidFill>
                <a:latin typeface="Saira"/>
              </a:rPr>
              <a:t>Contributed resources to create an integrated water data portal with value for state agencies as well as the public.</a:t>
            </a:r>
            <a:r>
              <a:rPr lang="en-US" sz="3000" spc="150" dirty="0">
                <a:solidFill>
                  <a:srgbClr val="49403C"/>
                </a:solidFill>
                <a:latin typeface="Saira Bold"/>
              </a:rPr>
              <a:t>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5739986" y="-309297"/>
            <a:ext cx="2567029" cy="10905593"/>
            <a:chOff x="0" y="0"/>
            <a:chExt cx="3422705" cy="14540791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140902" cy="14540791"/>
            </a:xfrm>
            <a:prstGeom prst="rect">
              <a:avLst/>
            </a:prstGeom>
            <a:solidFill>
              <a:srgbClr val="69A9B2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7"/>
            <p:cNvSpPr/>
            <p:nvPr/>
          </p:nvSpPr>
          <p:spPr>
            <a:xfrm>
              <a:off x="1140902" y="0"/>
              <a:ext cx="1140902" cy="14540791"/>
            </a:xfrm>
            <a:prstGeom prst="rect">
              <a:avLst/>
            </a:prstGeom>
            <a:solidFill>
              <a:srgbClr val="69A9B2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AutoShape 8"/>
            <p:cNvSpPr/>
            <p:nvPr/>
          </p:nvSpPr>
          <p:spPr>
            <a:xfrm>
              <a:off x="2281803" y="0"/>
              <a:ext cx="1140902" cy="14540791"/>
            </a:xfrm>
            <a:prstGeom prst="rect">
              <a:avLst/>
            </a:prstGeom>
            <a:solidFill>
              <a:srgbClr val="69A9B2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4925679"/>
            <a:ext cx="14363700" cy="1057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150" dirty="0">
                <a:solidFill>
                  <a:srgbClr val="49403C"/>
                </a:solidFill>
                <a:latin typeface="Saira Bold"/>
              </a:rPr>
              <a:t>Updating Management Tools: </a:t>
            </a:r>
            <a:r>
              <a:rPr lang="en-US" sz="3000" spc="150" dirty="0">
                <a:solidFill>
                  <a:srgbClr val="49403C"/>
                </a:solidFill>
                <a:latin typeface="Saira"/>
              </a:rPr>
              <a:t>Invested in updating Water Availability Reporting System used to understand water availability across the state.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3192129"/>
            <a:ext cx="1372219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150">
                <a:solidFill>
                  <a:srgbClr val="49403C"/>
                </a:solidFill>
                <a:latin typeface="Saira Bold"/>
              </a:rPr>
              <a:t>Understanding Water Resources: </a:t>
            </a:r>
            <a:r>
              <a:rPr lang="en-US" sz="3000" spc="150">
                <a:solidFill>
                  <a:srgbClr val="49403C"/>
                </a:solidFill>
                <a:latin typeface="Saira"/>
              </a:rPr>
              <a:t>Funded monitoring equipment and staff for key metrics such as stream flow and temperature.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8373729"/>
            <a:ext cx="13722194" cy="1085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99"/>
              </a:lnSpc>
            </a:pPr>
            <a:r>
              <a:rPr lang="en-US" sz="2999" spc="29" dirty="0">
                <a:solidFill>
                  <a:srgbClr val="49403C"/>
                </a:solidFill>
                <a:latin typeface="Saira Bold"/>
              </a:rPr>
              <a:t>Integrating Existing Data: </a:t>
            </a:r>
            <a:r>
              <a:rPr lang="en-US" sz="2999" spc="29" dirty="0">
                <a:solidFill>
                  <a:srgbClr val="49403C"/>
                </a:solidFill>
                <a:latin typeface="Saira"/>
              </a:rPr>
              <a:t>Ensured OWRD has authority to obtain data on water use in cases where measurement of water use is already required.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97427" y="-880794"/>
            <a:ext cx="16137413" cy="3342738"/>
          </a:xfrm>
          <a:prstGeom prst="rect">
            <a:avLst/>
          </a:prstGeom>
          <a:solidFill>
            <a:srgbClr val="69A9B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523435"/>
            <a:ext cx="12370549" cy="1383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35"/>
              </a:lnSpc>
            </a:pPr>
            <a:r>
              <a:rPr lang="en-US" sz="4500" spc="270">
                <a:solidFill>
                  <a:srgbClr val="FFEFD6"/>
                </a:solidFill>
                <a:latin typeface="Saira Bold"/>
              </a:rPr>
              <a:t>WATER FOR FAMILIES: </a:t>
            </a:r>
          </a:p>
          <a:p>
            <a:pPr>
              <a:lnSpc>
                <a:spcPts val="5535"/>
              </a:lnSpc>
            </a:pPr>
            <a:r>
              <a:rPr lang="en-US" sz="4500" spc="270">
                <a:solidFill>
                  <a:srgbClr val="FFEFD6"/>
                </a:solidFill>
                <a:latin typeface="Saira Bold"/>
              </a:rPr>
              <a:t>DRINKING WATER SECURITY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6659229"/>
            <a:ext cx="1372219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150">
                <a:solidFill>
                  <a:srgbClr val="49403C"/>
                </a:solidFill>
                <a:latin typeface="Saira Bold"/>
              </a:rPr>
              <a:t>Aiding Domestic Well Users: </a:t>
            </a:r>
            <a:r>
              <a:rPr lang="en-US" sz="3000" spc="150">
                <a:solidFill>
                  <a:srgbClr val="49403C"/>
                </a:solidFill>
                <a:latin typeface="Saira"/>
              </a:rPr>
              <a:t>Added eligibility to access Water Well Abandonment, Repair, and Replacement Fund due to contamination.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5739986" y="-309297"/>
            <a:ext cx="2567029" cy="10905593"/>
            <a:chOff x="0" y="0"/>
            <a:chExt cx="3422705" cy="14540791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140902" cy="14540791"/>
            </a:xfrm>
            <a:prstGeom prst="rect">
              <a:avLst/>
            </a:prstGeom>
            <a:solidFill>
              <a:srgbClr val="69A9B2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7"/>
            <p:cNvSpPr/>
            <p:nvPr/>
          </p:nvSpPr>
          <p:spPr>
            <a:xfrm>
              <a:off x="1140902" y="0"/>
              <a:ext cx="1140902" cy="14540791"/>
            </a:xfrm>
            <a:prstGeom prst="rect">
              <a:avLst/>
            </a:prstGeom>
            <a:solidFill>
              <a:srgbClr val="69A9B2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AutoShape 8"/>
            <p:cNvSpPr/>
            <p:nvPr/>
          </p:nvSpPr>
          <p:spPr>
            <a:xfrm>
              <a:off x="2281803" y="0"/>
              <a:ext cx="1140902" cy="14540791"/>
            </a:xfrm>
            <a:prstGeom prst="rect">
              <a:avLst/>
            </a:prstGeom>
            <a:solidFill>
              <a:srgbClr val="69A9B2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4925679"/>
            <a:ext cx="1372219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150">
                <a:solidFill>
                  <a:srgbClr val="49403C"/>
                </a:solidFill>
                <a:latin typeface="Saira Bold"/>
              </a:rPr>
              <a:t>Supporting Small Water Systems: </a:t>
            </a:r>
            <a:r>
              <a:rPr lang="en-US" sz="3000" spc="150">
                <a:solidFill>
                  <a:srgbClr val="49403C"/>
                </a:solidFill>
                <a:latin typeface="Saira"/>
              </a:rPr>
              <a:t>Funded technical assistance resources and vulnerability study for small community water systems.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3192129"/>
            <a:ext cx="1372219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150">
                <a:solidFill>
                  <a:srgbClr val="49403C"/>
                </a:solidFill>
                <a:latin typeface="Saira Bold"/>
              </a:rPr>
              <a:t>Protecting Water Sources: </a:t>
            </a:r>
            <a:r>
              <a:rPr lang="en-US" sz="3000" spc="150">
                <a:solidFill>
                  <a:srgbClr val="49403C"/>
                </a:solidFill>
                <a:latin typeface="Saira"/>
              </a:rPr>
              <a:t>Created a Community Drinking Water Enhancement &amp; Protection Fund with $5 million to assist communities.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8373729"/>
            <a:ext cx="13722194" cy="1085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99"/>
              </a:lnSpc>
            </a:pPr>
            <a:r>
              <a:rPr lang="en-US" sz="2999" spc="29" dirty="0">
                <a:solidFill>
                  <a:srgbClr val="49403C"/>
                </a:solidFill>
                <a:latin typeface="Saira Bold"/>
              </a:rPr>
              <a:t>Exploring Ratepayer Safety Net: </a:t>
            </a:r>
            <a:r>
              <a:rPr lang="en-US" sz="2999" spc="29" dirty="0">
                <a:solidFill>
                  <a:srgbClr val="49403C"/>
                </a:solidFill>
                <a:latin typeface="Saira"/>
              </a:rPr>
              <a:t>Directed research into program options to provide water utility rate assistance to low-income ratepayers.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97427" y="-880794"/>
            <a:ext cx="16137413" cy="3342738"/>
          </a:xfrm>
          <a:prstGeom prst="rect">
            <a:avLst/>
          </a:prstGeom>
          <a:solidFill>
            <a:srgbClr val="69A9B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523435"/>
            <a:ext cx="12370549" cy="1383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35"/>
              </a:lnSpc>
            </a:pPr>
            <a:r>
              <a:rPr lang="en-US" sz="4500" spc="270">
                <a:solidFill>
                  <a:srgbClr val="FFEFD6"/>
                </a:solidFill>
                <a:latin typeface="Saira Bold"/>
              </a:rPr>
              <a:t>WATER FOR FARMS: AGRICULTURAL RESILIENCE AND FOOD SECURITY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6659229"/>
            <a:ext cx="1372219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150">
                <a:solidFill>
                  <a:srgbClr val="49403C"/>
                </a:solidFill>
                <a:latin typeface="Saira Bold"/>
              </a:rPr>
              <a:t>Strengthening Food Systems: </a:t>
            </a:r>
            <a:r>
              <a:rPr lang="en-US" sz="3000" spc="150">
                <a:solidFill>
                  <a:srgbClr val="49403C"/>
                </a:solidFill>
                <a:latin typeface="Saira"/>
              </a:rPr>
              <a:t>Allocated $4 million to regional food hubs and farmers markets to increase access and drought resilience.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5739986" y="-309297"/>
            <a:ext cx="2567029" cy="10905593"/>
            <a:chOff x="0" y="0"/>
            <a:chExt cx="3422705" cy="14540791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140902" cy="14540791"/>
            </a:xfrm>
            <a:prstGeom prst="rect">
              <a:avLst/>
            </a:prstGeom>
            <a:solidFill>
              <a:srgbClr val="69A9B2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7"/>
            <p:cNvSpPr/>
            <p:nvPr/>
          </p:nvSpPr>
          <p:spPr>
            <a:xfrm>
              <a:off x="1140902" y="0"/>
              <a:ext cx="1140902" cy="14540791"/>
            </a:xfrm>
            <a:prstGeom prst="rect">
              <a:avLst/>
            </a:prstGeom>
            <a:solidFill>
              <a:srgbClr val="69A9B2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AutoShape 8"/>
            <p:cNvSpPr/>
            <p:nvPr/>
          </p:nvSpPr>
          <p:spPr>
            <a:xfrm>
              <a:off x="2281803" y="0"/>
              <a:ext cx="1140902" cy="14540791"/>
            </a:xfrm>
            <a:prstGeom prst="rect">
              <a:avLst/>
            </a:prstGeom>
            <a:solidFill>
              <a:srgbClr val="69A9B2">
                <a:alpha val="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4925679"/>
            <a:ext cx="1372219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150">
                <a:solidFill>
                  <a:srgbClr val="49403C"/>
                </a:solidFill>
                <a:latin typeface="Saira Bold"/>
              </a:rPr>
              <a:t>Increasing Efficiency: </a:t>
            </a:r>
            <a:r>
              <a:rPr lang="en-US" sz="3000" spc="150">
                <a:solidFill>
                  <a:srgbClr val="49403C"/>
                </a:solidFill>
                <a:latin typeface="Saira"/>
              </a:rPr>
              <a:t>Established a technical assistance program and demonstration network to promote efficient agricultural water use.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3192129"/>
            <a:ext cx="1372219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150">
                <a:solidFill>
                  <a:srgbClr val="49403C"/>
                </a:solidFill>
                <a:latin typeface="Saira Bold"/>
              </a:rPr>
              <a:t>Promoting Resilience: </a:t>
            </a:r>
            <a:r>
              <a:rPr lang="en-US" sz="3000" spc="150">
                <a:solidFill>
                  <a:srgbClr val="49403C"/>
                </a:solidFill>
                <a:latin typeface="Saira"/>
              </a:rPr>
              <a:t>Allocated $2.65 million for small-scale farms and ranches to promote drought relief, resilience, and adaptation.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8373729"/>
            <a:ext cx="13722194" cy="1085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99"/>
              </a:lnSpc>
            </a:pPr>
            <a:r>
              <a:rPr lang="en-US" sz="2999" spc="29">
                <a:solidFill>
                  <a:srgbClr val="49403C"/>
                </a:solidFill>
                <a:latin typeface="Saira Bold"/>
              </a:rPr>
              <a:t>Supporting Workers: </a:t>
            </a:r>
            <a:r>
              <a:rPr lang="en-US" sz="2999" spc="29">
                <a:solidFill>
                  <a:srgbClr val="49403C"/>
                </a:solidFill>
                <a:latin typeface="Saira"/>
              </a:rPr>
              <a:t>Supported reinvestment in the Oregon Workers Relief Climate Change Fund for workers impacted by climate disasters.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1055</Words>
  <Application>Microsoft Macintosh PowerPoint</Application>
  <PresentationFormat>Custom</PresentationFormat>
  <Paragraphs>153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Calibri</vt:lpstr>
      <vt:lpstr>Saira Medium</vt:lpstr>
      <vt:lpstr>Saira Heavy</vt:lpstr>
      <vt:lpstr>Saira Bold</vt:lpstr>
      <vt:lpstr>Saira Semi-Bold</vt:lpstr>
      <vt:lpstr>Saira Ultra-Bold</vt:lpstr>
      <vt:lpstr>Saira Medium Bold</vt:lpstr>
      <vt:lpstr>Arial</vt:lpstr>
      <vt:lpstr>Saira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Drought Package Final Review</dc:title>
  <dc:creator>Harmony Burright</dc:creator>
  <cp:lastModifiedBy>Andrea Kreiner</cp:lastModifiedBy>
  <cp:revision>9</cp:revision>
  <dcterms:created xsi:type="dcterms:W3CDTF">2006-08-16T00:00:00Z</dcterms:created>
  <dcterms:modified xsi:type="dcterms:W3CDTF">2023-10-06T21:27:48Z</dcterms:modified>
  <dc:identifier>DAFpg1PiVJk</dc:identifier>
</cp:coreProperties>
</file>