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0" r:id="rId5"/>
  </p:sldMasterIdLst>
  <p:notesMasterIdLst>
    <p:notesMasterId r:id="rId29"/>
  </p:notesMasterIdLst>
  <p:sldIdLst>
    <p:sldId id="257" r:id="rId6"/>
    <p:sldId id="842" r:id="rId7"/>
    <p:sldId id="841" r:id="rId8"/>
    <p:sldId id="790" r:id="rId9"/>
    <p:sldId id="335" r:id="rId10"/>
    <p:sldId id="362" r:id="rId11"/>
    <p:sldId id="370" r:id="rId12"/>
    <p:sldId id="843" r:id="rId13"/>
    <p:sldId id="277" r:id="rId14"/>
    <p:sldId id="269" r:id="rId15"/>
    <p:sldId id="278" r:id="rId16"/>
    <p:sldId id="271" r:id="rId17"/>
    <p:sldId id="272" r:id="rId18"/>
    <p:sldId id="261" r:id="rId19"/>
    <p:sldId id="274" r:id="rId20"/>
    <p:sldId id="275" r:id="rId21"/>
    <p:sldId id="280" r:id="rId22"/>
    <p:sldId id="788" r:id="rId23"/>
    <p:sldId id="288" r:id="rId24"/>
    <p:sldId id="281" r:id="rId25"/>
    <p:sldId id="283" r:id="rId26"/>
    <p:sldId id="915" r:id="rId27"/>
    <p:sldId id="28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234"/>
    <p:restoredTop sz="94872"/>
  </p:normalViewPr>
  <p:slideViewPr>
    <p:cSldViewPr snapToGrid="0" snapToObjects="1">
      <p:cViewPr varScale="1">
        <p:scale>
          <a:sx n="64" d="100"/>
          <a:sy n="64" d="100"/>
        </p:scale>
        <p:origin x="184" y="172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5958D-F81F-42FE-BFB5-9E8488BF4881}"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B24CF070-506C-194B-A546-C2A12BE19C19}" type="pres">
      <dgm:prSet presAssocID="{C245958D-F81F-42FE-BFB5-9E8488BF4881}" presName="Name0" presStyleCnt="0">
        <dgm:presLayoutVars>
          <dgm:dir/>
          <dgm:resizeHandles val="exact"/>
        </dgm:presLayoutVars>
      </dgm:prSet>
      <dgm:spPr/>
    </dgm:pt>
  </dgm:ptLst>
  <dgm:cxnLst>
    <dgm:cxn modelId="{18F5FA9F-922A-994C-9883-DE44834282D4}" type="presOf" srcId="{C245958D-F81F-42FE-BFB5-9E8488BF4881}" destId="{B24CF070-506C-194B-A546-C2A12BE19C1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32ACB-81A4-4EDA-90DC-9397C5BB90D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958D3A-EAED-4BEC-9B27-6D88C725968C}">
      <dgm:prSet/>
      <dgm:spPr/>
      <dgm:t>
        <a:bodyPr/>
        <a:lstStyle/>
        <a:p>
          <a:pPr>
            <a:lnSpc>
              <a:spcPct val="100000"/>
            </a:lnSpc>
          </a:pPr>
          <a:r>
            <a:rPr lang="en-US" b="0" i="0" dirty="0">
              <a:latin typeface="Overpass" pitchFamily="2" charset="77"/>
            </a:rPr>
            <a:t>Landowner workshops, handouts, communication</a:t>
          </a:r>
          <a:endParaRPr lang="en-US" dirty="0">
            <a:latin typeface="Overpass" pitchFamily="2" charset="77"/>
          </a:endParaRPr>
        </a:p>
      </dgm:t>
    </dgm:pt>
    <dgm:pt modelId="{E6F4AF25-5594-4F6C-B63C-6228BF4E0815}" type="parTrans" cxnId="{91C1D520-E7CA-4AF9-A190-7D4FD3849A23}">
      <dgm:prSet/>
      <dgm:spPr/>
      <dgm:t>
        <a:bodyPr/>
        <a:lstStyle/>
        <a:p>
          <a:endParaRPr lang="en-US"/>
        </a:p>
      </dgm:t>
    </dgm:pt>
    <dgm:pt modelId="{AC134A6D-5945-4430-8588-339D3DB7CF95}" type="sibTrans" cxnId="{91C1D520-E7CA-4AF9-A190-7D4FD3849A23}">
      <dgm:prSet/>
      <dgm:spPr/>
      <dgm:t>
        <a:bodyPr/>
        <a:lstStyle/>
        <a:p>
          <a:endParaRPr lang="en-US"/>
        </a:p>
      </dgm:t>
    </dgm:pt>
    <dgm:pt modelId="{BB2B4EE9-0B6E-4E56-A18B-61C1BC59A62A}">
      <dgm:prSet/>
      <dgm:spPr/>
      <dgm:t>
        <a:bodyPr/>
        <a:lstStyle/>
        <a:p>
          <a:pPr>
            <a:lnSpc>
              <a:spcPct val="100000"/>
            </a:lnSpc>
          </a:pPr>
          <a:r>
            <a:rPr lang="en-US" b="0" i="0" dirty="0">
              <a:latin typeface="Overpass" pitchFamily="2" charset="77"/>
            </a:rPr>
            <a:t>Landowner technical assistance</a:t>
          </a:r>
          <a:endParaRPr lang="en-US" dirty="0">
            <a:latin typeface="Overpass" pitchFamily="2" charset="77"/>
          </a:endParaRPr>
        </a:p>
      </dgm:t>
    </dgm:pt>
    <dgm:pt modelId="{621F234B-D440-42FF-8A4E-184172A4B7E2}" type="parTrans" cxnId="{9DBD4841-A201-4376-93FE-3BA2EB1D1A1B}">
      <dgm:prSet/>
      <dgm:spPr/>
      <dgm:t>
        <a:bodyPr/>
        <a:lstStyle/>
        <a:p>
          <a:endParaRPr lang="en-US"/>
        </a:p>
      </dgm:t>
    </dgm:pt>
    <dgm:pt modelId="{3C940CA9-F2E8-4D76-8570-670E00DC9732}" type="sibTrans" cxnId="{9DBD4841-A201-4376-93FE-3BA2EB1D1A1B}">
      <dgm:prSet/>
      <dgm:spPr/>
      <dgm:t>
        <a:bodyPr/>
        <a:lstStyle/>
        <a:p>
          <a:endParaRPr lang="en-US"/>
        </a:p>
      </dgm:t>
    </dgm:pt>
    <dgm:pt modelId="{E684B600-30F7-45BA-820F-4CA9F906608D}">
      <dgm:prSet/>
      <dgm:spPr/>
      <dgm:t>
        <a:bodyPr/>
        <a:lstStyle/>
        <a:p>
          <a:pPr>
            <a:lnSpc>
              <a:spcPct val="100000"/>
            </a:lnSpc>
          </a:pPr>
          <a:r>
            <a:rPr lang="en-US" b="0" i="0" dirty="0">
              <a:latin typeface="Overpass" pitchFamily="2" charset="77"/>
            </a:rPr>
            <a:t>Implementations recorded</a:t>
          </a:r>
          <a:r>
            <a:rPr lang="en-US" b="0" i="0" dirty="0"/>
            <a:t>!</a:t>
          </a:r>
          <a:endParaRPr lang="en-US" dirty="0"/>
        </a:p>
      </dgm:t>
    </dgm:pt>
    <dgm:pt modelId="{C207E1DB-0DAF-4FE2-BDB6-3DCC231EF348}" type="parTrans" cxnId="{DD0540F0-B561-45B4-8845-BC7AC507E0AB}">
      <dgm:prSet/>
      <dgm:spPr/>
      <dgm:t>
        <a:bodyPr/>
        <a:lstStyle/>
        <a:p>
          <a:endParaRPr lang="en-US"/>
        </a:p>
      </dgm:t>
    </dgm:pt>
    <dgm:pt modelId="{39E2ED4F-1E1A-49A9-B262-F330A12915FD}" type="sibTrans" cxnId="{DD0540F0-B561-45B4-8845-BC7AC507E0AB}">
      <dgm:prSet/>
      <dgm:spPr/>
      <dgm:t>
        <a:bodyPr/>
        <a:lstStyle/>
        <a:p>
          <a:endParaRPr lang="en-US"/>
        </a:p>
      </dgm:t>
    </dgm:pt>
    <dgm:pt modelId="{E3210594-15A0-480D-AF7B-1A7360468046}">
      <dgm:prSet/>
      <dgm:spPr/>
      <dgm:t>
        <a:bodyPr/>
        <a:lstStyle/>
        <a:p>
          <a:pPr>
            <a:lnSpc>
              <a:spcPct val="100000"/>
            </a:lnSpc>
          </a:pPr>
          <a:r>
            <a:rPr lang="en-US" b="0" i="0" dirty="0">
              <a:latin typeface="Overpass" pitchFamily="2" charset="77"/>
            </a:rPr>
            <a:t>SIA’s, Focus Areas</a:t>
          </a:r>
          <a:endParaRPr lang="en-US" dirty="0">
            <a:latin typeface="Overpass" pitchFamily="2" charset="77"/>
          </a:endParaRPr>
        </a:p>
      </dgm:t>
    </dgm:pt>
    <dgm:pt modelId="{CE8DC43C-30E7-40FE-AA0B-3D27B383E4B1}" type="parTrans" cxnId="{13114CC3-2633-430F-BD3E-08AE1C82C01B}">
      <dgm:prSet/>
      <dgm:spPr/>
      <dgm:t>
        <a:bodyPr/>
        <a:lstStyle/>
        <a:p>
          <a:endParaRPr lang="en-US"/>
        </a:p>
      </dgm:t>
    </dgm:pt>
    <dgm:pt modelId="{EF9A4A7D-5449-4E7B-A15F-44D641468090}" type="sibTrans" cxnId="{13114CC3-2633-430F-BD3E-08AE1C82C01B}">
      <dgm:prSet/>
      <dgm:spPr/>
      <dgm:t>
        <a:bodyPr/>
        <a:lstStyle/>
        <a:p>
          <a:endParaRPr lang="en-US"/>
        </a:p>
      </dgm:t>
    </dgm:pt>
    <dgm:pt modelId="{B6C534A6-86EF-4672-B21B-888466D09523}">
      <dgm:prSet/>
      <dgm:spPr/>
      <dgm:t>
        <a:bodyPr/>
        <a:lstStyle/>
        <a:p>
          <a:pPr>
            <a:lnSpc>
              <a:spcPct val="100000"/>
            </a:lnSpc>
          </a:pPr>
          <a:r>
            <a:rPr lang="en-US" b="0" i="0" dirty="0">
              <a:latin typeface="Overpass" pitchFamily="2" charset="77"/>
            </a:rPr>
            <a:t>Area Plan activities</a:t>
          </a:r>
          <a:endParaRPr lang="en-US" dirty="0">
            <a:latin typeface="Overpass" pitchFamily="2" charset="77"/>
          </a:endParaRPr>
        </a:p>
      </dgm:t>
    </dgm:pt>
    <dgm:pt modelId="{CEC9D068-6062-4EA9-9583-3300CCB5AE84}" type="parTrans" cxnId="{358ADAAC-A5C6-4A3C-9479-F62DCE50D9B0}">
      <dgm:prSet/>
      <dgm:spPr/>
      <dgm:t>
        <a:bodyPr/>
        <a:lstStyle/>
        <a:p>
          <a:endParaRPr lang="en-US"/>
        </a:p>
      </dgm:t>
    </dgm:pt>
    <dgm:pt modelId="{26199E5C-FA99-4970-900E-F84E86FE37FD}" type="sibTrans" cxnId="{358ADAAC-A5C6-4A3C-9479-F62DCE50D9B0}">
      <dgm:prSet/>
      <dgm:spPr/>
      <dgm:t>
        <a:bodyPr/>
        <a:lstStyle/>
        <a:p>
          <a:endParaRPr lang="en-US"/>
        </a:p>
      </dgm:t>
    </dgm:pt>
    <dgm:pt modelId="{9098FF23-334E-4349-B9F1-3BD0D5259E82}">
      <dgm:prSet/>
      <dgm:spPr/>
      <dgm:t>
        <a:bodyPr/>
        <a:lstStyle/>
        <a:p>
          <a:pPr>
            <a:lnSpc>
              <a:spcPct val="100000"/>
            </a:lnSpc>
          </a:pPr>
          <a:r>
            <a:rPr lang="en-US" b="0" i="0" dirty="0">
              <a:latin typeface="Overpass" pitchFamily="2" charset="77"/>
            </a:rPr>
            <a:t>Rule Updates needed?</a:t>
          </a:r>
          <a:endParaRPr lang="en-US" dirty="0">
            <a:latin typeface="Overpass" pitchFamily="2" charset="77"/>
          </a:endParaRPr>
        </a:p>
      </dgm:t>
    </dgm:pt>
    <dgm:pt modelId="{80EDDEF1-7A10-46FD-A436-184ABC3974E2}" type="parTrans" cxnId="{370D935F-9012-4FB5-A915-330E6B51D891}">
      <dgm:prSet/>
      <dgm:spPr/>
      <dgm:t>
        <a:bodyPr/>
        <a:lstStyle/>
        <a:p>
          <a:endParaRPr lang="en-US"/>
        </a:p>
      </dgm:t>
    </dgm:pt>
    <dgm:pt modelId="{55E20DE0-F145-49B2-9B45-0AE6F5EF8252}" type="sibTrans" cxnId="{370D935F-9012-4FB5-A915-330E6B51D891}">
      <dgm:prSet/>
      <dgm:spPr/>
      <dgm:t>
        <a:bodyPr/>
        <a:lstStyle/>
        <a:p>
          <a:endParaRPr lang="en-US"/>
        </a:p>
      </dgm:t>
    </dgm:pt>
    <dgm:pt modelId="{51CBC47A-748A-4702-B192-475C1788C214}">
      <dgm:prSet/>
      <dgm:spPr/>
      <dgm:t>
        <a:bodyPr/>
        <a:lstStyle/>
        <a:p>
          <a:pPr>
            <a:lnSpc>
              <a:spcPct val="100000"/>
            </a:lnSpc>
          </a:pPr>
          <a:r>
            <a:rPr lang="en-US" b="0" i="0" dirty="0">
              <a:latin typeface="Overpass" pitchFamily="2" charset="77"/>
            </a:rPr>
            <a:t>Ag practice strategies documented &amp; prioritized</a:t>
          </a:r>
          <a:endParaRPr lang="en-US" dirty="0">
            <a:latin typeface="Overpass" pitchFamily="2" charset="77"/>
          </a:endParaRPr>
        </a:p>
      </dgm:t>
    </dgm:pt>
    <dgm:pt modelId="{1D1C22DA-EF15-4FE3-AB93-DBC2919CE6C9}" type="parTrans" cxnId="{00689680-144B-4A2F-A2B2-7DC7E0CF3A05}">
      <dgm:prSet/>
      <dgm:spPr/>
      <dgm:t>
        <a:bodyPr/>
        <a:lstStyle/>
        <a:p>
          <a:endParaRPr lang="en-US"/>
        </a:p>
      </dgm:t>
    </dgm:pt>
    <dgm:pt modelId="{08CF3790-CE29-4EAB-A32E-97753C0CC40E}" type="sibTrans" cxnId="{00689680-144B-4A2F-A2B2-7DC7E0CF3A05}">
      <dgm:prSet/>
      <dgm:spPr/>
      <dgm:t>
        <a:bodyPr/>
        <a:lstStyle/>
        <a:p>
          <a:endParaRPr lang="en-US"/>
        </a:p>
      </dgm:t>
    </dgm:pt>
    <dgm:pt modelId="{9217CFBE-F42C-4709-9ED0-9145AE272CE9}" type="pres">
      <dgm:prSet presAssocID="{7F432ACB-81A4-4EDA-90DC-9397C5BB90DD}" presName="root" presStyleCnt="0">
        <dgm:presLayoutVars>
          <dgm:dir/>
          <dgm:resizeHandles val="exact"/>
        </dgm:presLayoutVars>
      </dgm:prSet>
      <dgm:spPr/>
    </dgm:pt>
    <dgm:pt modelId="{6B7604F0-21E7-4C3A-ADAC-634BA08F5C1D}" type="pres">
      <dgm:prSet presAssocID="{97958D3A-EAED-4BEC-9B27-6D88C725968C}" presName="compNode" presStyleCnt="0"/>
      <dgm:spPr/>
    </dgm:pt>
    <dgm:pt modelId="{DE842CC6-9B8B-4794-B28A-A21EF551CAA5}" type="pres">
      <dgm:prSet presAssocID="{97958D3A-EAED-4BEC-9B27-6D88C725968C}" presName="bgRect" presStyleLbl="bgShp" presStyleIdx="0" presStyleCnt="7"/>
      <dgm:spPr/>
    </dgm:pt>
    <dgm:pt modelId="{5D59514C-305A-485E-97A9-4446C4BE7872}" type="pres">
      <dgm:prSet presAssocID="{97958D3A-EAED-4BEC-9B27-6D88C725968C}"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8F98482A-FAC9-4B22-9D34-A616379F52F2}" type="pres">
      <dgm:prSet presAssocID="{97958D3A-EAED-4BEC-9B27-6D88C725968C}" presName="spaceRect" presStyleCnt="0"/>
      <dgm:spPr/>
    </dgm:pt>
    <dgm:pt modelId="{027E9057-95CD-4397-8A5B-70DD908F15DC}" type="pres">
      <dgm:prSet presAssocID="{97958D3A-EAED-4BEC-9B27-6D88C725968C}" presName="parTx" presStyleLbl="revTx" presStyleIdx="0" presStyleCnt="7">
        <dgm:presLayoutVars>
          <dgm:chMax val="0"/>
          <dgm:chPref val="0"/>
        </dgm:presLayoutVars>
      </dgm:prSet>
      <dgm:spPr/>
    </dgm:pt>
    <dgm:pt modelId="{256AD226-B2BB-43D8-A92A-73D56911199A}" type="pres">
      <dgm:prSet presAssocID="{AC134A6D-5945-4430-8588-339D3DB7CF95}" presName="sibTrans" presStyleCnt="0"/>
      <dgm:spPr/>
    </dgm:pt>
    <dgm:pt modelId="{FCD53A4B-D1AB-40B2-BC94-EEFF71A71A9D}" type="pres">
      <dgm:prSet presAssocID="{BB2B4EE9-0B6E-4E56-A18B-61C1BC59A62A}" presName="compNode" presStyleCnt="0"/>
      <dgm:spPr/>
    </dgm:pt>
    <dgm:pt modelId="{96BA394D-DA1B-4AB9-B993-3C6B589BD5E8}" type="pres">
      <dgm:prSet presAssocID="{BB2B4EE9-0B6E-4E56-A18B-61C1BC59A62A}" presName="bgRect" presStyleLbl="bgShp" presStyleIdx="1" presStyleCnt="7"/>
      <dgm:spPr/>
    </dgm:pt>
    <dgm:pt modelId="{4ACFB77B-EC86-40ED-ADF8-6B263F4DE794}" type="pres">
      <dgm:prSet presAssocID="{BB2B4EE9-0B6E-4E56-A18B-61C1BC59A62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n"/>
        </a:ext>
      </dgm:extLst>
    </dgm:pt>
    <dgm:pt modelId="{80E676D1-2858-4E26-9E14-39FFE3851C59}" type="pres">
      <dgm:prSet presAssocID="{BB2B4EE9-0B6E-4E56-A18B-61C1BC59A62A}" presName="spaceRect" presStyleCnt="0"/>
      <dgm:spPr/>
    </dgm:pt>
    <dgm:pt modelId="{7782C177-D4DA-47E2-A849-41B1868F7698}" type="pres">
      <dgm:prSet presAssocID="{BB2B4EE9-0B6E-4E56-A18B-61C1BC59A62A}" presName="parTx" presStyleLbl="revTx" presStyleIdx="1" presStyleCnt="7">
        <dgm:presLayoutVars>
          <dgm:chMax val="0"/>
          <dgm:chPref val="0"/>
        </dgm:presLayoutVars>
      </dgm:prSet>
      <dgm:spPr/>
    </dgm:pt>
    <dgm:pt modelId="{F0602612-E19C-4A41-BC65-D985286EFD08}" type="pres">
      <dgm:prSet presAssocID="{3C940CA9-F2E8-4D76-8570-670E00DC9732}" presName="sibTrans" presStyleCnt="0"/>
      <dgm:spPr/>
    </dgm:pt>
    <dgm:pt modelId="{4F2C6306-B27A-42E1-AD00-9D04BF6A0EF3}" type="pres">
      <dgm:prSet presAssocID="{E684B600-30F7-45BA-820F-4CA9F906608D}" presName="compNode" presStyleCnt="0"/>
      <dgm:spPr/>
    </dgm:pt>
    <dgm:pt modelId="{F6001D3E-7AF9-44FF-9DC0-547512F555D5}" type="pres">
      <dgm:prSet presAssocID="{E684B600-30F7-45BA-820F-4CA9F906608D}" presName="bgRect" presStyleLbl="bgShp" presStyleIdx="2" presStyleCnt="7"/>
      <dgm:spPr/>
    </dgm:pt>
    <dgm:pt modelId="{42B55D96-CF57-49BE-8CA5-CD4B40534098}" type="pres">
      <dgm:prSet presAssocID="{E684B600-30F7-45BA-820F-4CA9F906608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360B4D8C-967B-401A-A1A1-65D9C32E9426}" type="pres">
      <dgm:prSet presAssocID="{E684B600-30F7-45BA-820F-4CA9F906608D}" presName="spaceRect" presStyleCnt="0"/>
      <dgm:spPr/>
    </dgm:pt>
    <dgm:pt modelId="{BB1D8167-2F41-486C-A3A2-1900C5D887D2}" type="pres">
      <dgm:prSet presAssocID="{E684B600-30F7-45BA-820F-4CA9F906608D}" presName="parTx" presStyleLbl="revTx" presStyleIdx="2" presStyleCnt="7">
        <dgm:presLayoutVars>
          <dgm:chMax val="0"/>
          <dgm:chPref val="0"/>
        </dgm:presLayoutVars>
      </dgm:prSet>
      <dgm:spPr/>
    </dgm:pt>
    <dgm:pt modelId="{B7CFA665-BA34-43AB-836C-005188F01EFE}" type="pres">
      <dgm:prSet presAssocID="{39E2ED4F-1E1A-49A9-B262-F330A12915FD}" presName="sibTrans" presStyleCnt="0"/>
      <dgm:spPr/>
    </dgm:pt>
    <dgm:pt modelId="{BE81CEDC-6327-4E0E-A4BA-A25E1108E367}" type="pres">
      <dgm:prSet presAssocID="{E3210594-15A0-480D-AF7B-1A7360468046}" presName="compNode" presStyleCnt="0"/>
      <dgm:spPr/>
    </dgm:pt>
    <dgm:pt modelId="{4CAB365B-0B55-4407-8EB3-6FFE9CB0F310}" type="pres">
      <dgm:prSet presAssocID="{E3210594-15A0-480D-AF7B-1A7360468046}" presName="bgRect" presStyleLbl="bgShp" presStyleIdx="3" presStyleCnt="7"/>
      <dgm:spPr/>
    </dgm:pt>
    <dgm:pt modelId="{C3E36CC6-FB96-4617-BF5E-1CF717491919}" type="pres">
      <dgm:prSet presAssocID="{E3210594-15A0-480D-AF7B-1A736046804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llseye"/>
        </a:ext>
      </dgm:extLst>
    </dgm:pt>
    <dgm:pt modelId="{C307E5BA-24A6-447E-83DE-DC899EE60501}" type="pres">
      <dgm:prSet presAssocID="{E3210594-15A0-480D-AF7B-1A7360468046}" presName="spaceRect" presStyleCnt="0"/>
      <dgm:spPr/>
    </dgm:pt>
    <dgm:pt modelId="{232DCA99-8D92-4163-8E6B-B798C8B7949D}" type="pres">
      <dgm:prSet presAssocID="{E3210594-15A0-480D-AF7B-1A7360468046}" presName="parTx" presStyleLbl="revTx" presStyleIdx="3" presStyleCnt="7">
        <dgm:presLayoutVars>
          <dgm:chMax val="0"/>
          <dgm:chPref val="0"/>
        </dgm:presLayoutVars>
      </dgm:prSet>
      <dgm:spPr/>
    </dgm:pt>
    <dgm:pt modelId="{154DCCEF-7B61-4338-9832-37BC1C95CECC}" type="pres">
      <dgm:prSet presAssocID="{EF9A4A7D-5449-4E7B-A15F-44D641468090}" presName="sibTrans" presStyleCnt="0"/>
      <dgm:spPr/>
    </dgm:pt>
    <dgm:pt modelId="{A886C3E9-7796-46F1-ADD0-524C76F98345}" type="pres">
      <dgm:prSet presAssocID="{B6C534A6-86EF-4672-B21B-888466D09523}" presName="compNode" presStyleCnt="0"/>
      <dgm:spPr/>
    </dgm:pt>
    <dgm:pt modelId="{58981777-5771-43B6-A75D-643D1D169D87}" type="pres">
      <dgm:prSet presAssocID="{B6C534A6-86EF-4672-B21B-888466D09523}" presName="bgRect" presStyleLbl="bgShp" presStyleIdx="4" presStyleCnt="7"/>
      <dgm:spPr/>
    </dgm:pt>
    <dgm:pt modelId="{E1B54FFC-4BC0-405D-AB48-744065AE21D8}" type="pres">
      <dgm:prSet presAssocID="{B6C534A6-86EF-4672-B21B-888466D0952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30B14A14-51DB-473E-9B2A-1A6EE20FC02D}" type="pres">
      <dgm:prSet presAssocID="{B6C534A6-86EF-4672-B21B-888466D09523}" presName="spaceRect" presStyleCnt="0"/>
      <dgm:spPr/>
    </dgm:pt>
    <dgm:pt modelId="{664C7B7C-CB45-4F11-998C-A3AA15B88134}" type="pres">
      <dgm:prSet presAssocID="{B6C534A6-86EF-4672-B21B-888466D09523}" presName="parTx" presStyleLbl="revTx" presStyleIdx="4" presStyleCnt="7">
        <dgm:presLayoutVars>
          <dgm:chMax val="0"/>
          <dgm:chPref val="0"/>
        </dgm:presLayoutVars>
      </dgm:prSet>
      <dgm:spPr/>
    </dgm:pt>
    <dgm:pt modelId="{5277D172-A91B-456D-8A7C-56FC4F1BE3A3}" type="pres">
      <dgm:prSet presAssocID="{26199E5C-FA99-4970-900E-F84E86FE37FD}" presName="sibTrans" presStyleCnt="0"/>
      <dgm:spPr/>
    </dgm:pt>
    <dgm:pt modelId="{9567622B-61A4-4526-A423-E1EBAF4512E5}" type="pres">
      <dgm:prSet presAssocID="{9098FF23-334E-4349-B9F1-3BD0D5259E82}" presName="compNode" presStyleCnt="0"/>
      <dgm:spPr/>
    </dgm:pt>
    <dgm:pt modelId="{7C0AEFFD-6381-4F76-AB15-4D7A49CAE2C7}" type="pres">
      <dgm:prSet presAssocID="{9098FF23-334E-4349-B9F1-3BD0D5259E82}" presName="bgRect" presStyleLbl="bgShp" presStyleIdx="5" presStyleCnt="7"/>
      <dgm:spPr/>
    </dgm:pt>
    <dgm:pt modelId="{C5BB07C1-EE23-4502-82C5-1FBCDB828711}" type="pres">
      <dgm:prSet presAssocID="{9098FF23-334E-4349-B9F1-3BD0D5259E8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Gears"/>
        </a:ext>
      </dgm:extLst>
    </dgm:pt>
    <dgm:pt modelId="{545B4261-ADCD-48C8-B977-0C879F6CD5E8}" type="pres">
      <dgm:prSet presAssocID="{9098FF23-334E-4349-B9F1-3BD0D5259E82}" presName="spaceRect" presStyleCnt="0"/>
      <dgm:spPr/>
    </dgm:pt>
    <dgm:pt modelId="{70541E15-C37E-4337-91D5-5F12C545E3B0}" type="pres">
      <dgm:prSet presAssocID="{9098FF23-334E-4349-B9F1-3BD0D5259E82}" presName="parTx" presStyleLbl="revTx" presStyleIdx="5" presStyleCnt="7">
        <dgm:presLayoutVars>
          <dgm:chMax val="0"/>
          <dgm:chPref val="0"/>
        </dgm:presLayoutVars>
      </dgm:prSet>
      <dgm:spPr/>
    </dgm:pt>
    <dgm:pt modelId="{5EFE58CE-C86A-457A-9C56-88489803826E}" type="pres">
      <dgm:prSet presAssocID="{55E20DE0-F145-49B2-9B45-0AE6F5EF8252}" presName="sibTrans" presStyleCnt="0"/>
      <dgm:spPr/>
    </dgm:pt>
    <dgm:pt modelId="{468D4353-1DA4-4F43-83E9-ADCF6C456E64}" type="pres">
      <dgm:prSet presAssocID="{51CBC47A-748A-4702-B192-475C1788C214}" presName="compNode" presStyleCnt="0"/>
      <dgm:spPr/>
    </dgm:pt>
    <dgm:pt modelId="{44D00C66-0E66-4CCB-A61D-4D0B2C9C7E28}" type="pres">
      <dgm:prSet presAssocID="{51CBC47A-748A-4702-B192-475C1788C214}" presName="bgRect" presStyleLbl="bgShp" presStyleIdx="6" presStyleCnt="7"/>
      <dgm:spPr/>
    </dgm:pt>
    <dgm:pt modelId="{77E1BF59-3699-411B-AE9D-2498E2E70276}" type="pres">
      <dgm:prSet presAssocID="{51CBC47A-748A-4702-B192-475C1788C214}"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heck List"/>
        </a:ext>
      </dgm:extLst>
    </dgm:pt>
    <dgm:pt modelId="{C56CF419-0BBE-4B2F-B71E-1B5E942ECE9F}" type="pres">
      <dgm:prSet presAssocID="{51CBC47A-748A-4702-B192-475C1788C214}" presName="spaceRect" presStyleCnt="0"/>
      <dgm:spPr/>
    </dgm:pt>
    <dgm:pt modelId="{12650450-6F52-401C-A712-20465513ACA7}" type="pres">
      <dgm:prSet presAssocID="{51CBC47A-748A-4702-B192-475C1788C214}" presName="parTx" presStyleLbl="revTx" presStyleIdx="6" presStyleCnt="7">
        <dgm:presLayoutVars>
          <dgm:chMax val="0"/>
          <dgm:chPref val="0"/>
        </dgm:presLayoutVars>
      </dgm:prSet>
      <dgm:spPr/>
    </dgm:pt>
  </dgm:ptLst>
  <dgm:cxnLst>
    <dgm:cxn modelId="{B4473D06-92C2-4077-8B60-3316B7004DC2}" type="presOf" srcId="{97958D3A-EAED-4BEC-9B27-6D88C725968C}" destId="{027E9057-95CD-4397-8A5B-70DD908F15DC}" srcOrd="0" destOrd="0" presId="urn:microsoft.com/office/officeart/2018/2/layout/IconVerticalSolidList"/>
    <dgm:cxn modelId="{91C1D520-E7CA-4AF9-A190-7D4FD3849A23}" srcId="{7F432ACB-81A4-4EDA-90DC-9397C5BB90DD}" destId="{97958D3A-EAED-4BEC-9B27-6D88C725968C}" srcOrd="0" destOrd="0" parTransId="{E6F4AF25-5594-4F6C-B63C-6228BF4E0815}" sibTransId="{AC134A6D-5945-4430-8588-339D3DB7CF95}"/>
    <dgm:cxn modelId="{247D362E-FFCB-42B4-9E62-1D06A7AE999A}" type="presOf" srcId="{9098FF23-334E-4349-B9F1-3BD0D5259E82}" destId="{70541E15-C37E-4337-91D5-5F12C545E3B0}" srcOrd="0" destOrd="0" presId="urn:microsoft.com/office/officeart/2018/2/layout/IconVerticalSolidList"/>
    <dgm:cxn modelId="{9DBD4841-A201-4376-93FE-3BA2EB1D1A1B}" srcId="{7F432ACB-81A4-4EDA-90DC-9397C5BB90DD}" destId="{BB2B4EE9-0B6E-4E56-A18B-61C1BC59A62A}" srcOrd="1" destOrd="0" parTransId="{621F234B-D440-42FF-8A4E-184172A4B7E2}" sibTransId="{3C940CA9-F2E8-4D76-8570-670E00DC9732}"/>
    <dgm:cxn modelId="{7002E65C-B9CE-4184-AAF4-27D7B3FCF54E}" type="presOf" srcId="{7F432ACB-81A4-4EDA-90DC-9397C5BB90DD}" destId="{9217CFBE-F42C-4709-9ED0-9145AE272CE9}" srcOrd="0" destOrd="0" presId="urn:microsoft.com/office/officeart/2018/2/layout/IconVerticalSolidList"/>
    <dgm:cxn modelId="{370D935F-9012-4FB5-A915-330E6B51D891}" srcId="{7F432ACB-81A4-4EDA-90DC-9397C5BB90DD}" destId="{9098FF23-334E-4349-B9F1-3BD0D5259E82}" srcOrd="5" destOrd="0" parTransId="{80EDDEF1-7A10-46FD-A436-184ABC3974E2}" sibTransId="{55E20DE0-F145-49B2-9B45-0AE6F5EF8252}"/>
    <dgm:cxn modelId="{00689680-144B-4A2F-A2B2-7DC7E0CF3A05}" srcId="{7F432ACB-81A4-4EDA-90DC-9397C5BB90DD}" destId="{51CBC47A-748A-4702-B192-475C1788C214}" srcOrd="6" destOrd="0" parTransId="{1D1C22DA-EF15-4FE3-AB93-DBC2919CE6C9}" sibTransId="{08CF3790-CE29-4EAB-A32E-97753C0CC40E}"/>
    <dgm:cxn modelId="{4FD5BB92-4C1B-4BD7-A227-044B234B17A0}" type="presOf" srcId="{E3210594-15A0-480D-AF7B-1A7360468046}" destId="{232DCA99-8D92-4163-8E6B-B798C8B7949D}" srcOrd="0" destOrd="0" presId="urn:microsoft.com/office/officeart/2018/2/layout/IconVerticalSolidList"/>
    <dgm:cxn modelId="{358ADAAC-A5C6-4A3C-9479-F62DCE50D9B0}" srcId="{7F432ACB-81A4-4EDA-90DC-9397C5BB90DD}" destId="{B6C534A6-86EF-4672-B21B-888466D09523}" srcOrd="4" destOrd="0" parTransId="{CEC9D068-6062-4EA9-9583-3300CCB5AE84}" sibTransId="{26199E5C-FA99-4970-900E-F84E86FE37FD}"/>
    <dgm:cxn modelId="{9875F2B9-2F13-47EE-B1B4-9B616C5D5301}" type="presOf" srcId="{BB2B4EE9-0B6E-4E56-A18B-61C1BC59A62A}" destId="{7782C177-D4DA-47E2-A849-41B1868F7698}" srcOrd="0" destOrd="0" presId="urn:microsoft.com/office/officeart/2018/2/layout/IconVerticalSolidList"/>
    <dgm:cxn modelId="{13114CC3-2633-430F-BD3E-08AE1C82C01B}" srcId="{7F432ACB-81A4-4EDA-90DC-9397C5BB90DD}" destId="{E3210594-15A0-480D-AF7B-1A7360468046}" srcOrd="3" destOrd="0" parTransId="{CE8DC43C-30E7-40FE-AA0B-3D27B383E4B1}" sibTransId="{EF9A4A7D-5449-4E7B-A15F-44D641468090}"/>
    <dgm:cxn modelId="{4ED9B4EE-2063-4C79-8479-7EBE89110D27}" type="presOf" srcId="{B6C534A6-86EF-4672-B21B-888466D09523}" destId="{664C7B7C-CB45-4F11-998C-A3AA15B88134}" srcOrd="0" destOrd="0" presId="urn:microsoft.com/office/officeart/2018/2/layout/IconVerticalSolidList"/>
    <dgm:cxn modelId="{DD0540F0-B561-45B4-8845-BC7AC507E0AB}" srcId="{7F432ACB-81A4-4EDA-90DC-9397C5BB90DD}" destId="{E684B600-30F7-45BA-820F-4CA9F906608D}" srcOrd="2" destOrd="0" parTransId="{C207E1DB-0DAF-4FE2-BDB6-3DCC231EF348}" sibTransId="{39E2ED4F-1E1A-49A9-B262-F330A12915FD}"/>
    <dgm:cxn modelId="{7D182DF8-264A-4E82-8EEA-730020207955}" type="presOf" srcId="{51CBC47A-748A-4702-B192-475C1788C214}" destId="{12650450-6F52-401C-A712-20465513ACA7}" srcOrd="0" destOrd="0" presId="urn:microsoft.com/office/officeart/2018/2/layout/IconVerticalSolidList"/>
    <dgm:cxn modelId="{D11E07FF-004A-481E-A088-ADB0E2F19857}" type="presOf" srcId="{E684B600-30F7-45BA-820F-4CA9F906608D}" destId="{BB1D8167-2F41-486C-A3A2-1900C5D887D2}" srcOrd="0" destOrd="0" presId="urn:microsoft.com/office/officeart/2018/2/layout/IconVerticalSolidList"/>
    <dgm:cxn modelId="{4D4E2586-0276-48A1-A077-4B2FB7DA0713}" type="presParOf" srcId="{9217CFBE-F42C-4709-9ED0-9145AE272CE9}" destId="{6B7604F0-21E7-4C3A-ADAC-634BA08F5C1D}" srcOrd="0" destOrd="0" presId="urn:microsoft.com/office/officeart/2018/2/layout/IconVerticalSolidList"/>
    <dgm:cxn modelId="{B1D232FB-CCAF-4C80-A479-B5A83CF69FD4}" type="presParOf" srcId="{6B7604F0-21E7-4C3A-ADAC-634BA08F5C1D}" destId="{DE842CC6-9B8B-4794-B28A-A21EF551CAA5}" srcOrd="0" destOrd="0" presId="urn:microsoft.com/office/officeart/2018/2/layout/IconVerticalSolidList"/>
    <dgm:cxn modelId="{050101DD-E233-4043-9767-452749CE7AED}" type="presParOf" srcId="{6B7604F0-21E7-4C3A-ADAC-634BA08F5C1D}" destId="{5D59514C-305A-485E-97A9-4446C4BE7872}" srcOrd="1" destOrd="0" presId="urn:microsoft.com/office/officeart/2018/2/layout/IconVerticalSolidList"/>
    <dgm:cxn modelId="{8B54E034-AE45-41A2-8E26-BF59E5C8E832}" type="presParOf" srcId="{6B7604F0-21E7-4C3A-ADAC-634BA08F5C1D}" destId="{8F98482A-FAC9-4B22-9D34-A616379F52F2}" srcOrd="2" destOrd="0" presId="urn:microsoft.com/office/officeart/2018/2/layout/IconVerticalSolidList"/>
    <dgm:cxn modelId="{BF25F010-406A-444C-A502-3758DF1E9DE0}" type="presParOf" srcId="{6B7604F0-21E7-4C3A-ADAC-634BA08F5C1D}" destId="{027E9057-95CD-4397-8A5B-70DD908F15DC}" srcOrd="3" destOrd="0" presId="urn:microsoft.com/office/officeart/2018/2/layout/IconVerticalSolidList"/>
    <dgm:cxn modelId="{4D0A7522-9E09-4374-84F7-162F03B5EADF}" type="presParOf" srcId="{9217CFBE-F42C-4709-9ED0-9145AE272CE9}" destId="{256AD226-B2BB-43D8-A92A-73D56911199A}" srcOrd="1" destOrd="0" presId="urn:microsoft.com/office/officeart/2018/2/layout/IconVerticalSolidList"/>
    <dgm:cxn modelId="{1B578454-377F-4B55-A585-B728D58E0933}" type="presParOf" srcId="{9217CFBE-F42C-4709-9ED0-9145AE272CE9}" destId="{FCD53A4B-D1AB-40B2-BC94-EEFF71A71A9D}" srcOrd="2" destOrd="0" presId="urn:microsoft.com/office/officeart/2018/2/layout/IconVerticalSolidList"/>
    <dgm:cxn modelId="{C2A0D815-7363-49B3-A610-9F0877DA6AE5}" type="presParOf" srcId="{FCD53A4B-D1AB-40B2-BC94-EEFF71A71A9D}" destId="{96BA394D-DA1B-4AB9-B993-3C6B589BD5E8}" srcOrd="0" destOrd="0" presId="urn:microsoft.com/office/officeart/2018/2/layout/IconVerticalSolidList"/>
    <dgm:cxn modelId="{F5030D74-F0FA-4F98-9B14-9580941A93FE}" type="presParOf" srcId="{FCD53A4B-D1AB-40B2-BC94-EEFF71A71A9D}" destId="{4ACFB77B-EC86-40ED-ADF8-6B263F4DE794}" srcOrd="1" destOrd="0" presId="urn:microsoft.com/office/officeart/2018/2/layout/IconVerticalSolidList"/>
    <dgm:cxn modelId="{873C752D-5407-4A8D-8593-7BB67950FCBD}" type="presParOf" srcId="{FCD53A4B-D1AB-40B2-BC94-EEFF71A71A9D}" destId="{80E676D1-2858-4E26-9E14-39FFE3851C59}" srcOrd="2" destOrd="0" presId="urn:microsoft.com/office/officeart/2018/2/layout/IconVerticalSolidList"/>
    <dgm:cxn modelId="{5A800BD2-5018-47AC-A371-A21484451AFA}" type="presParOf" srcId="{FCD53A4B-D1AB-40B2-BC94-EEFF71A71A9D}" destId="{7782C177-D4DA-47E2-A849-41B1868F7698}" srcOrd="3" destOrd="0" presId="urn:microsoft.com/office/officeart/2018/2/layout/IconVerticalSolidList"/>
    <dgm:cxn modelId="{7FC57766-D39C-412D-A6A2-B265E1E82F55}" type="presParOf" srcId="{9217CFBE-F42C-4709-9ED0-9145AE272CE9}" destId="{F0602612-E19C-4A41-BC65-D985286EFD08}" srcOrd="3" destOrd="0" presId="urn:microsoft.com/office/officeart/2018/2/layout/IconVerticalSolidList"/>
    <dgm:cxn modelId="{CB043A93-FE85-4181-86C6-6CEC920C7DD6}" type="presParOf" srcId="{9217CFBE-F42C-4709-9ED0-9145AE272CE9}" destId="{4F2C6306-B27A-42E1-AD00-9D04BF6A0EF3}" srcOrd="4" destOrd="0" presId="urn:microsoft.com/office/officeart/2018/2/layout/IconVerticalSolidList"/>
    <dgm:cxn modelId="{6E5A0403-F5C2-4698-95A2-034AB6BE32BB}" type="presParOf" srcId="{4F2C6306-B27A-42E1-AD00-9D04BF6A0EF3}" destId="{F6001D3E-7AF9-44FF-9DC0-547512F555D5}" srcOrd="0" destOrd="0" presId="urn:microsoft.com/office/officeart/2018/2/layout/IconVerticalSolidList"/>
    <dgm:cxn modelId="{393E3932-8FE1-4523-9C26-318DA74131C4}" type="presParOf" srcId="{4F2C6306-B27A-42E1-AD00-9D04BF6A0EF3}" destId="{42B55D96-CF57-49BE-8CA5-CD4B40534098}" srcOrd="1" destOrd="0" presId="urn:microsoft.com/office/officeart/2018/2/layout/IconVerticalSolidList"/>
    <dgm:cxn modelId="{78C48D6B-6BF2-41CE-9765-2B363E7017F9}" type="presParOf" srcId="{4F2C6306-B27A-42E1-AD00-9D04BF6A0EF3}" destId="{360B4D8C-967B-401A-A1A1-65D9C32E9426}" srcOrd="2" destOrd="0" presId="urn:microsoft.com/office/officeart/2018/2/layout/IconVerticalSolidList"/>
    <dgm:cxn modelId="{7E2AC006-95BC-49E1-9BD0-8565C059D7E1}" type="presParOf" srcId="{4F2C6306-B27A-42E1-AD00-9D04BF6A0EF3}" destId="{BB1D8167-2F41-486C-A3A2-1900C5D887D2}" srcOrd="3" destOrd="0" presId="urn:microsoft.com/office/officeart/2018/2/layout/IconVerticalSolidList"/>
    <dgm:cxn modelId="{684FD4A3-0BBF-4DE1-BC54-10804C56999F}" type="presParOf" srcId="{9217CFBE-F42C-4709-9ED0-9145AE272CE9}" destId="{B7CFA665-BA34-43AB-836C-005188F01EFE}" srcOrd="5" destOrd="0" presId="urn:microsoft.com/office/officeart/2018/2/layout/IconVerticalSolidList"/>
    <dgm:cxn modelId="{CA522569-1CBA-4D4E-BB98-CE9D09AE27F3}" type="presParOf" srcId="{9217CFBE-F42C-4709-9ED0-9145AE272CE9}" destId="{BE81CEDC-6327-4E0E-A4BA-A25E1108E367}" srcOrd="6" destOrd="0" presId="urn:microsoft.com/office/officeart/2018/2/layout/IconVerticalSolidList"/>
    <dgm:cxn modelId="{8E732ABC-3D47-478C-881B-0C8096A2DA5B}" type="presParOf" srcId="{BE81CEDC-6327-4E0E-A4BA-A25E1108E367}" destId="{4CAB365B-0B55-4407-8EB3-6FFE9CB0F310}" srcOrd="0" destOrd="0" presId="urn:microsoft.com/office/officeart/2018/2/layout/IconVerticalSolidList"/>
    <dgm:cxn modelId="{602D687F-29B1-4B57-909D-0E8997EFC017}" type="presParOf" srcId="{BE81CEDC-6327-4E0E-A4BA-A25E1108E367}" destId="{C3E36CC6-FB96-4617-BF5E-1CF717491919}" srcOrd="1" destOrd="0" presId="urn:microsoft.com/office/officeart/2018/2/layout/IconVerticalSolidList"/>
    <dgm:cxn modelId="{DC7B524B-51E0-4428-8E2B-B2238C91262E}" type="presParOf" srcId="{BE81CEDC-6327-4E0E-A4BA-A25E1108E367}" destId="{C307E5BA-24A6-447E-83DE-DC899EE60501}" srcOrd="2" destOrd="0" presId="urn:microsoft.com/office/officeart/2018/2/layout/IconVerticalSolidList"/>
    <dgm:cxn modelId="{94042000-A13F-4A06-A3CD-0C74B395BC23}" type="presParOf" srcId="{BE81CEDC-6327-4E0E-A4BA-A25E1108E367}" destId="{232DCA99-8D92-4163-8E6B-B798C8B7949D}" srcOrd="3" destOrd="0" presId="urn:microsoft.com/office/officeart/2018/2/layout/IconVerticalSolidList"/>
    <dgm:cxn modelId="{6A9A2EA7-84EE-45D8-8070-7D9F1A5B8B8D}" type="presParOf" srcId="{9217CFBE-F42C-4709-9ED0-9145AE272CE9}" destId="{154DCCEF-7B61-4338-9832-37BC1C95CECC}" srcOrd="7" destOrd="0" presId="urn:microsoft.com/office/officeart/2018/2/layout/IconVerticalSolidList"/>
    <dgm:cxn modelId="{DB57486D-75FA-453C-9CB8-1E373904A056}" type="presParOf" srcId="{9217CFBE-F42C-4709-9ED0-9145AE272CE9}" destId="{A886C3E9-7796-46F1-ADD0-524C76F98345}" srcOrd="8" destOrd="0" presId="urn:microsoft.com/office/officeart/2018/2/layout/IconVerticalSolidList"/>
    <dgm:cxn modelId="{E6172470-3854-44C1-98BD-2656ACA2EB9D}" type="presParOf" srcId="{A886C3E9-7796-46F1-ADD0-524C76F98345}" destId="{58981777-5771-43B6-A75D-643D1D169D87}" srcOrd="0" destOrd="0" presId="urn:microsoft.com/office/officeart/2018/2/layout/IconVerticalSolidList"/>
    <dgm:cxn modelId="{40DCC9DF-6C9D-4A17-8F2B-DC6383FEFB91}" type="presParOf" srcId="{A886C3E9-7796-46F1-ADD0-524C76F98345}" destId="{E1B54FFC-4BC0-405D-AB48-744065AE21D8}" srcOrd="1" destOrd="0" presId="urn:microsoft.com/office/officeart/2018/2/layout/IconVerticalSolidList"/>
    <dgm:cxn modelId="{13A09309-BBC9-4E85-8D43-2AF9942949A2}" type="presParOf" srcId="{A886C3E9-7796-46F1-ADD0-524C76F98345}" destId="{30B14A14-51DB-473E-9B2A-1A6EE20FC02D}" srcOrd="2" destOrd="0" presId="urn:microsoft.com/office/officeart/2018/2/layout/IconVerticalSolidList"/>
    <dgm:cxn modelId="{9904A55C-B8F3-47AD-9144-E5092058C2A0}" type="presParOf" srcId="{A886C3E9-7796-46F1-ADD0-524C76F98345}" destId="{664C7B7C-CB45-4F11-998C-A3AA15B88134}" srcOrd="3" destOrd="0" presId="urn:microsoft.com/office/officeart/2018/2/layout/IconVerticalSolidList"/>
    <dgm:cxn modelId="{51FE6415-731A-4D00-81B9-DF06FC03643F}" type="presParOf" srcId="{9217CFBE-F42C-4709-9ED0-9145AE272CE9}" destId="{5277D172-A91B-456D-8A7C-56FC4F1BE3A3}" srcOrd="9" destOrd="0" presId="urn:microsoft.com/office/officeart/2018/2/layout/IconVerticalSolidList"/>
    <dgm:cxn modelId="{AD5F868A-EB08-41D2-B25A-606D364E335A}" type="presParOf" srcId="{9217CFBE-F42C-4709-9ED0-9145AE272CE9}" destId="{9567622B-61A4-4526-A423-E1EBAF4512E5}" srcOrd="10" destOrd="0" presId="urn:microsoft.com/office/officeart/2018/2/layout/IconVerticalSolidList"/>
    <dgm:cxn modelId="{06D79E77-4B02-4563-8A64-070016E572A5}" type="presParOf" srcId="{9567622B-61A4-4526-A423-E1EBAF4512E5}" destId="{7C0AEFFD-6381-4F76-AB15-4D7A49CAE2C7}" srcOrd="0" destOrd="0" presId="urn:microsoft.com/office/officeart/2018/2/layout/IconVerticalSolidList"/>
    <dgm:cxn modelId="{151BB8B0-8DEE-4F4A-A528-75ED0781AF18}" type="presParOf" srcId="{9567622B-61A4-4526-A423-E1EBAF4512E5}" destId="{C5BB07C1-EE23-4502-82C5-1FBCDB828711}" srcOrd="1" destOrd="0" presId="urn:microsoft.com/office/officeart/2018/2/layout/IconVerticalSolidList"/>
    <dgm:cxn modelId="{9D2715A7-4DDD-4309-B85F-47001588A599}" type="presParOf" srcId="{9567622B-61A4-4526-A423-E1EBAF4512E5}" destId="{545B4261-ADCD-48C8-B977-0C879F6CD5E8}" srcOrd="2" destOrd="0" presId="urn:microsoft.com/office/officeart/2018/2/layout/IconVerticalSolidList"/>
    <dgm:cxn modelId="{5E1EF4BB-F15A-4BF8-BBA1-8628B6832ADC}" type="presParOf" srcId="{9567622B-61A4-4526-A423-E1EBAF4512E5}" destId="{70541E15-C37E-4337-91D5-5F12C545E3B0}" srcOrd="3" destOrd="0" presId="urn:microsoft.com/office/officeart/2018/2/layout/IconVerticalSolidList"/>
    <dgm:cxn modelId="{D6A6B38A-57CB-4D44-AE12-889C3767D483}" type="presParOf" srcId="{9217CFBE-F42C-4709-9ED0-9145AE272CE9}" destId="{5EFE58CE-C86A-457A-9C56-88489803826E}" srcOrd="11" destOrd="0" presId="urn:microsoft.com/office/officeart/2018/2/layout/IconVerticalSolidList"/>
    <dgm:cxn modelId="{0787405B-31CD-4969-BFE4-C0397DC0F4EA}" type="presParOf" srcId="{9217CFBE-F42C-4709-9ED0-9145AE272CE9}" destId="{468D4353-1DA4-4F43-83E9-ADCF6C456E64}" srcOrd="12" destOrd="0" presId="urn:microsoft.com/office/officeart/2018/2/layout/IconVerticalSolidList"/>
    <dgm:cxn modelId="{2D99F716-156C-4AC5-9001-D83EAEFE12AD}" type="presParOf" srcId="{468D4353-1DA4-4F43-83E9-ADCF6C456E64}" destId="{44D00C66-0E66-4CCB-A61D-4D0B2C9C7E28}" srcOrd="0" destOrd="0" presId="urn:microsoft.com/office/officeart/2018/2/layout/IconVerticalSolidList"/>
    <dgm:cxn modelId="{61657974-2DD2-4D25-9044-AD8964D72A03}" type="presParOf" srcId="{468D4353-1DA4-4F43-83E9-ADCF6C456E64}" destId="{77E1BF59-3699-411B-AE9D-2498E2E70276}" srcOrd="1" destOrd="0" presId="urn:microsoft.com/office/officeart/2018/2/layout/IconVerticalSolidList"/>
    <dgm:cxn modelId="{320A70A3-7987-4FA4-9C19-7138B7D5DC31}" type="presParOf" srcId="{468D4353-1DA4-4F43-83E9-ADCF6C456E64}" destId="{C56CF419-0BBE-4B2F-B71E-1B5E942ECE9F}" srcOrd="2" destOrd="0" presId="urn:microsoft.com/office/officeart/2018/2/layout/IconVerticalSolidList"/>
    <dgm:cxn modelId="{05ED4906-05CA-4E34-A528-87EEAE43DB13}" type="presParOf" srcId="{468D4353-1DA4-4F43-83E9-ADCF6C456E64}" destId="{12650450-6F52-401C-A712-20465513ACA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5050A7-F321-4C86-AFD9-B7A011539B29}"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4FE25FD-4E44-4DE0-BFA9-BC5444F019B2}">
      <dgm:prSet/>
      <dgm:spPr/>
      <dgm:t>
        <a:bodyPr/>
        <a:lstStyle/>
        <a:p>
          <a:r>
            <a:rPr lang="en-US" dirty="0">
              <a:latin typeface="Overpass" pitchFamily="2" charset="77"/>
            </a:rPr>
            <a:t>Annual Reports are submitted by ODA to DEQ</a:t>
          </a:r>
        </a:p>
      </dgm:t>
    </dgm:pt>
    <dgm:pt modelId="{015588D9-4FDA-4A31-AA90-70D9DB236E1B}" type="parTrans" cxnId="{A37821C8-ADE9-4A71-9A20-784976E043C9}">
      <dgm:prSet/>
      <dgm:spPr/>
      <dgm:t>
        <a:bodyPr/>
        <a:lstStyle/>
        <a:p>
          <a:endParaRPr lang="en-US"/>
        </a:p>
      </dgm:t>
    </dgm:pt>
    <dgm:pt modelId="{B70AE6E1-094C-4BD1-8F8C-34E3A06BD5E6}" type="sibTrans" cxnId="{A37821C8-ADE9-4A71-9A20-784976E043C9}">
      <dgm:prSet/>
      <dgm:spPr/>
      <dgm:t>
        <a:bodyPr/>
        <a:lstStyle/>
        <a:p>
          <a:endParaRPr lang="en-US"/>
        </a:p>
      </dgm:t>
    </dgm:pt>
    <dgm:pt modelId="{3D9760A8-49AB-4F3D-B4E0-9A3C8E8B9E1A}">
      <dgm:prSet/>
      <dgm:spPr/>
      <dgm:t>
        <a:bodyPr/>
        <a:lstStyle/>
        <a:p>
          <a:r>
            <a:rPr lang="en-US" dirty="0">
              <a:latin typeface="Overpass" pitchFamily="2" charset="77"/>
            </a:rPr>
            <a:t>Implementation Plans are reviewed and updated every 5-Years</a:t>
          </a:r>
        </a:p>
      </dgm:t>
    </dgm:pt>
    <dgm:pt modelId="{41D536F0-05CE-4D81-B030-3E29F9BE0940}" type="parTrans" cxnId="{A257B156-425A-4F89-863F-71CBC3BDFEED}">
      <dgm:prSet/>
      <dgm:spPr/>
      <dgm:t>
        <a:bodyPr/>
        <a:lstStyle/>
        <a:p>
          <a:endParaRPr lang="en-US"/>
        </a:p>
      </dgm:t>
    </dgm:pt>
    <dgm:pt modelId="{0F4626F0-B966-4377-B88E-D9CD672E9F99}" type="sibTrans" cxnId="{A257B156-425A-4F89-863F-71CBC3BDFEED}">
      <dgm:prSet/>
      <dgm:spPr/>
      <dgm:t>
        <a:bodyPr/>
        <a:lstStyle/>
        <a:p>
          <a:endParaRPr lang="en-US"/>
        </a:p>
      </dgm:t>
    </dgm:pt>
    <dgm:pt modelId="{0D729F95-DD70-8B44-946C-B6CB2C05C756}" type="pres">
      <dgm:prSet presAssocID="{5B5050A7-F321-4C86-AFD9-B7A011539B29}" presName="hierChild1" presStyleCnt="0">
        <dgm:presLayoutVars>
          <dgm:chPref val="1"/>
          <dgm:dir/>
          <dgm:animOne val="branch"/>
          <dgm:animLvl val="lvl"/>
          <dgm:resizeHandles/>
        </dgm:presLayoutVars>
      </dgm:prSet>
      <dgm:spPr/>
    </dgm:pt>
    <dgm:pt modelId="{6BE56AC3-4AAE-AA47-9816-31AF93C57FDA}" type="pres">
      <dgm:prSet presAssocID="{64FE25FD-4E44-4DE0-BFA9-BC5444F019B2}" presName="hierRoot1" presStyleCnt="0"/>
      <dgm:spPr/>
    </dgm:pt>
    <dgm:pt modelId="{73B91BC6-EF30-724F-9E5A-DCDAFF94C24F}" type="pres">
      <dgm:prSet presAssocID="{64FE25FD-4E44-4DE0-BFA9-BC5444F019B2}" presName="composite" presStyleCnt="0"/>
      <dgm:spPr/>
    </dgm:pt>
    <dgm:pt modelId="{1AB1ACAD-7405-5A45-8E4F-6CE7452A604C}" type="pres">
      <dgm:prSet presAssocID="{64FE25FD-4E44-4DE0-BFA9-BC5444F019B2}" presName="background" presStyleLbl="node0" presStyleIdx="0" presStyleCnt="2"/>
      <dgm:spPr/>
    </dgm:pt>
    <dgm:pt modelId="{385F5800-760B-4B44-A92B-4FDB830998E1}" type="pres">
      <dgm:prSet presAssocID="{64FE25FD-4E44-4DE0-BFA9-BC5444F019B2}" presName="text" presStyleLbl="fgAcc0" presStyleIdx="0" presStyleCnt="2">
        <dgm:presLayoutVars>
          <dgm:chPref val="3"/>
        </dgm:presLayoutVars>
      </dgm:prSet>
      <dgm:spPr/>
    </dgm:pt>
    <dgm:pt modelId="{99280703-BCAD-5544-AF20-FBB4AA342D5A}" type="pres">
      <dgm:prSet presAssocID="{64FE25FD-4E44-4DE0-BFA9-BC5444F019B2}" presName="hierChild2" presStyleCnt="0"/>
      <dgm:spPr/>
    </dgm:pt>
    <dgm:pt modelId="{F30963A6-D116-F24C-B1B1-2C411DEDC965}" type="pres">
      <dgm:prSet presAssocID="{3D9760A8-49AB-4F3D-B4E0-9A3C8E8B9E1A}" presName="hierRoot1" presStyleCnt="0"/>
      <dgm:spPr/>
    </dgm:pt>
    <dgm:pt modelId="{6344BF09-5792-EB4C-9A4D-3C8D2DB2EC66}" type="pres">
      <dgm:prSet presAssocID="{3D9760A8-49AB-4F3D-B4E0-9A3C8E8B9E1A}" presName="composite" presStyleCnt="0"/>
      <dgm:spPr/>
    </dgm:pt>
    <dgm:pt modelId="{BA28793B-71C1-F14D-855B-7CCF514CF697}" type="pres">
      <dgm:prSet presAssocID="{3D9760A8-49AB-4F3D-B4E0-9A3C8E8B9E1A}" presName="background" presStyleLbl="node0" presStyleIdx="1" presStyleCnt="2"/>
      <dgm:spPr/>
    </dgm:pt>
    <dgm:pt modelId="{17F1C044-0708-DF4A-99ED-DAE74E3C52D5}" type="pres">
      <dgm:prSet presAssocID="{3D9760A8-49AB-4F3D-B4E0-9A3C8E8B9E1A}" presName="text" presStyleLbl="fgAcc0" presStyleIdx="1" presStyleCnt="2">
        <dgm:presLayoutVars>
          <dgm:chPref val="3"/>
        </dgm:presLayoutVars>
      </dgm:prSet>
      <dgm:spPr/>
    </dgm:pt>
    <dgm:pt modelId="{D02D9D3C-9DCD-C24C-B3B1-643ABFEB993B}" type="pres">
      <dgm:prSet presAssocID="{3D9760A8-49AB-4F3D-B4E0-9A3C8E8B9E1A}" presName="hierChild2" presStyleCnt="0"/>
      <dgm:spPr/>
    </dgm:pt>
  </dgm:ptLst>
  <dgm:cxnLst>
    <dgm:cxn modelId="{B2692F2D-DAA7-B24B-A4CC-AF26E7963CF8}" type="presOf" srcId="{64FE25FD-4E44-4DE0-BFA9-BC5444F019B2}" destId="{385F5800-760B-4B44-A92B-4FDB830998E1}" srcOrd="0" destOrd="0" presId="urn:microsoft.com/office/officeart/2005/8/layout/hierarchy1"/>
    <dgm:cxn modelId="{1F6B9E33-18B0-9D48-A422-04659CFB9AB0}" type="presOf" srcId="{5B5050A7-F321-4C86-AFD9-B7A011539B29}" destId="{0D729F95-DD70-8B44-946C-B6CB2C05C756}" srcOrd="0" destOrd="0" presId="urn:microsoft.com/office/officeart/2005/8/layout/hierarchy1"/>
    <dgm:cxn modelId="{A257B156-425A-4F89-863F-71CBC3BDFEED}" srcId="{5B5050A7-F321-4C86-AFD9-B7A011539B29}" destId="{3D9760A8-49AB-4F3D-B4E0-9A3C8E8B9E1A}" srcOrd="1" destOrd="0" parTransId="{41D536F0-05CE-4D81-B030-3E29F9BE0940}" sibTransId="{0F4626F0-B966-4377-B88E-D9CD672E9F99}"/>
    <dgm:cxn modelId="{BB48CCB9-9269-FA4A-9EA9-61A6FD2F0EB0}" type="presOf" srcId="{3D9760A8-49AB-4F3D-B4E0-9A3C8E8B9E1A}" destId="{17F1C044-0708-DF4A-99ED-DAE74E3C52D5}" srcOrd="0" destOrd="0" presId="urn:microsoft.com/office/officeart/2005/8/layout/hierarchy1"/>
    <dgm:cxn modelId="{A37821C8-ADE9-4A71-9A20-784976E043C9}" srcId="{5B5050A7-F321-4C86-AFD9-B7A011539B29}" destId="{64FE25FD-4E44-4DE0-BFA9-BC5444F019B2}" srcOrd="0" destOrd="0" parTransId="{015588D9-4FDA-4A31-AA90-70D9DB236E1B}" sibTransId="{B70AE6E1-094C-4BD1-8F8C-34E3A06BD5E6}"/>
    <dgm:cxn modelId="{6AF4E8C7-0ECF-1D4E-AF75-783885FFEDD1}" type="presParOf" srcId="{0D729F95-DD70-8B44-946C-B6CB2C05C756}" destId="{6BE56AC3-4AAE-AA47-9816-31AF93C57FDA}" srcOrd="0" destOrd="0" presId="urn:microsoft.com/office/officeart/2005/8/layout/hierarchy1"/>
    <dgm:cxn modelId="{950871FD-8C1D-D844-B862-EB87AF9DCDF7}" type="presParOf" srcId="{6BE56AC3-4AAE-AA47-9816-31AF93C57FDA}" destId="{73B91BC6-EF30-724F-9E5A-DCDAFF94C24F}" srcOrd="0" destOrd="0" presId="urn:microsoft.com/office/officeart/2005/8/layout/hierarchy1"/>
    <dgm:cxn modelId="{7C0C123C-0783-B040-BA5D-17C45311C293}" type="presParOf" srcId="{73B91BC6-EF30-724F-9E5A-DCDAFF94C24F}" destId="{1AB1ACAD-7405-5A45-8E4F-6CE7452A604C}" srcOrd="0" destOrd="0" presId="urn:microsoft.com/office/officeart/2005/8/layout/hierarchy1"/>
    <dgm:cxn modelId="{F99F969F-4D4A-AF41-9664-9690D39938BF}" type="presParOf" srcId="{73B91BC6-EF30-724F-9E5A-DCDAFF94C24F}" destId="{385F5800-760B-4B44-A92B-4FDB830998E1}" srcOrd="1" destOrd="0" presId="urn:microsoft.com/office/officeart/2005/8/layout/hierarchy1"/>
    <dgm:cxn modelId="{3A9AD9F4-641B-F149-9B5B-B501292ED8F3}" type="presParOf" srcId="{6BE56AC3-4AAE-AA47-9816-31AF93C57FDA}" destId="{99280703-BCAD-5544-AF20-FBB4AA342D5A}" srcOrd="1" destOrd="0" presId="urn:microsoft.com/office/officeart/2005/8/layout/hierarchy1"/>
    <dgm:cxn modelId="{8BA814BA-E140-6842-BAC8-A5B42CB21D45}" type="presParOf" srcId="{0D729F95-DD70-8B44-946C-B6CB2C05C756}" destId="{F30963A6-D116-F24C-B1B1-2C411DEDC965}" srcOrd="1" destOrd="0" presId="urn:microsoft.com/office/officeart/2005/8/layout/hierarchy1"/>
    <dgm:cxn modelId="{0674634B-93F1-AF46-8EB9-DAE7923602E7}" type="presParOf" srcId="{F30963A6-D116-F24C-B1B1-2C411DEDC965}" destId="{6344BF09-5792-EB4C-9A4D-3C8D2DB2EC66}" srcOrd="0" destOrd="0" presId="urn:microsoft.com/office/officeart/2005/8/layout/hierarchy1"/>
    <dgm:cxn modelId="{622B4BDC-E196-E84C-BBB7-86AE5FE9B231}" type="presParOf" srcId="{6344BF09-5792-EB4C-9A4D-3C8D2DB2EC66}" destId="{BA28793B-71C1-F14D-855B-7CCF514CF697}" srcOrd="0" destOrd="0" presId="urn:microsoft.com/office/officeart/2005/8/layout/hierarchy1"/>
    <dgm:cxn modelId="{6178D6A0-A370-AB4E-973F-4C2B9A56946F}" type="presParOf" srcId="{6344BF09-5792-EB4C-9A4D-3C8D2DB2EC66}" destId="{17F1C044-0708-DF4A-99ED-DAE74E3C52D5}" srcOrd="1" destOrd="0" presId="urn:microsoft.com/office/officeart/2005/8/layout/hierarchy1"/>
    <dgm:cxn modelId="{DAC619B1-C3DE-4745-A139-398E24D00728}" type="presParOf" srcId="{F30963A6-D116-F24C-B1B1-2C411DEDC965}" destId="{D02D9D3C-9DCD-C24C-B3B1-643ABFEB993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42CC6-9B8B-4794-B28A-A21EF551CAA5}">
      <dsp:nvSpPr>
        <dsp:cNvPr id="0" name=""/>
        <dsp:cNvSpPr/>
      </dsp:nvSpPr>
      <dsp:spPr>
        <a:xfrm>
          <a:off x="0" y="367"/>
          <a:ext cx="7856136" cy="506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59514C-305A-485E-97A9-4446C4BE7872}">
      <dsp:nvSpPr>
        <dsp:cNvPr id="0" name=""/>
        <dsp:cNvSpPr/>
      </dsp:nvSpPr>
      <dsp:spPr>
        <a:xfrm>
          <a:off x="153137" y="114271"/>
          <a:ext cx="278431" cy="2784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E9057-95CD-4397-8A5B-70DD908F15DC}">
      <dsp:nvSpPr>
        <dsp:cNvPr id="0" name=""/>
        <dsp:cNvSpPr/>
      </dsp:nvSpPr>
      <dsp:spPr>
        <a:xfrm>
          <a:off x="584706" y="367"/>
          <a:ext cx="7271429" cy="5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77" tIns="53577" rIns="53577" bIns="53577"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Overpass" pitchFamily="2" charset="77"/>
            </a:rPr>
            <a:t>Landowner workshops, handouts, communication</a:t>
          </a:r>
          <a:endParaRPr lang="en-US" sz="1600" kern="1200" dirty="0">
            <a:latin typeface="Overpass" pitchFamily="2" charset="77"/>
          </a:endParaRPr>
        </a:p>
      </dsp:txBody>
      <dsp:txXfrm>
        <a:off x="584706" y="367"/>
        <a:ext cx="7271429" cy="506238"/>
      </dsp:txXfrm>
    </dsp:sp>
    <dsp:sp modelId="{96BA394D-DA1B-4AB9-B993-3C6B589BD5E8}">
      <dsp:nvSpPr>
        <dsp:cNvPr id="0" name=""/>
        <dsp:cNvSpPr/>
      </dsp:nvSpPr>
      <dsp:spPr>
        <a:xfrm>
          <a:off x="0" y="633166"/>
          <a:ext cx="7856136" cy="506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CFB77B-EC86-40ED-ADF8-6B263F4DE794}">
      <dsp:nvSpPr>
        <dsp:cNvPr id="0" name=""/>
        <dsp:cNvSpPr/>
      </dsp:nvSpPr>
      <dsp:spPr>
        <a:xfrm>
          <a:off x="153137" y="747070"/>
          <a:ext cx="278431" cy="278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2C177-D4DA-47E2-A849-41B1868F7698}">
      <dsp:nvSpPr>
        <dsp:cNvPr id="0" name=""/>
        <dsp:cNvSpPr/>
      </dsp:nvSpPr>
      <dsp:spPr>
        <a:xfrm>
          <a:off x="584706" y="633166"/>
          <a:ext cx="7271429" cy="5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77" tIns="53577" rIns="53577" bIns="53577"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Overpass" pitchFamily="2" charset="77"/>
            </a:rPr>
            <a:t>Landowner technical assistance</a:t>
          </a:r>
          <a:endParaRPr lang="en-US" sz="1600" kern="1200" dirty="0">
            <a:latin typeface="Overpass" pitchFamily="2" charset="77"/>
          </a:endParaRPr>
        </a:p>
      </dsp:txBody>
      <dsp:txXfrm>
        <a:off x="584706" y="633166"/>
        <a:ext cx="7271429" cy="506238"/>
      </dsp:txXfrm>
    </dsp:sp>
    <dsp:sp modelId="{F6001D3E-7AF9-44FF-9DC0-547512F555D5}">
      <dsp:nvSpPr>
        <dsp:cNvPr id="0" name=""/>
        <dsp:cNvSpPr/>
      </dsp:nvSpPr>
      <dsp:spPr>
        <a:xfrm>
          <a:off x="0" y="1265965"/>
          <a:ext cx="7856136" cy="506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55D96-CF57-49BE-8CA5-CD4B40534098}">
      <dsp:nvSpPr>
        <dsp:cNvPr id="0" name=""/>
        <dsp:cNvSpPr/>
      </dsp:nvSpPr>
      <dsp:spPr>
        <a:xfrm>
          <a:off x="153137" y="1379869"/>
          <a:ext cx="278431" cy="2784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1D8167-2F41-486C-A3A2-1900C5D887D2}">
      <dsp:nvSpPr>
        <dsp:cNvPr id="0" name=""/>
        <dsp:cNvSpPr/>
      </dsp:nvSpPr>
      <dsp:spPr>
        <a:xfrm>
          <a:off x="584706" y="1265965"/>
          <a:ext cx="7271429" cy="5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77" tIns="53577" rIns="53577" bIns="53577"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Overpass" pitchFamily="2" charset="77"/>
            </a:rPr>
            <a:t>Implementations recorded</a:t>
          </a:r>
          <a:r>
            <a:rPr lang="en-US" sz="1600" b="0" i="0" kern="1200" dirty="0"/>
            <a:t>!</a:t>
          </a:r>
          <a:endParaRPr lang="en-US" sz="1600" kern="1200" dirty="0"/>
        </a:p>
      </dsp:txBody>
      <dsp:txXfrm>
        <a:off x="584706" y="1265965"/>
        <a:ext cx="7271429" cy="506238"/>
      </dsp:txXfrm>
    </dsp:sp>
    <dsp:sp modelId="{4CAB365B-0B55-4407-8EB3-6FFE9CB0F310}">
      <dsp:nvSpPr>
        <dsp:cNvPr id="0" name=""/>
        <dsp:cNvSpPr/>
      </dsp:nvSpPr>
      <dsp:spPr>
        <a:xfrm>
          <a:off x="0" y="1898764"/>
          <a:ext cx="7856136" cy="506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E36CC6-FB96-4617-BF5E-1CF717491919}">
      <dsp:nvSpPr>
        <dsp:cNvPr id="0" name=""/>
        <dsp:cNvSpPr/>
      </dsp:nvSpPr>
      <dsp:spPr>
        <a:xfrm>
          <a:off x="153137" y="2012667"/>
          <a:ext cx="278431" cy="2784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2DCA99-8D92-4163-8E6B-B798C8B7949D}">
      <dsp:nvSpPr>
        <dsp:cNvPr id="0" name=""/>
        <dsp:cNvSpPr/>
      </dsp:nvSpPr>
      <dsp:spPr>
        <a:xfrm>
          <a:off x="584706" y="1898764"/>
          <a:ext cx="7271429" cy="5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77" tIns="53577" rIns="53577" bIns="53577"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Overpass" pitchFamily="2" charset="77"/>
            </a:rPr>
            <a:t>SIA’s, Focus Areas</a:t>
          </a:r>
          <a:endParaRPr lang="en-US" sz="1600" kern="1200" dirty="0">
            <a:latin typeface="Overpass" pitchFamily="2" charset="77"/>
          </a:endParaRPr>
        </a:p>
      </dsp:txBody>
      <dsp:txXfrm>
        <a:off x="584706" y="1898764"/>
        <a:ext cx="7271429" cy="506238"/>
      </dsp:txXfrm>
    </dsp:sp>
    <dsp:sp modelId="{58981777-5771-43B6-A75D-643D1D169D87}">
      <dsp:nvSpPr>
        <dsp:cNvPr id="0" name=""/>
        <dsp:cNvSpPr/>
      </dsp:nvSpPr>
      <dsp:spPr>
        <a:xfrm>
          <a:off x="0" y="2531562"/>
          <a:ext cx="7856136" cy="506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B54FFC-4BC0-405D-AB48-744065AE21D8}">
      <dsp:nvSpPr>
        <dsp:cNvPr id="0" name=""/>
        <dsp:cNvSpPr/>
      </dsp:nvSpPr>
      <dsp:spPr>
        <a:xfrm>
          <a:off x="153137" y="2645466"/>
          <a:ext cx="278431" cy="2784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4C7B7C-CB45-4F11-998C-A3AA15B88134}">
      <dsp:nvSpPr>
        <dsp:cNvPr id="0" name=""/>
        <dsp:cNvSpPr/>
      </dsp:nvSpPr>
      <dsp:spPr>
        <a:xfrm>
          <a:off x="584706" y="2531562"/>
          <a:ext cx="7271429" cy="5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77" tIns="53577" rIns="53577" bIns="53577"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Overpass" pitchFamily="2" charset="77"/>
            </a:rPr>
            <a:t>Area Plan activities</a:t>
          </a:r>
          <a:endParaRPr lang="en-US" sz="1600" kern="1200" dirty="0">
            <a:latin typeface="Overpass" pitchFamily="2" charset="77"/>
          </a:endParaRPr>
        </a:p>
      </dsp:txBody>
      <dsp:txXfrm>
        <a:off x="584706" y="2531562"/>
        <a:ext cx="7271429" cy="506238"/>
      </dsp:txXfrm>
    </dsp:sp>
    <dsp:sp modelId="{7C0AEFFD-6381-4F76-AB15-4D7A49CAE2C7}">
      <dsp:nvSpPr>
        <dsp:cNvPr id="0" name=""/>
        <dsp:cNvSpPr/>
      </dsp:nvSpPr>
      <dsp:spPr>
        <a:xfrm>
          <a:off x="0" y="3164361"/>
          <a:ext cx="7856136" cy="506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B07C1-EE23-4502-82C5-1FBCDB828711}">
      <dsp:nvSpPr>
        <dsp:cNvPr id="0" name=""/>
        <dsp:cNvSpPr/>
      </dsp:nvSpPr>
      <dsp:spPr>
        <a:xfrm>
          <a:off x="153137" y="3278265"/>
          <a:ext cx="278431" cy="2784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41E15-C37E-4337-91D5-5F12C545E3B0}">
      <dsp:nvSpPr>
        <dsp:cNvPr id="0" name=""/>
        <dsp:cNvSpPr/>
      </dsp:nvSpPr>
      <dsp:spPr>
        <a:xfrm>
          <a:off x="584706" y="3164361"/>
          <a:ext cx="7271429" cy="5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77" tIns="53577" rIns="53577" bIns="53577"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Overpass" pitchFamily="2" charset="77"/>
            </a:rPr>
            <a:t>Rule Updates needed?</a:t>
          </a:r>
          <a:endParaRPr lang="en-US" sz="1600" kern="1200" dirty="0">
            <a:latin typeface="Overpass" pitchFamily="2" charset="77"/>
          </a:endParaRPr>
        </a:p>
      </dsp:txBody>
      <dsp:txXfrm>
        <a:off x="584706" y="3164361"/>
        <a:ext cx="7271429" cy="506238"/>
      </dsp:txXfrm>
    </dsp:sp>
    <dsp:sp modelId="{44D00C66-0E66-4CCB-A61D-4D0B2C9C7E28}">
      <dsp:nvSpPr>
        <dsp:cNvPr id="0" name=""/>
        <dsp:cNvSpPr/>
      </dsp:nvSpPr>
      <dsp:spPr>
        <a:xfrm>
          <a:off x="0" y="3797160"/>
          <a:ext cx="7856136" cy="5062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E1BF59-3699-411B-AE9D-2498E2E70276}">
      <dsp:nvSpPr>
        <dsp:cNvPr id="0" name=""/>
        <dsp:cNvSpPr/>
      </dsp:nvSpPr>
      <dsp:spPr>
        <a:xfrm>
          <a:off x="153137" y="3911064"/>
          <a:ext cx="278431" cy="27843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650450-6F52-401C-A712-20465513ACA7}">
      <dsp:nvSpPr>
        <dsp:cNvPr id="0" name=""/>
        <dsp:cNvSpPr/>
      </dsp:nvSpPr>
      <dsp:spPr>
        <a:xfrm>
          <a:off x="584706" y="3797160"/>
          <a:ext cx="7271429" cy="5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77" tIns="53577" rIns="53577" bIns="53577" numCol="1" spcCol="1270" anchor="ctr" anchorCtr="0">
          <a:noAutofit/>
        </a:bodyPr>
        <a:lstStyle/>
        <a:p>
          <a:pPr marL="0" lvl="0" indent="0" algn="l" defTabSz="711200">
            <a:lnSpc>
              <a:spcPct val="100000"/>
            </a:lnSpc>
            <a:spcBef>
              <a:spcPct val="0"/>
            </a:spcBef>
            <a:spcAft>
              <a:spcPct val="35000"/>
            </a:spcAft>
            <a:buNone/>
          </a:pPr>
          <a:r>
            <a:rPr lang="en-US" sz="1600" b="0" i="0" kern="1200" dirty="0">
              <a:latin typeface="Overpass" pitchFamily="2" charset="77"/>
            </a:rPr>
            <a:t>Ag practice strategies documented &amp; prioritized</a:t>
          </a:r>
          <a:endParaRPr lang="en-US" sz="1600" kern="1200" dirty="0">
            <a:latin typeface="Overpass" pitchFamily="2" charset="77"/>
          </a:endParaRPr>
        </a:p>
      </dsp:txBody>
      <dsp:txXfrm>
        <a:off x="584706" y="3797160"/>
        <a:ext cx="7271429" cy="506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1ACAD-7405-5A45-8E4F-6CE7452A604C}">
      <dsp:nvSpPr>
        <dsp:cNvPr id="0" name=""/>
        <dsp:cNvSpPr/>
      </dsp:nvSpPr>
      <dsp:spPr>
        <a:xfrm>
          <a:off x="1283"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5F5800-760B-4B44-A92B-4FDB830998E1}">
      <dsp:nvSpPr>
        <dsp:cNvPr id="0" name=""/>
        <dsp:cNvSpPr/>
      </dsp:nvSpPr>
      <dsp:spPr>
        <a:xfrm>
          <a:off x="501904"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Overpass" pitchFamily="2" charset="77"/>
            </a:rPr>
            <a:t>Annual Reports are submitted by ODA to DEQ</a:t>
          </a:r>
        </a:p>
      </dsp:txBody>
      <dsp:txXfrm>
        <a:off x="585701" y="873933"/>
        <a:ext cx="4337991" cy="2693452"/>
      </dsp:txXfrm>
    </dsp:sp>
    <dsp:sp modelId="{BA28793B-71C1-F14D-855B-7CCF514CF697}">
      <dsp:nvSpPr>
        <dsp:cNvPr id="0" name=""/>
        <dsp:cNvSpPr/>
      </dsp:nvSpPr>
      <dsp:spPr>
        <a:xfrm>
          <a:off x="5508110" y="314546"/>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1C044-0708-DF4A-99ED-DAE74E3C52D5}">
      <dsp:nvSpPr>
        <dsp:cNvPr id="0" name=""/>
        <dsp:cNvSpPr/>
      </dsp:nvSpPr>
      <dsp:spPr>
        <a:xfrm>
          <a:off x="6008730" y="790136"/>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latin typeface="Overpass" pitchFamily="2" charset="77"/>
            </a:rPr>
            <a:t>Implementation Plans are reviewed and updated every 5-Years</a:t>
          </a:r>
        </a:p>
      </dsp:txBody>
      <dsp:txXfrm>
        <a:off x="6092527" y="873933"/>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37ACE-876B-5646-AD77-09413C47E0D5}" type="datetimeFigureOut">
              <a:rPr lang="en-US" smtClean="0"/>
              <a:t>10/4/24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B2EDB-78AD-C041-A719-8630CF7D3D68}" type="slidenum">
              <a:rPr lang="en-US" smtClean="0"/>
              <a:t>‹#›</a:t>
            </a:fld>
            <a:endParaRPr lang="en-US"/>
          </a:p>
        </p:txBody>
      </p:sp>
    </p:spTree>
    <p:extLst>
      <p:ext uri="{BB962C8B-B14F-4D97-AF65-F5344CB8AC3E}">
        <p14:creationId xmlns:p14="http://schemas.microsoft.com/office/powerpoint/2010/main" val="276314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1FD86-EBB7-8144-9D18-594AC88AA063}" type="slidenum">
              <a:rPr kumimoji="0" lang="en-US" sz="1200" u="none" strike="noStrike" kern="1200" cap="none" spc="0" normalizeH="0" baseline="0" noProof="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u="none" strike="noStrike" kern="1200" cap="none" spc="0" normalizeH="0" baseline="0" noProof="0" dirty="0">
              <a:ln>
                <a:noFill/>
              </a:ln>
              <a:solidFill>
                <a:prstClr val="black"/>
              </a:solidFill>
              <a:effectLst/>
              <a:uLnTx/>
              <a:uFillTx/>
              <a:ea typeface="+mn-ea"/>
              <a:cs typeface="+mn-cs"/>
            </a:endParaRPr>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71432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 track the work and funds that go into the plan. This is the building blocks for the Implementation Plan. Outreach, SIAs, BMPs. Mercury is the first one implemented. Plan is the narrative to go along with the matrix. Also includes the resources needed section. We don’t have the resources to fully implement a plan. Existing staff are at full capacity. We get the rule or TMDL and no money to implement. </a:t>
            </a:r>
          </a:p>
        </p:txBody>
      </p:sp>
      <p:sp>
        <p:nvSpPr>
          <p:cNvPr id="4" name="Slide Number Placeholder 3"/>
          <p:cNvSpPr>
            <a:spLocks noGrp="1"/>
          </p:cNvSpPr>
          <p:nvPr>
            <p:ph type="sldNum" sz="quarter" idx="5"/>
          </p:nvPr>
        </p:nvSpPr>
        <p:spPr/>
        <p:txBody>
          <a:bodyPr/>
          <a:lstStyle/>
          <a:p>
            <a:fld id="{69EB2EDB-78AD-C041-A719-8630CF7D3D68}" type="slidenum">
              <a:rPr lang="en-US" smtClean="0"/>
              <a:t>19</a:t>
            </a:fld>
            <a:endParaRPr lang="en-US"/>
          </a:p>
        </p:txBody>
      </p:sp>
    </p:spTree>
    <p:extLst>
      <p:ext uri="{BB962C8B-B14F-4D97-AF65-F5344CB8AC3E}">
        <p14:creationId xmlns:p14="http://schemas.microsoft.com/office/powerpoint/2010/main" val="862577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Supposed to be reviewed at 5 years. Annual reporting</a:t>
            </a:r>
          </a:p>
        </p:txBody>
      </p:sp>
      <p:sp>
        <p:nvSpPr>
          <p:cNvPr id="4" name="Slide Number Placeholder 3"/>
          <p:cNvSpPr>
            <a:spLocks noGrp="1"/>
          </p:cNvSpPr>
          <p:nvPr>
            <p:ph type="sldNum" sz="quarter" idx="5"/>
          </p:nvPr>
        </p:nvSpPr>
        <p:spPr/>
        <p:txBody>
          <a:bodyPr/>
          <a:lstStyle/>
          <a:p>
            <a:fld id="{69EB2EDB-78AD-C041-A719-8630CF7D3D68}" type="slidenum">
              <a:rPr lang="en-US" smtClean="0"/>
              <a:t>20</a:t>
            </a:fld>
            <a:endParaRPr lang="en-US"/>
          </a:p>
        </p:txBody>
      </p:sp>
    </p:spTree>
    <p:extLst>
      <p:ext uri="{BB962C8B-B14F-4D97-AF65-F5344CB8AC3E}">
        <p14:creationId xmlns:p14="http://schemas.microsoft.com/office/powerpoint/2010/main" val="218346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B2EDB-78AD-C041-A719-8630CF7D3D68}" type="slidenum">
              <a:rPr lang="en-US" smtClean="0"/>
              <a:t>22</a:t>
            </a:fld>
            <a:endParaRPr lang="en-US"/>
          </a:p>
        </p:txBody>
      </p:sp>
    </p:spTree>
    <p:extLst>
      <p:ext uri="{BB962C8B-B14F-4D97-AF65-F5344CB8AC3E}">
        <p14:creationId xmlns:p14="http://schemas.microsoft.com/office/powerpoint/2010/main" val="377844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A1FD86-EBB7-8144-9D18-594AC88AA063}" type="slidenum">
              <a:rPr kumimoji="0" lang="en-US" sz="1200" u="none" strike="noStrike" kern="1200" cap="none" spc="0" normalizeH="0" baseline="0" noProof="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u="none" strike="noStrike" kern="1200" cap="none" spc="0" normalizeH="0" baseline="0" noProof="0">
              <a:ln>
                <a:noFill/>
              </a:ln>
              <a:solidFill>
                <a:prstClr val="black"/>
              </a:solidFill>
              <a:effectLst/>
              <a:uLnTx/>
              <a:uFillTx/>
              <a:ea typeface="+mn-ea"/>
              <a:cs typeface="+mn-cs"/>
            </a:endParaRPr>
          </a:p>
        </p:txBody>
      </p:sp>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065190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Temperature = pollutant is solar radiation. Could list reasons – lack of shade, lack of stream structure</a:t>
            </a:r>
          </a:p>
        </p:txBody>
      </p:sp>
      <p:sp>
        <p:nvSpPr>
          <p:cNvPr id="4" name="Slide Number Placeholder 3"/>
          <p:cNvSpPr>
            <a:spLocks noGrp="1"/>
          </p:cNvSpPr>
          <p:nvPr>
            <p:ph type="sldNum" sz="quarter" idx="5"/>
          </p:nvPr>
        </p:nvSpPr>
        <p:spPr/>
        <p:txBody>
          <a:bodyPr/>
          <a:lstStyle/>
          <a:p>
            <a:fld id="{69EB2EDB-78AD-C041-A719-8630CF7D3D68}" type="slidenum">
              <a:rPr lang="en-US" smtClean="0"/>
              <a:t>12</a:t>
            </a:fld>
            <a:endParaRPr lang="en-US"/>
          </a:p>
        </p:txBody>
      </p:sp>
    </p:spTree>
    <p:extLst>
      <p:ext uri="{BB962C8B-B14F-4D97-AF65-F5344CB8AC3E}">
        <p14:creationId xmlns:p14="http://schemas.microsoft.com/office/powerpoint/2010/main" val="183571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B2EDB-78AD-C041-A719-8630CF7D3D68}" type="slidenum">
              <a:rPr lang="en-US" smtClean="0"/>
              <a:t>13</a:t>
            </a:fld>
            <a:endParaRPr lang="en-US"/>
          </a:p>
        </p:txBody>
      </p:sp>
    </p:spTree>
    <p:extLst>
      <p:ext uri="{BB962C8B-B14F-4D97-AF65-F5344CB8AC3E}">
        <p14:creationId xmlns:p14="http://schemas.microsoft.com/office/powerpoint/2010/main" val="248003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Mercury reduction – 86 or 95 for TSS. Temperature TMDLs will have reductions as well. </a:t>
            </a:r>
          </a:p>
        </p:txBody>
      </p:sp>
      <p:sp>
        <p:nvSpPr>
          <p:cNvPr id="4" name="Slide Number Placeholder 3"/>
          <p:cNvSpPr>
            <a:spLocks noGrp="1"/>
          </p:cNvSpPr>
          <p:nvPr>
            <p:ph type="sldNum" sz="quarter" idx="5"/>
          </p:nvPr>
        </p:nvSpPr>
        <p:spPr/>
        <p:txBody>
          <a:bodyPr/>
          <a:lstStyle/>
          <a:p>
            <a:fld id="{69EB2EDB-78AD-C041-A719-8630CF7D3D68}" type="slidenum">
              <a:rPr lang="en-US" smtClean="0"/>
              <a:t>14</a:t>
            </a:fld>
            <a:endParaRPr lang="en-US"/>
          </a:p>
        </p:txBody>
      </p:sp>
    </p:spTree>
    <p:extLst>
      <p:ext uri="{BB962C8B-B14F-4D97-AF65-F5344CB8AC3E}">
        <p14:creationId xmlns:p14="http://schemas.microsoft.com/office/powerpoint/2010/main" val="105366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EB2EDB-78AD-C041-A719-8630CF7D3D68}" type="slidenum">
              <a:rPr lang="en-US" smtClean="0"/>
              <a:t>15</a:t>
            </a:fld>
            <a:endParaRPr lang="en-US"/>
          </a:p>
        </p:txBody>
      </p:sp>
    </p:spTree>
    <p:extLst>
      <p:ext uri="{BB962C8B-B14F-4D97-AF65-F5344CB8AC3E}">
        <p14:creationId xmlns:p14="http://schemas.microsoft.com/office/powerpoint/2010/main" val="134548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long term goal associated with where we want to get to. Must have timelines associated with strategies. How, why, and when for each strategy. </a:t>
            </a:r>
          </a:p>
        </p:txBody>
      </p:sp>
      <p:sp>
        <p:nvSpPr>
          <p:cNvPr id="4" name="Slide Number Placeholder 3"/>
          <p:cNvSpPr>
            <a:spLocks noGrp="1"/>
          </p:cNvSpPr>
          <p:nvPr>
            <p:ph type="sldNum" sz="quarter" idx="5"/>
          </p:nvPr>
        </p:nvSpPr>
        <p:spPr/>
        <p:txBody>
          <a:bodyPr/>
          <a:lstStyle/>
          <a:p>
            <a:fld id="{69EB2EDB-78AD-C041-A719-8630CF7D3D68}" type="slidenum">
              <a:rPr lang="en-US" smtClean="0"/>
              <a:t>16</a:t>
            </a:fld>
            <a:endParaRPr lang="en-US"/>
          </a:p>
        </p:txBody>
      </p:sp>
    </p:spTree>
    <p:extLst>
      <p:ext uri="{BB962C8B-B14F-4D97-AF65-F5344CB8AC3E}">
        <p14:creationId xmlns:p14="http://schemas.microsoft.com/office/powerpoint/2010/main" val="3149522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expectation for ag landowners are to comply with Ag Rules. </a:t>
            </a:r>
          </a:p>
        </p:txBody>
      </p:sp>
      <p:sp>
        <p:nvSpPr>
          <p:cNvPr id="4" name="Slide Number Placeholder 3"/>
          <p:cNvSpPr>
            <a:spLocks noGrp="1"/>
          </p:cNvSpPr>
          <p:nvPr>
            <p:ph type="sldNum" sz="quarter" idx="5"/>
          </p:nvPr>
        </p:nvSpPr>
        <p:spPr/>
        <p:txBody>
          <a:bodyPr/>
          <a:lstStyle/>
          <a:p>
            <a:fld id="{69EB2EDB-78AD-C041-A719-8630CF7D3D68}" type="slidenum">
              <a:rPr lang="en-US" smtClean="0"/>
              <a:t>17</a:t>
            </a:fld>
            <a:endParaRPr lang="en-US"/>
          </a:p>
        </p:txBody>
      </p:sp>
    </p:spTree>
    <p:extLst>
      <p:ext uri="{BB962C8B-B14F-4D97-AF65-F5344CB8AC3E}">
        <p14:creationId xmlns:p14="http://schemas.microsoft.com/office/powerpoint/2010/main" val="3165431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E01644-CF00-994F-BA0E-08E24BA52EB5}" type="slidenum">
              <a:rPr lang="en-US" smtClean="0"/>
              <a:t>18</a:t>
            </a:fld>
            <a:endParaRPr lang="en-US" dirty="0"/>
          </a:p>
        </p:txBody>
      </p:sp>
    </p:spTree>
    <p:extLst>
      <p:ext uri="{BB962C8B-B14F-4D97-AF65-F5344CB8AC3E}">
        <p14:creationId xmlns:p14="http://schemas.microsoft.com/office/powerpoint/2010/main" val="505950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653" y="926432"/>
            <a:ext cx="10932694" cy="2233863"/>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9653" y="3582414"/>
            <a:ext cx="10932694" cy="1336636"/>
          </a:xfrm>
        </p:spPr>
        <p:txBody>
          <a:bodyPr>
            <a:normAutofit/>
          </a:bodyPr>
          <a:lstStyle>
            <a:lvl1pPr marL="0" indent="0" algn="ctr">
              <a:buNone/>
              <a:defRPr sz="3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Freeform 9"/>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extLst>
      <p:ext uri="{BB962C8B-B14F-4D97-AF65-F5344CB8AC3E}">
        <p14:creationId xmlns:p14="http://schemas.microsoft.com/office/powerpoint/2010/main" val="2408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 2 Col.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Rectangle 8"/>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264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Gree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391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ubtitle)-Yellow">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6"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tx2"/>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Yellow">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1713297"/>
            <a:ext cx="8212774" cy="3522846"/>
          </a:xfrm>
        </p:spPr>
        <p:txBody>
          <a:bodyPr anchor="t"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5801627"/>
            <a:ext cx="8212138" cy="490889"/>
          </a:xfrm>
          <a:ln>
            <a:noFill/>
          </a:ln>
        </p:spPr>
        <p:txBody>
          <a:bodyPr>
            <a:normAutofit/>
          </a:bodyPr>
          <a:lstStyle>
            <a:lvl1pPr marL="0" indent="0">
              <a:buNone/>
              <a:tabLst>
                <a:tab pos="7821613" algn="l"/>
              </a:tabLst>
              <a:defRPr sz="2400" i="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3" cy="570602"/>
          </a:xfrm>
          <a:prstGeom prst="rect">
            <a:avLst/>
          </a:prstGeom>
        </p:spPr>
      </p:pic>
      <p:cxnSp>
        <p:nvCxnSpPr>
          <p:cNvPr id="26" name="Straight Connector 25"/>
          <p:cNvCxnSpPr/>
          <p:nvPr userDrawn="1"/>
        </p:nvCxnSpPr>
        <p:spPr>
          <a:xfrm>
            <a:off x="1722922" y="972152"/>
            <a:ext cx="710834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6" y="5698156"/>
            <a:ext cx="17902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in Circle)-Yellow">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2184400"/>
            <a:ext cx="8212138" cy="3619500"/>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rcle Photo/Text-Yellow">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5435" y="365125"/>
            <a:ext cx="4918509" cy="2012315"/>
          </a:xfrm>
        </p:spPr>
        <p:txBody>
          <a:bodyPr anchor="b" anchorCtr="0"/>
          <a:lstStyle>
            <a:lvl1pPr>
              <a:defRPr>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Oval 7"/>
          <p:cNvSpPr/>
          <p:nvPr userDrawn="1"/>
        </p:nvSpPr>
        <p:spPr>
          <a:xfrm>
            <a:off x="288758" y="349553"/>
            <a:ext cx="6217920" cy="6217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17234"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p:nvPr>
        </p:nvSpPr>
        <p:spPr>
          <a:xfrm>
            <a:off x="1225923" y="1232034"/>
            <a:ext cx="4343590"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5" y="2858068"/>
            <a:ext cx="4918509" cy="2550545"/>
          </a:xfrm>
        </p:spPr>
        <p:txBody>
          <a:bodyPr/>
          <a:lstStyle>
            <a:lvl1pPr marL="0" indent="0">
              <a:buNone/>
              <a:defRPr/>
            </a:lvl1pPr>
          </a:lstStyle>
          <a:p>
            <a:pPr lvl="0"/>
            <a:r>
              <a:rPr lang="en-US" dirty="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ll Photo-Yellow">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3724977" y="2184400"/>
            <a:ext cx="5106922" cy="3619500"/>
          </a:xfrm>
        </p:spPr>
        <p:txBody>
          <a:bodyPr anchor="ctr" anchorCtr="1"/>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5" y="2560318"/>
            <a:ext cx="2800350" cy="2800350"/>
          </a:xfrm>
          <a:prstGeom prst="ellipse">
            <a:avLst/>
          </a:prstGeom>
          <a:solidFill>
            <a:schemeClr val="accent4">
              <a:lumMod val="20000"/>
              <a:lumOff val="80000"/>
            </a:schemeClr>
          </a:solidFill>
          <a:ln>
            <a:noFill/>
          </a:ln>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hoto,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838200" y="1825625"/>
            <a:ext cx="2405514" cy="4351338"/>
          </a:xfrm>
          <a:solidFill>
            <a:schemeClr val="accent4">
              <a:lumMod val="20000"/>
              <a:lumOff val="80000"/>
            </a:schemeClr>
          </a:solidFill>
          <a:ln>
            <a:noFill/>
          </a:ln>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itle, 2 Col.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Rectangle 8"/>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Yellow">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Break-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bg1"/>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Break (subtitle)-Blu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6"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bg1"/>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bg1"/>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ote-Blue">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1713297"/>
            <a:ext cx="8212774" cy="3522846"/>
          </a:xfrm>
        </p:spPr>
        <p:txBody>
          <a:bodyPr anchor="t"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5801627"/>
            <a:ext cx="8212138" cy="490889"/>
          </a:xfrm>
          <a:ln>
            <a:noFill/>
          </a:ln>
        </p:spPr>
        <p:txBody>
          <a:bodyPr>
            <a:normAutofit/>
          </a:bodyPr>
          <a:lstStyle>
            <a:lvl1pPr marL="0" indent="0">
              <a:buNone/>
              <a:tabLst>
                <a:tab pos="7821613" algn="l"/>
              </a:tabLst>
              <a:defRPr sz="2400" i="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2" cy="570602"/>
          </a:xfrm>
          <a:prstGeom prst="rect">
            <a:avLst/>
          </a:prstGeom>
        </p:spPr>
      </p:pic>
      <p:cxnSp>
        <p:nvCxnSpPr>
          <p:cNvPr id="26" name="Straight Connector 25"/>
          <p:cNvCxnSpPr/>
          <p:nvPr userDrawn="1"/>
        </p:nvCxnSpPr>
        <p:spPr>
          <a:xfrm>
            <a:off x="1722922" y="972152"/>
            <a:ext cx="71083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6" y="5698156"/>
            <a:ext cx="1790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in Circle)-Blue">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2184400"/>
            <a:ext cx="8212138" cy="3619500"/>
          </a:xfrm>
        </p:spPr>
        <p:txBody>
          <a:bodyPr/>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ircle Photo/Text-Blue">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5435" y="365125"/>
            <a:ext cx="4918509" cy="2012315"/>
          </a:xfrm>
        </p:spPr>
        <p:txBody>
          <a:bodyPr anchor="b" anchorCtr="0"/>
          <a:lstStyle>
            <a:lvl1pPr>
              <a:defRPr>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Oval 7"/>
          <p:cNvSpPr/>
          <p:nvPr userDrawn="1"/>
        </p:nvSpPr>
        <p:spPr>
          <a:xfrm>
            <a:off x="288758" y="349553"/>
            <a:ext cx="6217920" cy="6217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17234"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p:nvPr>
        </p:nvSpPr>
        <p:spPr>
          <a:xfrm>
            <a:off x="1225923" y="1232034"/>
            <a:ext cx="4343590"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5" y="2858068"/>
            <a:ext cx="4918509" cy="2550545"/>
          </a:xfrm>
        </p:spPr>
        <p:txBody>
          <a:bodyPr/>
          <a:lstStyle>
            <a:lvl1pPr marL="0" indent="0">
              <a:buNone/>
              <a:defRPr/>
            </a:lvl1pPr>
          </a:lstStyle>
          <a:p>
            <a:pPr lvl="0"/>
            <a:r>
              <a:rPr lang="en-US" dirty="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mall Photo-Blue">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3724977" y="2184400"/>
            <a:ext cx="5106922" cy="3619500"/>
          </a:xfrm>
        </p:spPr>
        <p:txBody>
          <a:bodyPr anchor="ctr" anchorCtr="1"/>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5" y="2560318"/>
            <a:ext cx="2800350" cy="2800350"/>
          </a:xfrm>
          <a:prstGeom prst="ellipse">
            <a:avLst/>
          </a:prstGeom>
          <a:solidFill>
            <a:schemeClr val="accent1">
              <a:lumMod val="20000"/>
              <a:lumOff val="80000"/>
            </a:schemeClr>
          </a:solidFill>
          <a:ln>
            <a:noFill/>
          </a:ln>
        </p:spPr>
        <p:txBody>
          <a:body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hoto,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838200" y="1825625"/>
            <a:ext cx="2405514" cy="4351338"/>
          </a:xfrm>
          <a:solidFill>
            <a:schemeClr val="accent1">
              <a:lumMod val="20000"/>
              <a:lumOff val="80000"/>
            </a:schemeClr>
          </a:solidFill>
          <a:ln>
            <a:noFill/>
          </a:ln>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subtitle)-Gree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6"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tx2"/>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08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itle, 2 Col.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Rectangle 8"/>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_Comparison-Blu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51" y="192940"/>
            <a:ext cx="2285050" cy="763005"/>
          </a:xfrm>
          <a:prstGeom prst="rect">
            <a:avLst/>
          </a:prstGeom>
        </p:spPr>
      </p:pic>
      <p:sp>
        <p:nvSpPr>
          <p:cNvPr id="4" name="Picture Placeholder 3"/>
          <p:cNvSpPr>
            <a:spLocks noGrp="1"/>
          </p:cNvSpPr>
          <p:nvPr>
            <p:ph type="pic" sz="quarter" idx="10"/>
          </p:nvPr>
        </p:nvSpPr>
        <p:spPr>
          <a:xfrm>
            <a:off x="90965" y="-3176"/>
            <a:ext cx="12101035" cy="6861175"/>
          </a:xfrm>
          <a:custGeom>
            <a:avLst/>
            <a:gdLst>
              <a:gd name="connsiteX0" fmla="*/ 0 w 12101035"/>
              <a:gd name="connsiteY0" fmla="*/ 0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0 w 12101035"/>
              <a:gd name="connsiteY4" fmla="*/ 0 h 6858000"/>
              <a:gd name="connsiteX0" fmla="*/ 1504950 w 12101035"/>
              <a:gd name="connsiteY0" fmla="*/ 1190625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1504950 w 12101035"/>
              <a:gd name="connsiteY4" fmla="*/ 1190625 h 6858000"/>
              <a:gd name="connsiteX0" fmla="*/ 4886325 w 12101035"/>
              <a:gd name="connsiteY0" fmla="*/ 0 h 6886575"/>
              <a:gd name="connsiteX1" fmla="*/ 12101035 w 12101035"/>
              <a:gd name="connsiteY1" fmla="*/ 28575 h 6886575"/>
              <a:gd name="connsiteX2" fmla="*/ 12101035 w 12101035"/>
              <a:gd name="connsiteY2" fmla="*/ 6886575 h 6886575"/>
              <a:gd name="connsiteX3" fmla="*/ 0 w 12101035"/>
              <a:gd name="connsiteY3" fmla="*/ 6886575 h 6886575"/>
              <a:gd name="connsiteX4" fmla="*/ 4886325 w 12101035"/>
              <a:gd name="connsiteY4" fmla="*/ 0 h 6886575"/>
              <a:gd name="connsiteX0" fmla="*/ 4286250 w 12101035"/>
              <a:gd name="connsiteY0" fmla="*/ 0 h 6867525"/>
              <a:gd name="connsiteX1" fmla="*/ 12101035 w 12101035"/>
              <a:gd name="connsiteY1" fmla="*/ 9525 h 6867525"/>
              <a:gd name="connsiteX2" fmla="*/ 12101035 w 12101035"/>
              <a:gd name="connsiteY2" fmla="*/ 6867525 h 6867525"/>
              <a:gd name="connsiteX3" fmla="*/ 0 w 12101035"/>
              <a:gd name="connsiteY3" fmla="*/ 6867525 h 6867525"/>
              <a:gd name="connsiteX4" fmla="*/ 4286250 w 12101035"/>
              <a:gd name="connsiteY4" fmla="*/ 0 h 6867525"/>
              <a:gd name="connsiteX0" fmla="*/ 4397375 w 12101035"/>
              <a:gd name="connsiteY0" fmla="*/ 28575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4397375 w 12101035"/>
              <a:gd name="connsiteY4" fmla="*/ 28575 h 6858000"/>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1035" h="6861175">
                <a:moveTo>
                  <a:pt x="4270375" y="0"/>
                </a:moveTo>
                <a:lnTo>
                  <a:pt x="12101035" y="3175"/>
                </a:lnTo>
                <a:lnTo>
                  <a:pt x="12101035" y="6861175"/>
                </a:lnTo>
                <a:lnTo>
                  <a:pt x="0" y="6861175"/>
                </a:lnTo>
                <a:cubicBezTo>
                  <a:pt x="401274" y="4737208"/>
                  <a:pt x="1545814" y="2078405"/>
                  <a:pt x="4270375" y="0"/>
                </a:cubicBezTo>
                <a:close/>
              </a:path>
            </a:pathLst>
          </a:custGeom>
          <a:solidFill>
            <a:schemeClr val="bg1">
              <a:lumMod val="85000"/>
              <a:alpha val="36000"/>
            </a:schemeClr>
          </a:solidFill>
        </p:spPr>
        <p:txBody>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4" name="Picture Placeholder 10"/>
          <p:cNvSpPr>
            <a:spLocks noGrp="1"/>
          </p:cNvSpPr>
          <p:nvPr>
            <p:ph type="pic" sz="quarter" idx="10"/>
          </p:nvPr>
        </p:nvSpPr>
        <p:spPr>
          <a:xfrm>
            <a:off x="2665645" y="-6304"/>
            <a:ext cx="6695712" cy="6864304"/>
          </a:xfrm>
          <a:prstGeom prst="ellipse">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1180747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Video 3">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12192000" cy="68580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reeform 4"/>
          <p:cNvSpPr/>
          <p:nvPr userDrawn="1"/>
        </p:nvSpPr>
        <p:spPr>
          <a:xfrm>
            <a:off x="3541295" y="5317964"/>
            <a:ext cx="5109410"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3"/>
            <a:ext cx="2658032" cy="887549"/>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1C8A2-4D36-094B-8934-BBC1173FB933}" type="datetimeFigureOut">
              <a:rPr lang="en-US" smtClean="0"/>
              <a:t>10/4/24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FAFA66-33BE-8044-8D3C-BA181BE652CF}" type="slidenum">
              <a:rPr lang="en-US" smtClean="0"/>
              <a:t>‹#›</a:t>
            </a:fld>
            <a:endParaRPr lang="en-US" dirty="0"/>
          </a:p>
        </p:txBody>
      </p:sp>
    </p:spTree>
    <p:extLst>
      <p:ext uri="{BB962C8B-B14F-4D97-AF65-F5344CB8AC3E}">
        <p14:creationId xmlns:p14="http://schemas.microsoft.com/office/powerpoint/2010/main" val="3216091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9654" y="926433"/>
            <a:ext cx="10932695" cy="2233863"/>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29654" y="3582414"/>
            <a:ext cx="10932695" cy="1336636"/>
          </a:xfrm>
        </p:spPr>
        <p:txBody>
          <a:bodyPr>
            <a:normAutofit/>
          </a:bodyPr>
          <a:lstStyle>
            <a:lvl1pPr marL="0" indent="0" algn="ctr">
              <a:buNone/>
              <a:defRPr sz="3000" i="1">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0" name="Freeform 9"/>
          <p:cNvSpPr/>
          <p:nvPr userDrawn="1"/>
        </p:nvSpPr>
        <p:spPr>
          <a:xfrm>
            <a:off x="3541295" y="5317964"/>
            <a:ext cx="5109411"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5"/>
            <a:ext cx="2658032" cy="887549"/>
          </a:xfrm>
          <a:prstGeom prst="rect">
            <a:avLst/>
          </a:prstGeom>
        </p:spPr>
      </p:pic>
    </p:spTree>
    <p:extLst>
      <p:ext uri="{BB962C8B-B14F-4D97-AF65-F5344CB8AC3E}">
        <p14:creationId xmlns:p14="http://schemas.microsoft.com/office/powerpoint/2010/main" val="4088314065"/>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Break-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1"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5"/>
            <a:ext cx="2658032" cy="887549"/>
          </a:xfrm>
          <a:prstGeom prst="rect">
            <a:avLst/>
          </a:prstGeom>
        </p:spPr>
      </p:pic>
    </p:spTree>
    <p:extLst>
      <p:ext uri="{BB962C8B-B14F-4D97-AF65-F5344CB8AC3E}">
        <p14:creationId xmlns:p14="http://schemas.microsoft.com/office/powerpoint/2010/main" val="3203836581"/>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subtitle)-Gree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7"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1"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5"/>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tx2"/>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419357"/>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1713297"/>
            <a:ext cx="8212775" cy="3522846"/>
          </a:xfrm>
        </p:spPr>
        <p:txBody>
          <a:bodyPr anchor="t"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619125" y="5801629"/>
            <a:ext cx="8212139" cy="490889"/>
          </a:xfrm>
          <a:ln>
            <a:noFill/>
          </a:ln>
        </p:spPr>
        <p:txBody>
          <a:bodyPr>
            <a:normAutofit/>
          </a:bodyPr>
          <a:lstStyle>
            <a:lvl1pPr marL="0" indent="0">
              <a:buNone/>
              <a:tabLst>
                <a:tab pos="7821418" algn="l"/>
              </a:tabLst>
              <a:defRPr sz="2400" i="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3" cy="570602"/>
          </a:xfrm>
          <a:prstGeom prst="rect">
            <a:avLst/>
          </a:prstGeom>
        </p:spPr>
      </p:pic>
      <p:cxnSp>
        <p:nvCxnSpPr>
          <p:cNvPr id="26" name="Straight Connector 25"/>
          <p:cNvCxnSpPr/>
          <p:nvPr userDrawn="1"/>
        </p:nvCxnSpPr>
        <p:spPr>
          <a:xfrm>
            <a:off x="1722923" y="972152"/>
            <a:ext cx="710834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7" y="5698156"/>
            <a:ext cx="17902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14365"/>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Green">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1713297"/>
            <a:ext cx="8212774" cy="3522846"/>
          </a:xfrm>
        </p:spPr>
        <p:txBody>
          <a:bodyPr anchor="t"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5801627"/>
            <a:ext cx="8212138" cy="490889"/>
          </a:xfrm>
          <a:ln>
            <a:noFill/>
          </a:ln>
        </p:spPr>
        <p:txBody>
          <a:bodyPr>
            <a:normAutofit/>
          </a:bodyPr>
          <a:lstStyle>
            <a:lvl1pPr marL="0" indent="0">
              <a:buNone/>
              <a:tabLst>
                <a:tab pos="7821613" algn="l"/>
              </a:tabLst>
              <a:defRPr sz="2400" i="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3" cy="570602"/>
          </a:xfrm>
          <a:prstGeom prst="rect">
            <a:avLst/>
          </a:prstGeom>
        </p:spPr>
      </p:pic>
      <p:cxnSp>
        <p:nvCxnSpPr>
          <p:cNvPr id="26" name="Straight Connector 25"/>
          <p:cNvCxnSpPr/>
          <p:nvPr userDrawn="1"/>
        </p:nvCxnSpPr>
        <p:spPr>
          <a:xfrm>
            <a:off x="1722922" y="972152"/>
            <a:ext cx="710834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6" y="5698156"/>
            <a:ext cx="17902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n Circle)-Green">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616019"/>
            <a:ext cx="8212775"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619125" y="2184400"/>
            <a:ext cx="8212139" cy="3619500"/>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3732077267"/>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rcle Photo/Text-Green">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95436" y="365127"/>
            <a:ext cx="4918509" cy="2012315"/>
          </a:xfrm>
        </p:spPr>
        <p:txBody>
          <a:bodyPr anchor="b" anchorCtr="0"/>
          <a:lstStyle>
            <a:lvl1pPr>
              <a:defRPr>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Oval 7"/>
          <p:cNvSpPr/>
          <p:nvPr userDrawn="1"/>
        </p:nvSpPr>
        <p:spPr>
          <a:xfrm>
            <a:off x="288759" y="349553"/>
            <a:ext cx="6217920" cy="62179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userDrawn="1"/>
        </p:nvSpPr>
        <p:spPr>
          <a:xfrm>
            <a:off x="1017235"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10"/>
          <p:cNvSpPr>
            <a:spLocks noGrp="1"/>
          </p:cNvSpPr>
          <p:nvPr>
            <p:ph type="pic" sz="quarter" idx="10"/>
          </p:nvPr>
        </p:nvSpPr>
        <p:spPr>
          <a:xfrm>
            <a:off x="1225923" y="1232034"/>
            <a:ext cx="4343591"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6" y="2858070"/>
            <a:ext cx="4918509" cy="2550545"/>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4190870120"/>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 Photo-Green">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616019"/>
            <a:ext cx="8212775"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3724977" y="2184400"/>
            <a:ext cx="5106923" cy="3619500"/>
          </a:xfrm>
        </p:spPr>
        <p:txBody>
          <a:bodyPr anchor="ctr" anchorCtr="1"/>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6" y="2560318"/>
            <a:ext cx="2800351" cy="2800350"/>
          </a:xfrm>
          <a:prstGeom prst="ellipse">
            <a:avLst/>
          </a:prstGeom>
          <a:solidFill>
            <a:schemeClr val="accent2">
              <a:lumMod val="20000"/>
              <a:lumOff val="80000"/>
            </a:schemeClr>
          </a:solidFill>
          <a:ln>
            <a:noFill/>
          </a:ln>
        </p:spPr>
        <p:txBody>
          <a:bodyPr/>
          <a:lstStyle/>
          <a:p>
            <a:endParaRPr lang="en-US"/>
          </a:p>
        </p:txBody>
      </p:sp>
    </p:spTree>
    <p:extLst>
      <p:ext uri="{BB962C8B-B14F-4D97-AF65-F5344CB8AC3E}">
        <p14:creationId xmlns:p14="http://schemas.microsoft.com/office/powerpoint/2010/main" val="2932012961"/>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Rectangle 7"/>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60368838"/>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Photo,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Rectangle 7"/>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9"/>
          <p:cNvSpPr>
            <a:spLocks noGrp="1"/>
          </p:cNvSpPr>
          <p:nvPr>
            <p:ph type="pic" sz="quarter" idx="10"/>
          </p:nvPr>
        </p:nvSpPr>
        <p:spPr>
          <a:xfrm>
            <a:off x="838200" y="1825625"/>
            <a:ext cx="2405515" cy="4351338"/>
          </a:xfrm>
          <a:solidFill>
            <a:schemeClr val="accent2">
              <a:lumMod val="20000"/>
              <a:lumOff val="80000"/>
            </a:schemeClr>
          </a:solidFill>
          <a:ln>
            <a:noFill/>
          </a:ln>
        </p:spPr>
        <p:txBody>
          <a:bodyPr/>
          <a:lstStyle/>
          <a:p>
            <a:endParaRPr lang="en-US"/>
          </a:p>
        </p:txBody>
      </p:sp>
    </p:spTree>
    <p:extLst>
      <p:ext uri="{BB962C8B-B14F-4D97-AF65-F5344CB8AC3E}">
        <p14:creationId xmlns:p14="http://schemas.microsoft.com/office/powerpoint/2010/main" val="773882450"/>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itle, 2 Col.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Rectangle 8"/>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70497775"/>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Gree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accent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6226436"/>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Break-Yellow">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1"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5"/>
            <a:ext cx="2658032" cy="887549"/>
          </a:xfrm>
          <a:prstGeom prst="rect">
            <a:avLst/>
          </a:prstGeom>
        </p:spPr>
      </p:pic>
    </p:spTree>
    <p:extLst>
      <p:ext uri="{BB962C8B-B14F-4D97-AF65-F5344CB8AC3E}">
        <p14:creationId xmlns:p14="http://schemas.microsoft.com/office/powerpoint/2010/main" val="1997552759"/>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Break (subtitle)-Yellow">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7"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tx2"/>
                </a:solidFill>
              </a:defRPr>
            </a:lvl1pPr>
          </a:lstStyle>
          <a:p>
            <a:r>
              <a:rPr lang="en-US" dirty="0"/>
              <a:t>Click to edit Master title style</a:t>
            </a:r>
          </a:p>
        </p:txBody>
      </p:sp>
      <p:sp>
        <p:nvSpPr>
          <p:cNvPr id="3" name="Freeform 2"/>
          <p:cNvSpPr/>
          <p:nvPr userDrawn="1"/>
        </p:nvSpPr>
        <p:spPr>
          <a:xfrm>
            <a:off x="3541295" y="5317964"/>
            <a:ext cx="5109411"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5"/>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tx2"/>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817008"/>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Yellow">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1713297"/>
            <a:ext cx="8212775" cy="3522846"/>
          </a:xfrm>
        </p:spPr>
        <p:txBody>
          <a:bodyPr anchor="t"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619125" y="5801629"/>
            <a:ext cx="8212139" cy="490889"/>
          </a:xfrm>
          <a:ln>
            <a:noFill/>
          </a:ln>
        </p:spPr>
        <p:txBody>
          <a:bodyPr>
            <a:normAutofit/>
          </a:bodyPr>
          <a:lstStyle>
            <a:lvl1pPr marL="0" indent="0">
              <a:buNone/>
              <a:tabLst>
                <a:tab pos="7821418" algn="l"/>
              </a:tabLst>
              <a:defRPr sz="2400" i="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3" cy="570602"/>
          </a:xfrm>
          <a:prstGeom prst="rect">
            <a:avLst/>
          </a:prstGeom>
        </p:spPr>
      </p:pic>
      <p:cxnSp>
        <p:nvCxnSpPr>
          <p:cNvPr id="26" name="Straight Connector 25"/>
          <p:cNvCxnSpPr/>
          <p:nvPr userDrawn="1"/>
        </p:nvCxnSpPr>
        <p:spPr>
          <a:xfrm>
            <a:off x="1722923" y="972152"/>
            <a:ext cx="7108341"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7" y="5698156"/>
            <a:ext cx="17902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986301"/>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n Circle)-Green">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619125" y="2184400"/>
            <a:ext cx="8212138" cy="3619500"/>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in Circle)-Yellow">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616019"/>
            <a:ext cx="8212775"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619125" y="2184400"/>
            <a:ext cx="8212139" cy="3619500"/>
          </a:xfrm>
        </p:spPr>
        <p:txBody>
          <a:bodyPr/>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786800623"/>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ircle Photo/Text-Yellow">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95436" y="365127"/>
            <a:ext cx="4918509" cy="2012315"/>
          </a:xfrm>
        </p:spPr>
        <p:txBody>
          <a:bodyPr anchor="b" anchorCtr="0"/>
          <a:lstStyle>
            <a:lvl1pPr>
              <a:defRPr>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Oval 7"/>
          <p:cNvSpPr/>
          <p:nvPr userDrawn="1"/>
        </p:nvSpPr>
        <p:spPr>
          <a:xfrm>
            <a:off x="288759" y="349553"/>
            <a:ext cx="6217920" cy="6217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userDrawn="1"/>
        </p:nvSpPr>
        <p:spPr>
          <a:xfrm>
            <a:off x="1017235"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10"/>
          <p:cNvSpPr>
            <a:spLocks noGrp="1"/>
          </p:cNvSpPr>
          <p:nvPr>
            <p:ph type="pic" sz="quarter" idx="10"/>
          </p:nvPr>
        </p:nvSpPr>
        <p:spPr>
          <a:xfrm>
            <a:off x="1225923" y="1232034"/>
            <a:ext cx="4343591"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6" y="2858070"/>
            <a:ext cx="4918509" cy="2550545"/>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347599014"/>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 Photo-Yellow">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616019"/>
            <a:ext cx="8212775"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3724977" y="2184400"/>
            <a:ext cx="5106923" cy="3619500"/>
          </a:xfrm>
        </p:spPr>
        <p:txBody>
          <a:bodyPr anchor="ctr" anchorCtr="1"/>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6" y="2560318"/>
            <a:ext cx="2800351" cy="2800350"/>
          </a:xfrm>
          <a:prstGeom prst="ellipse">
            <a:avLst/>
          </a:prstGeom>
          <a:solidFill>
            <a:schemeClr val="accent4">
              <a:lumMod val="20000"/>
              <a:lumOff val="80000"/>
            </a:schemeClr>
          </a:solidFill>
          <a:ln>
            <a:noFill/>
          </a:ln>
        </p:spPr>
        <p:txBody>
          <a:bodyPr/>
          <a:lstStyle/>
          <a:p>
            <a:endParaRPr lang="en-US"/>
          </a:p>
        </p:txBody>
      </p:sp>
    </p:spTree>
    <p:extLst>
      <p:ext uri="{BB962C8B-B14F-4D97-AF65-F5344CB8AC3E}">
        <p14:creationId xmlns:p14="http://schemas.microsoft.com/office/powerpoint/2010/main" val="1651620445"/>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Rectangle 7"/>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32883354"/>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hoto,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Rectangle 7"/>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9"/>
          <p:cNvSpPr>
            <a:spLocks noGrp="1"/>
          </p:cNvSpPr>
          <p:nvPr>
            <p:ph type="pic" sz="quarter" idx="10"/>
          </p:nvPr>
        </p:nvSpPr>
        <p:spPr>
          <a:xfrm>
            <a:off x="838200" y="1825625"/>
            <a:ext cx="2405515" cy="4351338"/>
          </a:xfrm>
          <a:solidFill>
            <a:schemeClr val="accent4">
              <a:lumMod val="20000"/>
              <a:lumOff val="80000"/>
            </a:schemeClr>
          </a:solidFill>
          <a:ln>
            <a:noFill/>
          </a:ln>
        </p:spPr>
        <p:txBody>
          <a:bodyPr/>
          <a:lstStyle/>
          <a:p>
            <a:endParaRPr lang="en-US" dirty="0"/>
          </a:p>
        </p:txBody>
      </p:sp>
    </p:spTree>
    <p:extLst>
      <p:ext uri="{BB962C8B-B14F-4D97-AF65-F5344CB8AC3E}">
        <p14:creationId xmlns:p14="http://schemas.microsoft.com/office/powerpoint/2010/main" val="2740777769"/>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itle, 2 Col. Content-Yel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Rectangle 8"/>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39112783"/>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Yellow">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5584294"/>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Section Break-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0000" y="567892"/>
            <a:ext cx="9652000" cy="4182180"/>
          </a:xfrm>
        </p:spPr>
        <p:txBody>
          <a:bodyPr anchor="ctr" anchorCtr="0">
            <a:noAutofit/>
          </a:bodyPr>
          <a:lstStyle>
            <a:lvl1pPr algn="ctr">
              <a:defRPr sz="6000">
                <a:solidFill>
                  <a:schemeClr val="bg1"/>
                </a:solidFill>
              </a:defRPr>
            </a:lvl1pPr>
          </a:lstStyle>
          <a:p>
            <a:r>
              <a:rPr lang="en-US" dirty="0"/>
              <a:t>Click to edit Master title style</a:t>
            </a:r>
          </a:p>
        </p:txBody>
      </p:sp>
      <p:sp>
        <p:nvSpPr>
          <p:cNvPr id="3" name="Freeform 2"/>
          <p:cNvSpPr/>
          <p:nvPr userDrawn="1"/>
        </p:nvSpPr>
        <p:spPr>
          <a:xfrm>
            <a:off x="3541295" y="5317964"/>
            <a:ext cx="5109411"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5"/>
            <a:ext cx="2658032" cy="887549"/>
          </a:xfrm>
          <a:prstGeom prst="rect">
            <a:avLst/>
          </a:prstGeom>
        </p:spPr>
      </p:pic>
    </p:spTree>
    <p:extLst>
      <p:ext uri="{BB962C8B-B14F-4D97-AF65-F5344CB8AC3E}">
        <p14:creationId xmlns:p14="http://schemas.microsoft.com/office/powerpoint/2010/main" val="1390436797"/>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Break (subtitle)-Blue">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 name="Freeform 9"/>
          <p:cNvSpPr/>
          <p:nvPr userDrawn="1"/>
        </p:nvSpPr>
        <p:spPr>
          <a:xfrm>
            <a:off x="595087" y="-1"/>
            <a:ext cx="11001828" cy="6858001"/>
          </a:xfrm>
          <a:custGeom>
            <a:avLst/>
            <a:gdLst>
              <a:gd name="connsiteX0" fmla="*/ 1167829 w 11001828"/>
              <a:gd name="connsiteY0" fmla="*/ 0 h 6858001"/>
              <a:gd name="connsiteX1" fmla="*/ 9833999 w 11001828"/>
              <a:gd name="connsiteY1" fmla="*/ 0 h 6858001"/>
              <a:gd name="connsiteX2" fmla="*/ 9908991 w 11001828"/>
              <a:gd name="connsiteY2" fmla="*/ 96959 h 6858001"/>
              <a:gd name="connsiteX3" fmla="*/ 11001828 w 11001828"/>
              <a:gd name="connsiteY3" fmla="*/ 3441034 h 6858001"/>
              <a:gd name="connsiteX4" fmla="*/ 9908991 w 11001828"/>
              <a:gd name="connsiteY4" fmla="*/ 6785109 h 6858001"/>
              <a:gd name="connsiteX5" fmla="*/ 9852614 w 11001828"/>
              <a:gd name="connsiteY5" fmla="*/ 6858001 h 6858001"/>
              <a:gd name="connsiteX6" fmla="*/ 1149214 w 11001828"/>
              <a:gd name="connsiteY6" fmla="*/ 6858001 h 6858001"/>
              <a:gd name="connsiteX7" fmla="*/ 1092837 w 11001828"/>
              <a:gd name="connsiteY7" fmla="*/ 6785109 h 6858001"/>
              <a:gd name="connsiteX8" fmla="*/ 0 w 11001828"/>
              <a:gd name="connsiteY8" fmla="*/ 3441034 h 6858001"/>
              <a:gd name="connsiteX9" fmla="*/ 1092837 w 11001828"/>
              <a:gd name="connsiteY9" fmla="*/ 96959 h 6858001"/>
              <a:gd name="connsiteX10" fmla="*/ 1167829 w 11001828"/>
              <a:gd name="connsiteY10"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1828" h="6858001">
                <a:moveTo>
                  <a:pt x="1167829" y="0"/>
                </a:moveTo>
                <a:lnTo>
                  <a:pt x="9833999" y="0"/>
                </a:lnTo>
                <a:lnTo>
                  <a:pt x="9908991" y="96959"/>
                </a:lnTo>
                <a:cubicBezTo>
                  <a:pt x="10595363" y="1029467"/>
                  <a:pt x="11001828" y="2187021"/>
                  <a:pt x="11001828" y="3441034"/>
                </a:cubicBezTo>
                <a:cubicBezTo>
                  <a:pt x="11001828" y="4695046"/>
                  <a:pt x="10595363" y="5852601"/>
                  <a:pt x="9908991" y="6785109"/>
                </a:cubicBezTo>
                <a:lnTo>
                  <a:pt x="9852614" y="6858001"/>
                </a:lnTo>
                <a:lnTo>
                  <a:pt x="1149214" y="6858001"/>
                </a:lnTo>
                <a:lnTo>
                  <a:pt x="1092837" y="6785109"/>
                </a:lnTo>
                <a:cubicBezTo>
                  <a:pt x="406465" y="5852601"/>
                  <a:pt x="0" y="4695046"/>
                  <a:pt x="0" y="3441034"/>
                </a:cubicBezTo>
                <a:cubicBezTo>
                  <a:pt x="0" y="2187021"/>
                  <a:pt x="406465" y="1029467"/>
                  <a:pt x="1092837" y="96959"/>
                </a:cubicBezTo>
                <a:lnTo>
                  <a:pt x="11678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 name="Title 1"/>
          <p:cNvSpPr>
            <a:spLocks noGrp="1"/>
          </p:cNvSpPr>
          <p:nvPr>
            <p:ph type="title"/>
          </p:nvPr>
        </p:nvSpPr>
        <p:spPr>
          <a:xfrm>
            <a:off x="1270000" y="407003"/>
            <a:ext cx="9652000" cy="2576060"/>
          </a:xfrm>
        </p:spPr>
        <p:txBody>
          <a:bodyPr anchor="b" anchorCtr="0">
            <a:noAutofit/>
          </a:bodyPr>
          <a:lstStyle>
            <a:lvl1pPr algn="ctr">
              <a:defRPr sz="6000">
                <a:solidFill>
                  <a:schemeClr val="bg1"/>
                </a:solidFill>
              </a:defRPr>
            </a:lvl1pPr>
          </a:lstStyle>
          <a:p>
            <a:r>
              <a:rPr lang="en-US" dirty="0"/>
              <a:t>Click to edit Master title style</a:t>
            </a:r>
          </a:p>
        </p:txBody>
      </p:sp>
      <p:sp>
        <p:nvSpPr>
          <p:cNvPr id="3" name="Freeform 2"/>
          <p:cNvSpPr/>
          <p:nvPr userDrawn="1"/>
        </p:nvSpPr>
        <p:spPr>
          <a:xfrm>
            <a:off x="3541295" y="5317964"/>
            <a:ext cx="5109411"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5"/>
            <a:ext cx="2658032" cy="887549"/>
          </a:xfrm>
          <a:prstGeom prst="rect">
            <a:avLst/>
          </a:prstGeom>
        </p:spPr>
      </p:pic>
      <p:sp>
        <p:nvSpPr>
          <p:cNvPr id="15" name="Text Placeholder 14"/>
          <p:cNvSpPr>
            <a:spLocks noGrp="1"/>
          </p:cNvSpPr>
          <p:nvPr>
            <p:ph type="body" sz="quarter" idx="10"/>
          </p:nvPr>
        </p:nvSpPr>
        <p:spPr>
          <a:xfrm>
            <a:off x="1270000" y="3405182"/>
            <a:ext cx="9652000" cy="1427998"/>
          </a:xfrm>
        </p:spPr>
        <p:txBody>
          <a:bodyPr>
            <a:normAutofit/>
          </a:bodyPr>
          <a:lstStyle>
            <a:lvl1pPr marL="0" indent="0" algn="ctr">
              <a:buNone/>
              <a:defRPr sz="3000" i="1">
                <a:solidFill>
                  <a:schemeClr val="bg1"/>
                </a:solidFill>
              </a:defRPr>
            </a:lvl1pPr>
          </a:lstStyle>
          <a:p>
            <a:pPr lvl="0"/>
            <a:r>
              <a:rPr lang="en-US" dirty="0"/>
              <a:t>Click to edit Master text styles</a:t>
            </a:r>
          </a:p>
        </p:txBody>
      </p:sp>
      <p:cxnSp>
        <p:nvCxnSpPr>
          <p:cNvPr id="16" name="Straight Connector 15"/>
          <p:cNvCxnSpPr/>
          <p:nvPr userDrawn="1"/>
        </p:nvCxnSpPr>
        <p:spPr>
          <a:xfrm>
            <a:off x="1270000" y="3221867"/>
            <a:ext cx="965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827741"/>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ote-Blue">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1713297"/>
            <a:ext cx="8212775" cy="3522846"/>
          </a:xfrm>
        </p:spPr>
        <p:txBody>
          <a:bodyPr anchor="t"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619125" y="5801629"/>
            <a:ext cx="8212139" cy="490889"/>
          </a:xfrm>
          <a:ln>
            <a:noFill/>
          </a:ln>
        </p:spPr>
        <p:txBody>
          <a:bodyPr>
            <a:normAutofit/>
          </a:bodyPr>
          <a:lstStyle>
            <a:lvl1pPr marL="0" indent="0">
              <a:buNone/>
              <a:tabLst>
                <a:tab pos="7821418" algn="l"/>
              </a:tabLst>
              <a:defRPr sz="2400" i="1">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pic>
        <p:nvPicPr>
          <p:cNvPr id="24" name="Pictur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9125" y="740447"/>
            <a:ext cx="786163" cy="570602"/>
          </a:xfrm>
          <a:prstGeom prst="rect">
            <a:avLst/>
          </a:prstGeom>
        </p:spPr>
      </p:pic>
      <p:cxnSp>
        <p:nvCxnSpPr>
          <p:cNvPr id="26" name="Straight Connector 25"/>
          <p:cNvCxnSpPr/>
          <p:nvPr userDrawn="1"/>
        </p:nvCxnSpPr>
        <p:spPr>
          <a:xfrm>
            <a:off x="1722923" y="972152"/>
            <a:ext cx="710834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1147" y="5698156"/>
            <a:ext cx="1790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628723"/>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rcle Photo/Text-Green">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95435" y="365125"/>
            <a:ext cx="4918509" cy="2012315"/>
          </a:xfrm>
        </p:spPr>
        <p:txBody>
          <a:bodyPr anchor="b" anchorCtr="0"/>
          <a:lstStyle>
            <a:lvl1pPr>
              <a:defRPr>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Oval 7"/>
          <p:cNvSpPr/>
          <p:nvPr userDrawn="1"/>
        </p:nvSpPr>
        <p:spPr>
          <a:xfrm>
            <a:off x="288758" y="349553"/>
            <a:ext cx="6217920" cy="62179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userDrawn="1"/>
        </p:nvSpPr>
        <p:spPr>
          <a:xfrm>
            <a:off x="1017234"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0"/>
          </p:nvPr>
        </p:nvSpPr>
        <p:spPr>
          <a:xfrm>
            <a:off x="1225923" y="1232034"/>
            <a:ext cx="4343590"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5" y="2858068"/>
            <a:ext cx="4918509" cy="2550545"/>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1822556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in Circle)-Blue">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616019"/>
            <a:ext cx="8212775" cy="1328285"/>
          </a:xfrm>
        </p:spPr>
        <p:txBody>
          <a:bodyPr anchor="b"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619125" y="2184400"/>
            <a:ext cx="8212139" cy="3619500"/>
          </a:xfrm>
        </p:spPr>
        <p:txBody>
          <a:bodyPr/>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306966064"/>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ircle Photo/Text-Blue">
    <p:spTree>
      <p:nvGrpSpPr>
        <p:cNvPr id="1" name=""/>
        <p:cNvGrpSpPr/>
        <p:nvPr/>
      </p:nvGrpSpPr>
      <p:grpSpPr>
        <a:xfrm>
          <a:off x="0" y="0"/>
          <a:ext cx="0" cy="0"/>
          <a:chOff x="0" y="0"/>
          <a:chExt cx="0" cy="0"/>
        </a:xfrm>
      </p:grpSpPr>
      <p:sp>
        <p:nvSpPr>
          <p:cNvPr id="6" name="Rectangle 5"/>
          <p:cNvSpPr/>
          <p:nvPr userDrawn="1"/>
        </p:nvSpPr>
        <p:spPr>
          <a:xfrm>
            <a:off x="0" y="0"/>
            <a:ext cx="12192000" cy="2618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795436" y="365127"/>
            <a:ext cx="4918509" cy="2012315"/>
          </a:xfrm>
        </p:spPr>
        <p:txBody>
          <a:bodyPr anchor="b" anchorCtr="0"/>
          <a:lstStyle>
            <a:lvl1pPr>
              <a:defRPr>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Oval 7"/>
          <p:cNvSpPr/>
          <p:nvPr userDrawn="1"/>
        </p:nvSpPr>
        <p:spPr>
          <a:xfrm>
            <a:off x="288759" y="349553"/>
            <a:ext cx="6217920" cy="6217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userDrawn="1"/>
        </p:nvSpPr>
        <p:spPr>
          <a:xfrm>
            <a:off x="1017235" y="1078029"/>
            <a:ext cx="4760968" cy="47609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Picture Placeholder 10"/>
          <p:cNvSpPr>
            <a:spLocks noGrp="1"/>
          </p:cNvSpPr>
          <p:nvPr>
            <p:ph type="pic" sz="quarter" idx="10"/>
          </p:nvPr>
        </p:nvSpPr>
        <p:spPr>
          <a:xfrm>
            <a:off x="1225923" y="1232034"/>
            <a:ext cx="4343591" cy="4452958"/>
          </a:xfrm>
          <a:prstGeom prst="ellipse">
            <a:avLst/>
          </a:prstGeom>
          <a:solidFill>
            <a:schemeClr val="accent2">
              <a:lumMod val="20000"/>
              <a:lumOff val="80000"/>
            </a:schemeClr>
          </a:solidFill>
        </p:spPr>
        <p:txBody>
          <a:bodyPr/>
          <a:lstStyle/>
          <a:p>
            <a:endParaRPr lang="en-US"/>
          </a:p>
        </p:txBody>
      </p:sp>
      <p:sp>
        <p:nvSpPr>
          <p:cNvPr id="13" name="Text Placeholder 12"/>
          <p:cNvSpPr>
            <a:spLocks noGrp="1"/>
          </p:cNvSpPr>
          <p:nvPr>
            <p:ph type="body" sz="quarter" idx="11"/>
          </p:nvPr>
        </p:nvSpPr>
        <p:spPr>
          <a:xfrm>
            <a:off x="6795436" y="2858070"/>
            <a:ext cx="4918509" cy="2550545"/>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081046320"/>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mall Photo-Blue">
    <p:spTree>
      <p:nvGrpSpPr>
        <p:cNvPr id="1" name=""/>
        <p:cNvGrpSpPr/>
        <p:nvPr/>
      </p:nvGrpSpPr>
      <p:grpSpPr>
        <a:xfrm>
          <a:off x="0" y="0"/>
          <a:ext cx="0" cy="0"/>
          <a:chOff x="0" y="0"/>
          <a:chExt cx="0" cy="0"/>
        </a:xfrm>
      </p:grpSpPr>
      <p:sp>
        <p:nvSpPr>
          <p:cNvPr id="20" name="Freeform 19"/>
          <p:cNvSpPr/>
          <p:nvPr userDrawn="1"/>
        </p:nvSpPr>
        <p:spPr>
          <a:xfrm>
            <a:off x="-113672" y="3"/>
            <a:ext cx="12101035"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19126" y="616019"/>
            <a:ext cx="8212775" cy="1328285"/>
          </a:xfrm>
        </p:spPr>
        <p:txBody>
          <a:bodyPr anchor="b" anchorCtr="0">
            <a:normAutofit/>
          </a:bodyPr>
          <a:lstStyle>
            <a:lvl1pPr>
              <a:defRPr sz="4000">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Text Placeholder 8"/>
          <p:cNvSpPr>
            <a:spLocks noGrp="1"/>
          </p:cNvSpPr>
          <p:nvPr>
            <p:ph type="body" sz="quarter" idx="10"/>
          </p:nvPr>
        </p:nvSpPr>
        <p:spPr>
          <a:xfrm>
            <a:off x="3724977" y="2184400"/>
            <a:ext cx="5106923" cy="3619500"/>
          </a:xfrm>
        </p:spPr>
        <p:txBody>
          <a:bodyPr anchor="ctr" anchorCtr="1"/>
          <a:lstStyle>
            <a:lvl1pPr marL="0" indent="0">
              <a:buNone/>
              <a:defRPr>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6" y="2560318"/>
            <a:ext cx="2800351" cy="2800350"/>
          </a:xfrm>
          <a:prstGeom prst="ellipse">
            <a:avLst/>
          </a:prstGeom>
          <a:solidFill>
            <a:schemeClr val="accent1">
              <a:lumMod val="20000"/>
              <a:lumOff val="80000"/>
            </a:schemeClr>
          </a:solidFill>
          <a:ln>
            <a:noFill/>
          </a:ln>
        </p:spPr>
        <p:txBody>
          <a:bodyPr/>
          <a:lstStyle/>
          <a:p>
            <a:endParaRPr lang="en-US"/>
          </a:p>
        </p:txBody>
      </p:sp>
    </p:spTree>
    <p:extLst>
      <p:ext uri="{BB962C8B-B14F-4D97-AF65-F5344CB8AC3E}">
        <p14:creationId xmlns:p14="http://schemas.microsoft.com/office/powerpoint/2010/main" val="1913295344"/>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Rectangle 7"/>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81078788"/>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Photo,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8" name="Rectangle 7"/>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icture Placeholder 9"/>
          <p:cNvSpPr>
            <a:spLocks noGrp="1"/>
          </p:cNvSpPr>
          <p:nvPr>
            <p:ph type="pic" sz="quarter" idx="10"/>
          </p:nvPr>
        </p:nvSpPr>
        <p:spPr>
          <a:xfrm>
            <a:off x="838200" y="1825625"/>
            <a:ext cx="2405515" cy="4351338"/>
          </a:xfrm>
          <a:solidFill>
            <a:schemeClr val="accent1">
              <a:lumMod val="20000"/>
              <a:lumOff val="80000"/>
            </a:schemeClr>
          </a:solidFill>
          <a:ln>
            <a:noFill/>
          </a:ln>
        </p:spPr>
        <p:txBody>
          <a:bodyPr/>
          <a:lstStyle/>
          <a:p>
            <a:endParaRPr lang="en-US" dirty="0"/>
          </a:p>
        </p:txBody>
      </p:sp>
    </p:spTree>
    <p:extLst>
      <p:ext uri="{BB962C8B-B14F-4D97-AF65-F5344CB8AC3E}">
        <p14:creationId xmlns:p14="http://schemas.microsoft.com/office/powerpoint/2010/main" val="916687627"/>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1_Title, 2 Col. Content-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9" name="Rectangle 8"/>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72205479"/>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1_Comparison-Blu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11" name="Rectangle 10"/>
          <p:cNvSpPr/>
          <p:nvPr userDrawn="1"/>
        </p:nvSpPr>
        <p:spPr>
          <a:xfrm>
            <a:off x="0" y="0"/>
            <a:ext cx="12192000" cy="6858000"/>
          </a:xfrm>
          <a:prstGeom prst="rect">
            <a:avLst/>
          </a:prstGeom>
          <a:noFill/>
          <a:ln w="254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45107423"/>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hoto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351" y="192942"/>
            <a:ext cx="2285051" cy="763005"/>
          </a:xfrm>
          <a:prstGeom prst="rect">
            <a:avLst/>
          </a:prstGeom>
        </p:spPr>
      </p:pic>
      <p:sp>
        <p:nvSpPr>
          <p:cNvPr id="4" name="Picture Placeholder 3"/>
          <p:cNvSpPr>
            <a:spLocks noGrp="1"/>
          </p:cNvSpPr>
          <p:nvPr>
            <p:ph type="pic" sz="quarter" idx="10"/>
          </p:nvPr>
        </p:nvSpPr>
        <p:spPr>
          <a:xfrm>
            <a:off x="90965" y="-3176"/>
            <a:ext cx="12101035" cy="6861175"/>
          </a:xfrm>
          <a:custGeom>
            <a:avLst/>
            <a:gdLst>
              <a:gd name="connsiteX0" fmla="*/ 0 w 12101035"/>
              <a:gd name="connsiteY0" fmla="*/ 0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0 w 12101035"/>
              <a:gd name="connsiteY4" fmla="*/ 0 h 6858000"/>
              <a:gd name="connsiteX0" fmla="*/ 1504950 w 12101035"/>
              <a:gd name="connsiteY0" fmla="*/ 1190625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1504950 w 12101035"/>
              <a:gd name="connsiteY4" fmla="*/ 1190625 h 6858000"/>
              <a:gd name="connsiteX0" fmla="*/ 4886325 w 12101035"/>
              <a:gd name="connsiteY0" fmla="*/ 0 h 6886575"/>
              <a:gd name="connsiteX1" fmla="*/ 12101035 w 12101035"/>
              <a:gd name="connsiteY1" fmla="*/ 28575 h 6886575"/>
              <a:gd name="connsiteX2" fmla="*/ 12101035 w 12101035"/>
              <a:gd name="connsiteY2" fmla="*/ 6886575 h 6886575"/>
              <a:gd name="connsiteX3" fmla="*/ 0 w 12101035"/>
              <a:gd name="connsiteY3" fmla="*/ 6886575 h 6886575"/>
              <a:gd name="connsiteX4" fmla="*/ 4886325 w 12101035"/>
              <a:gd name="connsiteY4" fmla="*/ 0 h 6886575"/>
              <a:gd name="connsiteX0" fmla="*/ 4286250 w 12101035"/>
              <a:gd name="connsiteY0" fmla="*/ 0 h 6867525"/>
              <a:gd name="connsiteX1" fmla="*/ 12101035 w 12101035"/>
              <a:gd name="connsiteY1" fmla="*/ 9525 h 6867525"/>
              <a:gd name="connsiteX2" fmla="*/ 12101035 w 12101035"/>
              <a:gd name="connsiteY2" fmla="*/ 6867525 h 6867525"/>
              <a:gd name="connsiteX3" fmla="*/ 0 w 12101035"/>
              <a:gd name="connsiteY3" fmla="*/ 6867525 h 6867525"/>
              <a:gd name="connsiteX4" fmla="*/ 4286250 w 12101035"/>
              <a:gd name="connsiteY4" fmla="*/ 0 h 6867525"/>
              <a:gd name="connsiteX0" fmla="*/ 4397375 w 12101035"/>
              <a:gd name="connsiteY0" fmla="*/ 28575 h 6858000"/>
              <a:gd name="connsiteX1" fmla="*/ 12101035 w 12101035"/>
              <a:gd name="connsiteY1" fmla="*/ 0 h 6858000"/>
              <a:gd name="connsiteX2" fmla="*/ 12101035 w 12101035"/>
              <a:gd name="connsiteY2" fmla="*/ 6858000 h 6858000"/>
              <a:gd name="connsiteX3" fmla="*/ 0 w 12101035"/>
              <a:gd name="connsiteY3" fmla="*/ 6858000 h 6858000"/>
              <a:gd name="connsiteX4" fmla="*/ 4397375 w 12101035"/>
              <a:gd name="connsiteY4" fmla="*/ 28575 h 6858000"/>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 name="connsiteX0" fmla="*/ 4270375 w 12101035"/>
              <a:gd name="connsiteY0" fmla="*/ 0 h 6861175"/>
              <a:gd name="connsiteX1" fmla="*/ 12101035 w 12101035"/>
              <a:gd name="connsiteY1" fmla="*/ 3175 h 6861175"/>
              <a:gd name="connsiteX2" fmla="*/ 12101035 w 12101035"/>
              <a:gd name="connsiteY2" fmla="*/ 6861175 h 6861175"/>
              <a:gd name="connsiteX3" fmla="*/ 0 w 12101035"/>
              <a:gd name="connsiteY3" fmla="*/ 6861175 h 6861175"/>
              <a:gd name="connsiteX4" fmla="*/ 4270375 w 12101035"/>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1035" h="6861175">
                <a:moveTo>
                  <a:pt x="4270375" y="0"/>
                </a:moveTo>
                <a:lnTo>
                  <a:pt x="12101035" y="3175"/>
                </a:lnTo>
                <a:lnTo>
                  <a:pt x="12101035" y="6861175"/>
                </a:lnTo>
                <a:lnTo>
                  <a:pt x="0" y="6861175"/>
                </a:lnTo>
                <a:cubicBezTo>
                  <a:pt x="401274" y="4737208"/>
                  <a:pt x="1545814" y="2078405"/>
                  <a:pt x="4270375" y="0"/>
                </a:cubicBezTo>
                <a:close/>
              </a:path>
            </a:pathLst>
          </a:custGeom>
          <a:solidFill>
            <a:schemeClr val="bg1">
              <a:lumMod val="85000"/>
              <a:alpha val="36000"/>
            </a:schemeClr>
          </a:solidFill>
        </p:spPr>
        <p:txBody>
          <a:bodyPr/>
          <a:lstStyle/>
          <a:p>
            <a:endParaRPr lang="en-US"/>
          </a:p>
        </p:txBody>
      </p:sp>
    </p:spTree>
    <p:extLst>
      <p:ext uri="{BB962C8B-B14F-4D97-AF65-F5344CB8AC3E}">
        <p14:creationId xmlns:p14="http://schemas.microsoft.com/office/powerpoint/2010/main" val="3029085413"/>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hoto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70"/>
            <a:ext cx="2285051" cy="763005"/>
          </a:xfrm>
          <a:prstGeom prst="rect">
            <a:avLst/>
          </a:prstGeom>
        </p:spPr>
      </p:pic>
      <p:sp>
        <p:nvSpPr>
          <p:cNvPr id="4" name="Picture Placeholder 10"/>
          <p:cNvSpPr>
            <a:spLocks noGrp="1"/>
          </p:cNvSpPr>
          <p:nvPr>
            <p:ph type="pic" sz="quarter" idx="10"/>
          </p:nvPr>
        </p:nvSpPr>
        <p:spPr>
          <a:xfrm>
            <a:off x="2665645" y="-6304"/>
            <a:ext cx="6695712" cy="6864304"/>
          </a:xfrm>
          <a:prstGeom prst="ellipse">
            <a:avLst/>
          </a:prstGeom>
          <a:solidFill>
            <a:schemeClr val="bg1">
              <a:lumMod val="95000"/>
            </a:schemeClr>
          </a:solidFill>
        </p:spPr>
        <p:txBody>
          <a:bodyPr/>
          <a:lstStyle/>
          <a:p>
            <a:endParaRPr lang="en-US"/>
          </a:p>
        </p:txBody>
      </p:sp>
    </p:spTree>
    <p:extLst>
      <p:ext uri="{BB962C8B-B14F-4D97-AF65-F5344CB8AC3E}">
        <p14:creationId xmlns:p14="http://schemas.microsoft.com/office/powerpoint/2010/main" val="1981014618"/>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Video 3">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0" y="0"/>
            <a:ext cx="12192000" cy="6858000"/>
          </a:xfrm>
          <a:solidFill>
            <a:schemeClr val="bg1">
              <a:lumMod val="95000"/>
            </a:schemeClr>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reeform 4"/>
          <p:cNvSpPr/>
          <p:nvPr userDrawn="1"/>
        </p:nvSpPr>
        <p:spPr>
          <a:xfrm>
            <a:off x="3541295" y="5317964"/>
            <a:ext cx="5109411" cy="1540036"/>
          </a:xfrm>
          <a:custGeom>
            <a:avLst/>
            <a:gdLst>
              <a:gd name="connsiteX0" fmla="*/ 2190679 w 4381358"/>
              <a:gd name="connsiteY0" fmla="*/ 0 h 1320593"/>
              <a:gd name="connsiteX1" fmla="*/ 4370042 w 4381358"/>
              <a:gd name="connsiteY1" fmla="*/ 1297102 h 1320593"/>
              <a:gd name="connsiteX2" fmla="*/ 4381358 w 4381358"/>
              <a:gd name="connsiteY2" fmla="*/ 1320593 h 1320593"/>
              <a:gd name="connsiteX3" fmla="*/ 0 w 4381358"/>
              <a:gd name="connsiteY3" fmla="*/ 1320593 h 1320593"/>
              <a:gd name="connsiteX4" fmla="*/ 11316 w 4381358"/>
              <a:gd name="connsiteY4" fmla="*/ 1297102 h 1320593"/>
              <a:gd name="connsiteX5" fmla="*/ 2190679 w 4381358"/>
              <a:gd name="connsiteY5" fmla="*/ 0 h 13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358" h="1320593">
                <a:moveTo>
                  <a:pt x="2190679" y="0"/>
                </a:moveTo>
                <a:cubicBezTo>
                  <a:pt x="3131757" y="0"/>
                  <a:pt x="3950334" y="524490"/>
                  <a:pt x="4370042" y="1297102"/>
                </a:cubicBezTo>
                <a:lnTo>
                  <a:pt x="4381358" y="1320593"/>
                </a:lnTo>
                <a:lnTo>
                  <a:pt x="0" y="1320593"/>
                </a:lnTo>
                <a:lnTo>
                  <a:pt x="11316" y="1297102"/>
                </a:lnTo>
                <a:cubicBezTo>
                  <a:pt x="431025" y="524490"/>
                  <a:pt x="1249601" y="0"/>
                  <a:pt x="21906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8724" y="5740085"/>
            <a:ext cx="2658032" cy="887549"/>
          </a:xfrm>
          <a:prstGeom prst="rect">
            <a:avLst/>
          </a:prstGeom>
        </p:spPr>
      </p:pic>
    </p:spTree>
    <p:extLst>
      <p:ext uri="{BB962C8B-B14F-4D97-AF65-F5344CB8AC3E}">
        <p14:creationId xmlns:p14="http://schemas.microsoft.com/office/powerpoint/2010/main" val="3565744397"/>
      </p:ext>
    </p:extLst>
  </p:cSld>
  <p:clrMapOvr>
    <a:masterClrMapping/>
  </p:clrMapOvr>
  <mc:AlternateContent xmlns:mc="http://schemas.openxmlformats.org/markup-compatibility/2006" xmlns:p14="http://schemas.microsoft.com/office/powerpoint/2010/main">
    <mc:Choice Requires="p14">
      <p:transition p14:dur="0" advTm="6141"/>
    </mc:Choice>
    <mc:Fallback xmlns="">
      <p:transition advTm="6141"/>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Photo-Green">
    <p:spTree>
      <p:nvGrpSpPr>
        <p:cNvPr id="1" name=""/>
        <p:cNvGrpSpPr/>
        <p:nvPr/>
      </p:nvGrpSpPr>
      <p:grpSpPr>
        <a:xfrm>
          <a:off x="0" y="0"/>
          <a:ext cx="0" cy="0"/>
          <a:chOff x="0" y="0"/>
          <a:chExt cx="0" cy="0"/>
        </a:xfrm>
      </p:grpSpPr>
      <p:sp>
        <p:nvSpPr>
          <p:cNvPr id="20" name="Freeform 19"/>
          <p:cNvSpPr/>
          <p:nvPr userDrawn="1"/>
        </p:nvSpPr>
        <p:spPr>
          <a:xfrm>
            <a:off x="-113672" y="1"/>
            <a:ext cx="12101034" cy="6857999"/>
          </a:xfrm>
          <a:custGeom>
            <a:avLst/>
            <a:gdLst>
              <a:gd name="connsiteX0" fmla="*/ 0 w 12101034"/>
              <a:gd name="connsiteY0" fmla="*/ 0 h 6857999"/>
              <a:gd name="connsiteX1" fmla="*/ 12101034 w 12101034"/>
              <a:gd name="connsiteY1" fmla="*/ 0 h 6857999"/>
              <a:gd name="connsiteX2" fmla="*/ 12076358 w 12101034"/>
              <a:gd name="connsiteY2" fmla="*/ 138173 h 6857999"/>
              <a:gd name="connsiteX3" fmla="*/ 8198206 w 12101034"/>
              <a:gd name="connsiteY3" fmla="*/ 6573119 h 6857999"/>
              <a:gd name="connsiteX4" fmla="*/ 7835690 w 12101034"/>
              <a:gd name="connsiteY4" fmla="*/ 6857999 h 6857999"/>
              <a:gd name="connsiteX5" fmla="*/ 0 w 12101034"/>
              <a:gd name="connsiteY5" fmla="*/ 6857999 h 6857999"/>
              <a:gd name="connsiteX6" fmla="*/ 0 w 12101034"/>
              <a:gd name="connsiteY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1034" h="6857999">
                <a:moveTo>
                  <a:pt x="0" y="0"/>
                </a:moveTo>
                <a:lnTo>
                  <a:pt x="12101034" y="0"/>
                </a:lnTo>
                <a:lnTo>
                  <a:pt x="12076358" y="138173"/>
                </a:lnTo>
                <a:cubicBezTo>
                  <a:pt x="11550118" y="2709849"/>
                  <a:pt x="10149286" y="4962943"/>
                  <a:pt x="8198206" y="6573119"/>
                </a:cubicBezTo>
                <a:lnTo>
                  <a:pt x="7835690" y="6857999"/>
                </a:lnTo>
                <a:lnTo>
                  <a:pt x="0" y="685799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125" y="616017"/>
            <a:ext cx="8212774" cy="1328285"/>
          </a:xfrm>
        </p:spPr>
        <p:txBody>
          <a:bodyPr anchor="b" anchorCtr="0">
            <a:normAutofit/>
          </a:bodyPr>
          <a:lstStyle>
            <a:lvl1pPr>
              <a:defRPr sz="4000">
                <a:solidFill>
                  <a:schemeClr val="tx2"/>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9" name="Text Placeholder 8"/>
          <p:cNvSpPr>
            <a:spLocks noGrp="1"/>
          </p:cNvSpPr>
          <p:nvPr>
            <p:ph type="body" sz="quarter" idx="10"/>
          </p:nvPr>
        </p:nvSpPr>
        <p:spPr>
          <a:xfrm>
            <a:off x="3724977" y="2184400"/>
            <a:ext cx="5106922" cy="3619500"/>
          </a:xfrm>
        </p:spPr>
        <p:txBody>
          <a:bodyPr anchor="ctr" anchorCtr="1"/>
          <a:lstStyle>
            <a:lvl1pPr marL="0" indent="0">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p:txBody>
      </p:sp>
      <p:sp>
        <p:nvSpPr>
          <p:cNvPr id="4" name="Picture Placeholder 3"/>
          <p:cNvSpPr>
            <a:spLocks noGrp="1"/>
          </p:cNvSpPr>
          <p:nvPr>
            <p:ph type="pic" sz="quarter" idx="11"/>
          </p:nvPr>
        </p:nvSpPr>
        <p:spPr>
          <a:xfrm>
            <a:off x="619125" y="2560318"/>
            <a:ext cx="2800350" cy="2800350"/>
          </a:xfrm>
          <a:prstGeom prst="ellipse">
            <a:avLst/>
          </a:prstGeom>
          <a:solidFill>
            <a:schemeClr val="accent2">
              <a:lumMod val="20000"/>
              <a:lumOff val="80000"/>
            </a:schemeClr>
          </a:solidFill>
          <a:ln>
            <a:noFill/>
          </a:ln>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hoto, Content-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a:xfrm>
            <a:off x="3474720" y="1825625"/>
            <a:ext cx="787908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65105" y="5804468"/>
            <a:ext cx="2285050" cy="763005"/>
          </a:xfrm>
          <a:prstGeom prst="rect">
            <a:avLst/>
          </a:prstGeom>
        </p:spPr>
      </p:pic>
      <p:sp>
        <p:nvSpPr>
          <p:cNvPr id="8" name="Rectangle 7"/>
          <p:cNvSpPr/>
          <p:nvPr userDrawn="1"/>
        </p:nvSpPr>
        <p:spPr>
          <a:xfrm>
            <a:off x="0" y="0"/>
            <a:ext cx="12192000" cy="6858000"/>
          </a:xfrm>
          <a:prstGeom prst="rect">
            <a:avLst/>
          </a:prstGeom>
          <a:noFill/>
          <a:ln w="254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838200" y="1825625"/>
            <a:ext cx="2405514" cy="4351338"/>
          </a:xfrm>
          <a:solidFill>
            <a:schemeClr val="accent2">
              <a:lumMod val="20000"/>
              <a:lumOff val="80000"/>
            </a:schemeClr>
          </a:solidFill>
          <a:ln>
            <a:noFill/>
          </a:ln>
        </p:spPr>
        <p:txBody>
          <a:bodyPr/>
          <a:lstStyle/>
          <a:p>
            <a:endParaRPr lang="en-US"/>
          </a:p>
        </p:txBody>
      </p:sp>
    </p:spTree>
    <p:extLst>
      <p:ext uri="{BB962C8B-B14F-4D97-AF65-F5344CB8AC3E}">
        <p14:creationId xmlns:p14="http://schemas.microsoft.com/office/powerpoint/2010/main" val="10233492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34" Type="http://schemas.openxmlformats.org/officeDocument/2006/relationships/slideLayout" Target="../slideLayouts/slideLayout69.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33" Type="http://schemas.openxmlformats.org/officeDocument/2006/relationships/slideLayout" Target="../slideLayouts/slideLayout68.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29" Type="http://schemas.openxmlformats.org/officeDocument/2006/relationships/slideLayout" Target="../slideLayouts/slideLayout6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32" Type="http://schemas.openxmlformats.org/officeDocument/2006/relationships/slideLayout" Target="../slideLayouts/slideLayout67.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slideLayout" Target="../slideLayouts/slideLayout63.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31" Type="http://schemas.openxmlformats.org/officeDocument/2006/relationships/slideLayout" Target="../slideLayouts/slideLayout6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 Id="rId30" Type="http://schemas.openxmlformats.org/officeDocument/2006/relationships/slideLayout" Target="../slideLayouts/slideLayout65.xml"/><Relationship Id="rId35" Type="http://schemas.openxmlformats.org/officeDocument/2006/relationships/theme" Target="../theme/theme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195223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60" r:id="rId4"/>
    <p:sldLayoutId id="2147483661" r:id="rId5"/>
    <p:sldLayoutId id="2147483662" r:id="rId6"/>
    <p:sldLayoutId id="2147483665" r:id="rId7"/>
    <p:sldLayoutId id="2147483666" r:id="rId8"/>
    <p:sldLayoutId id="2147483650" r:id="rId9"/>
    <p:sldLayoutId id="2147483652" r:id="rId10"/>
    <p:sldLayoutId id="2147483653"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68" r:id="rId32"/>
    <p:sldLayoutId id="2147483667" r:id="rId33"/>
    <p:sldLayoutId id="2147483669" r:id="rId34"/>
    <p:sldLayoutId id="2147483725" r:id="rId35"/>
  </p:sldLayoutIdLst>
  <p:txStyles>
    <p:titleStyle>
      <a:lvl1pPr algn="l" defTabSz="914400" rtl="0" eaLnBrk="1" latinLnBrk="0" hangingPunct="1">
        <a:lnSpc>
          <a:spcPct val="90000"/>
        </a:lnSpc>
        <a:spcBef>
          <a:spcPct val="0"/>
        </a:spcBef>
        <a:buNone/>
        <a:defRPr sz="4400" b="1" i="0" kern="1200">
          <a:solidFill>
            <a:schemeClr val="accent1"/>
          </a:solidFill>
          <a:latin typeface="Overpass" charset="0"/>
          <a:ea typeface="Overpass" charset="0"/>
          <a:cs typeface="Overpass" charset="0"/>
        </a:defRPr>
      </a:lvl1pPr>
    </p:titleStyle>
    <p:bodyStyle>
      <a:lvl1pPr marL="228600" indent="-228600" algn="l" defTabSz="914400" rtl="0" eaLnBrk="1" latinLnBrk="0" hangingPunct="1">
        <a:lnSpc>
          <a:spcPct val="90000"/>
        </a:lnSpc>
        <a:spcBef>
          <a:spcPts val="1000"/>
        </a:spcBef>
        <a:buFont typeface="Arial"/>
        <a:buChar char="•"/>
        <a:defRPr sz="3000" b="0" i="0" kern="1200">
          <a:solidFill>
            <a:schemeClr val="tx1"/>
          </a:solidFill>
          <a:latin typeface="Overpass" charset="0"/>
          <a:ea typeface="Overpass" charset="0"/>
          <a:cs typeface="Overpass" charset="0"/>
        </a:defRPr>
      </a:lvl1pPr>
      <a:lvl2pPr marL="685800" indent="-228600" algn="l" defTabSz="914400" rtl="0" eaLnBrk="1" latinLnBrk="0" hangingPunct="1">
        <a:lnSpc>
          <a:spcPct val="90000"/>
        </a:lnSpc>
        <a:spcBef>
          <a:spcPts val="500"/>
        </a:spcBef>
        <a:buFont typeface="Arial"/>
        <a:buChar char="•"/>
        <a:defRPr sz="2600" b="0" i="0" kern="1200">
          <a:solidFill>
            <a:schemeClr val="tx1"/>
          </a:solidFill>
          <a:latin typeface="Overpass" charset="0"/>
          <a:ea typeface="Overpass" charset="0"/>
          <a:cs typeface="Overpass" charset="0"/>
        </a:defRPr>
      </a:lvl2pPr>
      <a:lvl3pPr marL="1143000" indent="-228600" algn="l" defTabSz="914400"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3pPr>
      <a:lvl4pPr marL="1600200" indent="-228600" algn="l" defTabSz="914400"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4pPr>
      <a:lvl5pPr marL="2057400" indent="-228600" algn="l" defTabSz="914400"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3926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Lst>
  <mc:AlternateContent xmlns:mc="http://schemas.openxmlformats.org/markup-compatibility/2006" xmlns:p14="http://schemas.microsoft.com/office/powerpoint/2010/main">
    <mc:Choice Requires="p14">
      <p:transition p14:dur="0" advTm="6141"/>
    </mc:Choice>
    <mc:Fallback xmlns="">
      <p:transition advTm="6141"/>
    </mc:Fallback>
  </mc:AlternateContent>
  <p:txStyles>
    <p:titleStyle>
      <a:lvl1pPr algn="l" defTabSz="914377" rtl="0" eaLnBrk="1" latinLnBrk="0" hangingPunct="1">
        <a:lnSpc>
          <a:spcPct val="90000"/>
        </a:lnSpc>
        <a:spcBef>
          <a:spcPct val="0"/>
        </a:spcBef>
        <a:buNone/>
        <a:defRPr sz="4400" b="1" i="0" kern="1200">
          <a:solidFill>
            <a:schemeClr val="accent1"/>
          </a:solidFill>
          <a:latin typeface="Overpass" charset="0"/>
          <a:ea typeface="Overpass" charset="0"/>
          <a:cs typeface="Overpass" charset="0"/>
        </a:defRPr>
      </a:lvl1pPr>
    </p:titleStyle>
    <p:bodyStyle>
      <a:lvl1pPr marL="228594" indent="-228594" algn="l" defTabSz="914377" rtl="0" eaLnBrk="1" latinLnBrk="0" hangingPunct="1">
        <a:lnSpc>
          <a:spcPct val="90000"/>
        </a:lnSpc>
        <a:spcBef>
          <a:spcPts val="1000"/>
        </a:spcBef>
        <a:buFont typeface="Arial"/>
        <a:buChar char="•"/>
        <a:defRPr sz="3000" b="0" i="0" kern="1200">
          <a:solidFill>
            <a:schemeClr val="tx1"/>
          </a:solidFill>
          <a:latin typeface="Overpass" charset="0"/>
          <a:ea typeface="Overpass" charset="0"/>
          <a:cs typeface="Overpass" charset="0"/>
        </a:defRPr>
      </a:lvl1pPr>
      <a:lvl2pPr marL="685783" indent="-228594" algn="l" defTabSz="914377" rtl="0" eaLnBrk="1" latinLnBrk="0" hangingPunct="1">
        <a:lnSpc>
          <a:spcPct val="90000"/>
        </a:lnSpc>
        <a:spcBef>
          <a:spcPts val="500"/>
        </a:spcBef>
        <a:buFont typeface="Arial"/>
        <a:buChar char="•"/>
        <a:defRPr sz="2600" b="0" i="0" kern="1200">
          <a:solidFill>
            <a:schemeClr val="tx1"/>
          </a:solidFill>
          <a:latin typeface="Overpass" charset="0"/>
          <a:ea typeface="Overpass" charset="0"/>
          <a:cs typeface="Overpass" charset="0"/>
        </a:defRPr>
      </a:lvl2pPr>
      <a:lvl3pPr marL="1142971" indent="-228594" algn="l" defTabSz="914377"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3pPr>
      <a:lvl4pPr marL="1600160" indent="-228594" algn="l" defTabSz="914377"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4pPr>
      <a:lvl5pPr marL="2057349" indent="-228594" algn="l" defTabSz="914377" rtl="0" eaLnBrk="1" latinLnBrk="0" hangingPunct="1">
        <a:lnSpc>
          <a:spcPct val="90000"/>
        </a:lnSpc>
        <a:spcBef>
          <a:spcPts val="500"/>
        </a:spcBef>
        <a:buFont typeface="Arial"/>
        <a:buChar char="•"/>
        <a:defRPr sz="2400" b="0" i="0" kern="1200">
          <a:solidFill>
            <a:schemeClr val="tx1"/>
          </a:solidFill>
          <a:latin typeface="Overpass" charset="0"/>
          <a:ea typeface="Overpass" charset="0"/>
          <a:cs typeface="Overpass"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21.pn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hyperlink" Target="mailto:kevin.fenn@oda.oregon.gov" TargetMode="External"/><Relationship Id="rId2" Type="http://schemas.openxmlformats.org/officeDocument/2006/relationships/image" Target="../media/image22.jpeg"/><Relationship Id="rId1" Type="http://schemas.openxmlformats.org/officeDocument/2006/relationships/slideLayout" Target="../slideLayouts/slideLayout26.xml"/><Relationship Id="rId4" Type="http://schemas.openxmlformats.org/officeDocument/2006/relationships/hyperlink" Target="mailto:brian.creutzburg@deq.oregon.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7962-3E9E-8980-1302-52F1D7E4D03B}"/>
              </a:ext>
            </a:extLst>
          </p:cNvPr>
          <p:cNvSpPr>
            <a:spLocks noGrp="1"/>
          </p:cNvSpPr>
          <p:nvPr>
            <p:ph type="ctrTitle"/>
          </p:nvPr>
        </p:nvSpPr>
        <p:spPr>
          <a:xfrm>
            <a:off x="386862" y="926432"/>
            <a:ext cx="11175485" cy="2233863"/>
          </a:xfrm>
        </p:spPr>
        <p:txBody>
          <a:bodyPr>
            <a:normAutofit fontScale="90000"/>
          </a:bodyPr>
          <a:lstStyle/>
          <a:p>
            <a:br>
              <a:rPr lang="en-US" dirty="0"/>
            </a:br>
            <a:r>
              <a:rPr lang="en-US" dirty="0"/>
              <a:t>Total Maximum Daily Load (TMDL), ODA’s WQ Program, and </a:t>
            </a:r>
            <a:br>
              <a:rPr lang="en-US" dirty="0"/>
            </a:br>
            <a:r>
              <a:rPr lang="en-US" dirty="0"/>
              <a:t>Implementation Plans</a:t>
            </a:r>
          </a:p>
        </p:txBody>
      </p:sp>
      <p:sp>
        <p:nvSpPr>
          <p:cNvPr id="3" name="Subtitle 2">
            <a:extLst>
              <a:ext uri="{FF2B5EF4-FFF2-40B4-BE49-F238E27FC236}">
                <a16:creationId xmlns:a16="http://schemas.microsoft.com/office/drawing/2014/main" id="{079158A2-EE9F-A6CD-1259-11904DA68A07}"/>
              </a:ext>
            </a:extLst>
          </p:cNvPr>
          <p:cNvSpPr>
            <a:spLocks noGrp="1"/>
          </p:cNvSpPr>
          <p:nvPr>
            <p:ph type="subTitle" idx="1"/>
          </p:nvPr>
        </p:nvSpPr>
        <p:spPr/>
        <p:txBody>
          <a:bodyPr>
            <a:normAutofit/>
          </a:bodyPr>
          <a:lstStyle/>
          <a:p>
            <a:r>
              <a:rPr lang="en-US" dirty="0"/>
              <a:t>Kevin Fenn, WQ and SWCD Program Manager</a:t>
            </a:r>
          </a:p>
          <a:p>
            <a:r>
              <a:rPr lang="en-US" dirty="0"/>
              <a:t>Oregon Dept of Agriculture</a:t>
            </a:r>
          </a:p>
        </p:txBody>
      </p:sp>
    </p:spTree>
    <p:extLst>
      <p:ext uri="{BB962C8B-B14F-4D97-AF65-F5344CB8AC3E}">
        <p14:creationId xmlns:p14="http://schemas.microsoft.com/office/powerpoint/2010/main" val="1106683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F2BE-D176-AA8A-6996-611F29D54ACB}"/>
              </a:ext>
            </a:extLst>
          </p:cNvPr>
          <p:cNvSpPr>
            <a:spLocks noGrp="1"/>
          </p:cNvSpPr>
          <p:nvPr>
            <p:ph type="title"/>
          </p:nvPr>
        </p:nvSpPr>
        <p:spPr>
          <a:xfrm>
            <a:off x="619125" y="249508"/>
            <a:ext cx="10763983" cy="884340"/>
          </a:xfrm>
        </p:spPr>
        <p:txBody>
          <a:bodyPr/>
          <a:lstStyle/>
          <a:p>
            <a:r>
              <a:rPr lang="en-US" dirty="0"/>
              <a:t>Designated Management Agencies (DMA) </a:t>
            </a:r>
          </a:p>
        </p:txBody>
      </p:sp>
      <p:sp>
        <p:nvSpPr>
          <p:cNvPr id="3" name="Text Placeholder 2">
            <a:extLst>
              <a:ext uri="{FF2B5EF4-FFF2-40B4-BE49-F238E27FC236}">
                <a16:creationId xmlns:a16="http://schemas.microsoft.com/office/drawing/2014/main" id="{28261001-1B73-2321-9863-3B01DF11CAD6}"/>
              </a:ext>
            </a:extLst>
          </p:cNvPr>
          <p:cNvSpPr>
            <a:spLocks noGrp="1"/>
          </p:cNvSpPr>
          <p:nvPr>
            <p:ph type="body" sz="quarter" idx="10"/>
          </p:nvPr>
        </p:nvSpPr>
        <p:spPr>
          <a:xfrm>
            <a:off x="619125" y="1738923"/>
            <a:ext cx="8923460" cy="3619500"/>
          </a:xfrm>
        </p:spPr>
        <p:txBody>
          <a:bodyPr/>
          <a:lstStyle/>
          <a:p>
            <a:r>
              <a:rPr lang="en-US" dirty="0"/>
              <a:t>Agriculture – Oregon Dept of Agriculture</a:t>
            </a:r>
          </a:p>
          <a:p>
            <a:r>
              <a:rPr lang="en-US" dirty="0"/>
              <a:t>Forest - Oregon Dept of Forestry</a:t>
            </a:r>
          </a:p>
          <a:p>
            <a:r>
              <a:rPr lang="en-US" dirty="0"/>
              <a:t>County – Lincoln County</a:t>
            </a:r>
          </a:p>
          <a:p>
            <a:r>
              <a:rPr lang="en-US" dirty="0"/>
              <a:t>Railroad – Portland &amp; Western Railroad</a:t>
            </a:r>
          </a:p>
          <a:p>
            <a:r>
              <a:rPr lang="en-US" dirty="0"/>
              <a:t>Roads – Oregon Dept of Transportation</a:t>
            </a:r>
          </a:p>
          <a:p>
            <a:r>
              <a:rPr lang="en-US" dirty="0"/>
              <a:t>Federal Lands – US Bureau of Land Management</a:t>
            </a:r>
          </a:p>
        </p:txBody>
      </p:sp>
      <p:sp>
        <p:nvSpPr>
          <p:cNvPr id="4" name="Oval 3">
            <a:extLst>
              <a:ext uri="{FF2B5EF4-FFF2-40B4-BE49-F238E27FC236}">
                <a16:creationId xmlns:a16="http://schemas.microsoft.com/office/drawing/2014/main" id="{E9DE53D7-8ACA-4FEE-6BCE-EE5F5A176FEF}"/>
              </a:ext>
            </a:extLst>
          </p:cNvPr>
          <p:cNvSpPr/>
          <p:nvPr/>
        </p:nvSpPr>
        <p:spPr>
          <a:xfrm>
            <a:off x="0" y="5240215"/>
            <a:ext cx="8499231" cy="118403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All DMA’s required to create an implementation plan!</a:t>
            </a:r>
          </a:p>
        </p:txBody>
      </p:sp>
      <p:sp>
        <p:nvSpPr>
          <p:cNvPr id="5" name="Title 1">
            <a:extLst>
              <a:ext uri="{FF2B5EF4-FFF2-40B4-BE49-F238E27FC236}">
                <a16:creationId xmlns:a16="http://schemas.microsoft.com/office/drawing/2014/main" id="{A501665A-630C-827D-3725-021403D76371}"/>
              </a:ext>
            </a:extLst>
          </p:cNvPr>
          <p:cNvSpPr txBox="1">
            <a:spLocks/>
          </p:cNvSpPr>
          <p:nvPr/>
        </p:nvSpPr>
        <p:spPr>
          <a:xfrm>
            <a:off x="589817" y="1021748"/>
            <a:ext cx="10943492" cy="9337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2"/>
                </a:solidFill>
                <a:latin typeface="Overpass" charset="0"/>
                <a:ea typeface="Overpass" charset="0"/>
                <a:cs typeface="Overpass" charset="0"/>
              </a:defRPr>
            </a:lvl1pPr>
          </a:lstStyle>
          <a:p>
            <a:r>
              <a:rPr lang="en-US" sz="2800" i="1" dirty="0">
                <a:solidFill>
                  <a:schemeClr val="tx1"/>
                </a:solidFill>
              </a:rPr>
              <a:t>For example, the Yaquina TMDL DMAs:</a:t>
            </a:r>
          </a:p>
        </p:txBody>
      </p:sp>
    </p:spTree>
    <p:extLst>
      <p:ext uri="{BB962C8B-B14F-4D97-AF65-F5344CB8AC3E}">
        <p14:creationId xmlns:p14="http://schemas.microsoft.com/office/powerpoint/2010/main" val="734455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11606-5EEE-ED57-AE9E-C7A31820263C}"/>
              </a:ext>
            </a:extLst>
          </p:cNvPr>
          <p:cNvSpPr>
            <a:spLocks noGrp="1"/>
          </p:cNvSpPr>
          <p:nvPr>
            <p:ph type="title"/>
          </p:nvPr>
        </p:nvSpPr>
        <p:spPr>
          <a:xfrm>
            <a:off x="619125" y="616017"/>
            <a:ext cx="11250822" cy="677945"/>
          </a:xfrm>
        </p:spPr>
        <p:txBody>
          <a:bodyPr vert="horz" lIns="91440" tIns="45720" rIns="91440" bIns="45720" rtlCol="0" anchor="t">
            <a:normAutofit/>
          </a:bodyPr>
          <a:lstStyle/>
          <a:p>
            <a:pPr lvl="0"/>
            <a:r>
              <a:rPr lang="en-US" sz="3600" dirty="0"/>
              <a:t>Five Major Components to an Implementation Plan</a:t>
            </a:r>
          </a:p>
        </p:txBody>
      </p:sp>
      <p:sp>
        <p:nvSpPr>
          <p:cNvPr id="3" name="Text Placeholder 2">
            <a:extLst>
              <a:ext uri="{FF2B5EF4-FFF2-40B4-BE49-F238E27FC236}">
                <a16:creationId xmlns:a16="http://schemas.microsoft.com/office/drawing/2014/main" id="{A08924A2-00BC-CBCB-EAE9-E21F3EF467FB}"/>
              </a:ext>
            </a:extLst>
          </p:cNvPr>
          <p:cNvSpPr>
            <a:spLocks noGrp="1"/>
          </p:cNvSpPr>
          <p:nvPr>
            <p:ph type="body" sz="quarter" idx="10"/>
          </p:nvPr>
        </p:nvSpPr>
        <p:spPr>
          <a:xfrm>
            <a:off x="619125" y="1710268"/>
            <a:ext cx="9456208" cy="4531716"/>
          </a:xfrm>
        </p:spPr>
        <p:txBody>
          <a:bodyPr>
            <a:normAutofit fontScale="92500" lnSpcReduction="10000"/>
          </a:bodyPr>
          <a:lstStyle/>
          <a:p>
            <a:pPr lvl="0"/>
            <a:r>
              <a:rPr lang="en-US" dirty="0"/>
              <a:t>Are in addition to Area Plans and include the following:</a:t>
            </a:r>
          </a:p>
          <a:p>
            <a:pPr lvl="0"/>
            <a:endParaRPr lang="en-US" dirty="0"/>
          </a:p>
          <a:p>
            <a:pPr marL="457200" lvl="0" indent="-457200">
              <a:buFont typeface="Arial" panose="020B0604020202020204" pitchFamily="34" charset="0"/>
              <a:buChar char="•"/>
            </a:pPr>
            <a:r>
              <a:rPr lang="en-US" dirty="0"/>
              <a:t>Communicate - issues and strategies</a:t>
            </a:r>
          </a:p>
          <a:p>
            <a:pPr marL="457200" lvl="0" indent="-457200">
              <a:buFont typeface="Arial" panose="020B0604020202020204" pitchFamily="34" charset="0"/>
              <a:buChar char="•"/>
            </a:pPr>
            <a:r>
              <a:rPr lang="en-US" dirty="0"/>
              <a:t>Strategize - Develop strategies and priorities for addressing TMDL</a:t>
            </a:r>
          </a:p>
          <a:p>
            <a:pPr marL="457200" lvl="0" indent="-457200">
              <a:buFont typeface="Arial" panose="020B0604020202020204" pitchFamily="34" charset="0"/>
              <a:buChar char="•"/>
            </a:pPr>
            <a:r>
              <a:rPr lang="en-US" dirty="0"/>
              <a:t>Measure - Each strategy has a ‘metric’ to monitor progress</a:t>
            </a:r>
          </a:p>
          <a:p>
            <a:pPr marL="457200" lvl="0" indent="-457200">
              <a:buFont typeface="Arial" panose="020B0604020202020204" pitchFamily="34" charset="0"/>
              <a:buChar char="•"/>
            </a:pPr>
            <a:r>
              <a:rPr lang="en-US" dirty="0"/>
              <a:t>Time – Each strategy has a metric and a target schedule </a:t>
            </a:r>
          </a:p>
          <a:p>
            <a:pPr marL="457200" lvl="0" indent="-457200">
              <a:buFont typeface="Arial" panose="020B0604020202020204" pitchFamily="34" charset="0"/>
              <a:buChar char="•"/>
            </a:pPr>
            <a:r>
              <a:rPr lang="en-US" dirty="0"/>
              <a:t>Adapt - Review progress and adjust strategies</a:t>
            </a:r>
          </a:p>
          <a:p>
            <a:endParaRPr lang="en-US" dirty="0"/>
          </a:p>
        </p:txBody>
      </p:sp>
      <p:graphicFrame>
        <p:nvGraphicFramePr>
          <p:cNvPr id="8" name="Text Placeholder 5">
            <a:extLst>
              <a:ext uri="{FF2B5EF4-FFF2-40B4-BE49-F238E27FC236}">
                <a16:creationId xmlns:a16="http://schemas.microsoft.com/office/drawing/2014/main" id="{D8E786DC-65E5-5033-2490-00088099A071}"/>
              </a:ext>
            </a:extLst>
          </p:cNvPr>
          <p:cNvGraphicFramePr/>
          <p:nvPr>
            <p:extLst>
              <p:ext uri="{D42A27DB-BD31-4B8C-83A1-F6EECF244321}">
                <p14:modId xmlns:p14="http://schemas.microsoft.com/office/powerpoint/2010/main" val="4234964320"/>
              </p:ext>
            </p:extLst>
          </p:nvPr>
        </p:nvGraphicFramePr>
        <p:xfrm>
          <a:off x="3421063" y="5991605"/>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177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AA15-65D8-8043-9F4F-2A30F4127E2E}"/>
              </a:ext>
            </a:extLst>
          </p:cNvPr>
          <p:cNvSpPr>
            <a:spLocks noGrp="1"/>
          </p:cNvSpPr>
          <p:nvPr>
            <p:ph type="title"/>
          </p:nvPr>
        </p:nvSpPr>
        <p:spPr>
          <a:xfrm>
            <a:off x="410308" y="365125"/>
            <a:ext cx="10943492" cy="1325563"/>
          </a:xfrm>
        </p:spPr>
        <p:txBody>
          <a:bodyPr/>
          <a:lstStyle/>
          <a:p>
            <a:r>
              <a:rPr lang="en-US" dirty="0"/>
              <a:t>What are the Sources of Pollutants? </a:t>
            </a:r>
          </a:p>
        </p:txBody>
      </p:sp>
      <p:sp>
        <p:nvSpPr>
          <p:cNvPr id="3" name="Content Placeholder 2">
            <a:extLst>
              <a:ext uri="{FF2B5EF4-FFF2-40B4-BE49-F238E27FC236}">
                <a16:creationId xmlns:a16="http://schemas.microsoft.com/office/drawing/2014/main" id="{4DE38DE6-2A68-4677-2BE1-4BF1BCA93FDA}"/>
              </a:ext>
            </a:extLst>
          </p:cNvPr>
          <p:cNvSpPr>
            <a:spLocks noGrp="1"/>
          </p:cNvSpPr>
          <p:nvPr>
            <p:ph sz="half" idx="1"/>
          </p:nvPr>
        </p:nvSpPr>
        <p:spPr>
          <a:xfrm>
            <a:off x="838200" y="2353469"/>
            <a:ext cx="8551985" cy="2675731"/>
          </a:xfrm>
        </p:spPr>
        <p:txBody>
          <a:bodyPr/>
          <a:lstStyle/>
          <a:p>
            <a:r>
              <a:rPr lang="en-US" dirty="0"/>
              <a:t>Bacteria</a:t>
            </a:r>
          </a:p>
          <a:p>
            <a:pPr lvl="1"/>
            <a:r>
              <a:rPr lang="en-US" dirty="0"/>
              <a:t>Livestock pasture runoff</a:t>
            </a:r>
          </a:p>
          <a:p>
            <a:pPr lvl="1"/>
            <a:r>
              <a:rPr lang="en-US" dirty="0"/>
              <a:t>Livestock livestock direct stream access</a:t>
            </a:r>
          </a:p>
          <a:p>
            <a:pPr lvl="1"/>
            <a:r>
              <a:rPr lang="en-US" dirty="0"/>
              <a:t>Failing septic systems</a:t>
            </a:r>
          </a:p>
        </p:txBody>
      </p:sp>
      <p:sp>
        <p:nvSpPr>
          <p:cNvPr id="4" name="Title 1">
            <a:extLst>
              <a:ext uri="{FF2B5EF4-FFF2-40B4-BE49-F238E27FC236}">
                <a16:creationId xmlns:a16="http://schemas.microsoft.com/office/drawing/2014/main" id="{97903B7F-78D7-2D6A-4FD3-7D3DB1882F10}"/>
              </a:ext>
            </a:extLst>
          </p:cNvPr>
          <p:cNvSpPr txBox="1">
            <a:spLocks/>
          </p:cNvSpPr>
          <p:nvPr/>
        </p:nvSpPr>
        <p:spPr>
          <a:xfrm>
            <a:off x="410308" y="1347073"/>
            <a:ext cx="109434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2"/>
                </a:solidFill>
                <a:latin typeface="Overpass" charset="0"/>
                <a:ea typeface="Overpass" charset="0"/>
                <a:cs typeface="Overpass" charset="0"/>
              </a:defRPr>
            </a:lvl1pPr>
          </a:lstStyle>
          <a:p>
            <a:r>
              <a:rPr lang="en-US" sz="2800" dirty="0">
                <a:solidFill>
                  <a:schemeClr val="tx1"/>
                </a:solidFill>
              </a:rPr>
              <a:t>For example, the Yaquina or Powder TMDL – Bacteria:</a:t>
            </a:r>
          </a:p>
        </p:txBody>
      </p:sp>
    </p:spTree>
    <p:extLst>
      <p:ext uri="{BB962C8B-B14F-4D97-AF65-F5344CB8AC3E}">
        <p14:creationId xmlns:p14="http://schemas.microsoft.com/office/powerpoint/2010/main" val="2483933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5798-7A8F-CC5E-8C18-FF902DCAF95C}"/>
              </a:ext>
            </a:extLst>
          </p:cNvPr>
          <p:cNvSpPr>
            <a:spLocks noGrp="1"/>
          </p:cNvSpPr>
          <p:nvPr>
            <p:ph type="title"/>
          </p:nvPr>
        </p:nvSpPr>
        <p:spPr>
          <a:xfrm>
            <a:off x="352886" y="369833"/>
            <a:ext cx="8212774" cy="919706"/>
          </a:xfrm>
        </p:spPr>
        <p:txBody>
          <a:bodyPr/>
          <a:lstStyle/>
          <a:p>
            <a:r>
              <a:rPr lang="en-US" dirty="0"/>
              <a:t>Where does it come from? </a:t>
            </a:r>
          </a:p>
        </p:txBody>
      </p:sp>
      <p:graphicFrame>
        <p:nvGraphicFramePr>
          <p:cNvPr id="4" name="Table 3">
            <a:extLst>
              <a:ext uri="{FF2B5EF4-FFF2-40B4-BE49-F238E27FC236}">
                <a16:creationId xmlns:a16="http://schemas.microsoft.com/office/drawing/2014/main" id="{A81CFCC6-C686-FD96-01C2-0D7DBA1E1E9F}"/>
              </a:ext>
            </a:extLst>
          </p:cNvPr>
          <p:cNvGraphicFramePr>
            <a:graphicFrameLocks noGrp="1"/>
          </p:cNvGraphicFramePr>
          <p:nvPr>
            <p:extLst>
              <p:ext uri="{D42A27DB-BD31-4B8C-83A1-F6EECF244321}">
                <p14:modId xmlns:p14="http://schemas.microsoft.com/office/powerpoint/2010/main" val="3714799667"/>
              </p:ext>
            </p:extLst>
          </p:nvPr>
        </p:nvGraphicFramePr>
        <p:xfrm>
          <a:off x="226646" y="1868527"/>
          <a:ext cx="8127999" cy="3774440"/>
        </p:xfrm>
        <a:graphic>
          <a:graphicData uri="http://schemas.openxmlformats.org/drawingml/2006/table">
            <a:tbl>
              <a:tblPr firstRow="1" bandRow="1">
                <a:tableStyleId>{5C22544A-7EE6-4342-B048-85BDC9FD1C3A}</a:tableStyleId>
              </a:tblPr>
              <a:tblGrid>
                <a:gridCol w="3173046">
                  <a:extLst>
                    <a:ext uri="{9D8B030D-6E8A-4147-A177-3AD203B41FA5}">
                      <a16:colId xmlns:a16="http://schemas.microsoft.com/office/drawing/2014/main" val="3783985259"/>
                    </a:ext>
                  </a:extLst>
                </a:gridCol>
                <a:gridCol w="2438400">
                  <a:extLst>
                    <a:ext uri="{9D8B030D-6E8A-4147-A177-3AD203B41FA5}">
                      <a16:colId xmlns:a16="http://schemas.microsoft.com/office/drawing/2014/main" val="1169502650"/>
                    </a:ext>
                  </a:extLst>
                </a:gridCol>
                <a:gridCol w="2516553">
                  <a:extLst>
                    <a:ext uri="{9D8B030D-6E8A-4147-A177-3AD203B41FA5}">
                      <a16:colId xmlns:a16="http://schemas.microsoft.com/office/drawing/2014/main" val="658840792"/>
                    </a:ext>
                  </a:extLst>
                </a:gridCol>
              </a:tblGrid>
              <a:tr h="370840">
                <a:tc>
                  <a:txBody>
                    <a:bodyPr/>
                    <a:lstStyle/>
                    <a:p>
                      <a:r>
                        <a:rPr lang="en-US" dirty="0">
                          <a:latin typeface="Overpass" pitchFamily="2" charset="77"/>
                        </a:rPr>
                        <a:t>DMA</a:t>
                      </a:r>
                    </a:p>
                  </a:txBody>
                  <a:tcPr/>
                </a:tc>
                <a:tc>
                  <a:txBody>
                    <a:bodyPr/>
                    <a:lstStyle/>
                    <a:p>
                      <a:r>
                        <a:rPr lang="en-US" dirty="0">
                          <a:latin typeface="Overpass" pitchFamily="2" charset="77"/>
                        </a:rPr>
                        <a:t>Stream Miles with vegetation </a:t>
                      </a:r>
                      <a:r>
                        <a:rPr lang="en-US" dirty="0" err="1">
                          <a:latin typeface="Overpass" pitchFamily="2" charset="77"/>
                        </a:rPr>
                        <a:t>ht</a:t>
                      </a:r>
                      <a:r>
                        <a:rPr lang="en-US" dirty="0">
                          <a:latin typeface="Overpass" pitchFamily="2" charset="77"/>
                        </a:rPr>
                        <a:t> &lt;3ft</a:t>
                      </a:r>
                    </a:p>
                  </a:txBody>
                  <a:tcPr/>
                </a:tc>
                <a:tc>
                  <a:txBody>
                    <a:bodyPr/>
                    <a:lstStyle/>
                    <a:p>
                      <a:r>
                        <a:rPr lang="en-US" dirty="0">
                          <a:latin typeface="Overpass" pitchFamily="2" charset="77"/>
                        </a:rPr>
                        <a:t>Acres of Riparian vegetation </a:t>
                      </a:r>
                      <a:r>
                        <a:rPr lang="en-US" dirty="0" err="1">
                          <a:latin typeface="Overpass" pitchFamily="2" charset="77"/>
                        </a:rPr>
                        <a:t>ht</a:t>
                      </a:r>
                      <a:r>
                        <a:rPr lang="en-US" dirty="0">
                          <a:latin typeface="Overpass" pitchFamily="2" charset="77"/>
                        </a:rPr>
                        <a:t> &lt; 3ft</a:t>
                      </a:r>
                    </a:p>
                  </a:txBody>
                  <a:tcPr/>
                </a:tc>
                <a:extLst>
                  <a:ext uri="{0D108BD9-81ED-4DB2-BD59-A6C34878D82A}">
                    <a16:rowId xmlns:a16="http://schemas.microsoft.com/office/drawing/2014/main" val="486800361"/>
                  </a:ext>
                </a:extLst>
              </a:tr>
              <a:tr h="370840">
                <a:tc>
                  <a:txBody>
                    <a:bodyPr/>
                    <a:lstStyle/>
                    <a:p>
                      <a:r>
                        <a:rPr lang="en-US" b="1" dirty="0">
                          <a:latin typeface="Overpass" pitchFamily="2" charset="77"/>
                        </a:rPr>
                        <a:t>Oregon Dept of Agriculture</a:t>
                      </a:r>
                    </a:p>
                  </a:txBody>
                  <a:tcPr/>
                </a:tc>
                <a:tc>
                  <a:txBody>
                    <a:bodyPr/>
                    <a:lstStyle/>
                    <a:p>
                      <a:r>
                        <a:rPr lang="en-US" b="1" dirty="0">
                          <a:latin typeface="Overpass" pitchFamily="2" charset="77"/>
                        </a:rPr>
                        <a:t>10.2</a:t>
                      </a:r>
                    </a:p>
                  </a:txBody>
                  <a:tcPr/>
                </a:tc>
                <a:tc>
                  <a:txBody>
                    <a:bodyPr/>
                    <a:lstStyle/>
                    <a:p>
                      <a:r>
                        <a:rPr lang="en-US" b="1" dirty="0">
                          <a:latin typeface="Overpass" pitchFamily="2" charset="77"/>
                        </a:rPr>
                        <a:t>121.0</a:t>
                      </a:r>
                    </a:p>
                  </a:txBody>
                  <a:tcPr/>
                </a:tc>
                <a:extLst>
                  <a:ext uri="{0D108BD9-81ED-4DB2-BD59-A6C34878D82A}">
                    <a16:rowId xmlns:a16="http://schemas.microsoft.com/office/drawing/2014/main" val="3962455948"/>
                  </a:ext>
                </a:extLst>
              </a:tr>
              <a:tr h="370840">
                <a:tc>
                  <a:txBody>
                    <a:bodyPr/>
                    <a:lstStyle/>
                    <a:p>
                      <a:r>
                        <a:rPr lang="en-US" dirty="0">
                          <a:latin typeface="Overpass" pitchFamily="2" charset="77"/>
                        </a:rPr>
                        <a:t>Oregon Dept of Forestry</a:t>
                      </a:r>
                    </a:p>
                  </a:txBody>
                  <a:tcPr/>
                </a:tc>
                <a:tc>
                  <a:txBody>
                    <a:bodyPr/>
                    <a:lstStyle/>
                    <a:p>
                      <a:r>
                        <a:rPr lang="en-US" dirty="0">
                          <a:latin typeface="Overpass" pitchFamily="2" charset="77"/>
                        </a:rPr>
                        <a:t>6.1</a:t>
                      </a:r>
                    </a:p>
                  </a:txBody>
                  <a:tcPr/>
                </a:tc>
                <a:tc>
                  <a:txBody>
                    <a:bodyPr/>
                    <a:lstStyle/>
                    <a:p>
                      <a:r>
                        <a:rPr lang="en-US" dirty="0">
                          <a:latin typeface="Overpass" pitchFamily="2" charset="77"/>
                        </a:rPr>
                        <a:t>63.0</a:t>
                      </a:r>
                    </a:p>
                  </a:txBody>
                  <a:tcPr/>
                </a:tc>
                <a:extLst>
                  <a:ext uri="{0D108BD9-81ED-4DB2-BD59-A6C34878D82A}">
                    <a16:rowId xmlns:a16="http://schemas.microsoft.com/office/drawing/2014/main" val="3528275296"/>
                  </a:ext>
                </a:extLst>
              </a:tr>
              <a:tr h="370840">
                <a:tc>
                  <a:txBody>
                    <a:bodyPr/>
                    <a:lstStyle/>
                    <a:p>
                      <a:r>
                        <a:rPr lang="en-US" dirty="0">
                          <a:latin typeface="Overpass" pitchFamily="2" charset="77"/>
                        </a:rPr>
                        <a:t>Lincoln County</a:t>
                      </a:r>
                    </a:p>
                  </a:txBody>
                  <a:tcPr/>
                </a:tc>
                <a:tc>
                  <a:txBody>
                    <a:bodyPr/>
                    <a:lstStyle/>
                    <a:p>
                      <a:r>
                        <a:rPr lang="en-US" dirty="0">
                          <a:latin typeface="Overpass" pitchFamily="2" charset="77"/>
                        </a:rPr>
                        <a:t>2.8</a:t>
                      </a:r>
                    </a:p>
                  </a:txBody>
                  <a:tcPr/>
                </a:tc>
                <a:tc>
                  <a:txBody>
                    <a:bodyPr/>
                    <a:lstStyle/>
                    <a:p>
                      <a:r>
                        <a:rPr lang="en-US" dirty="0">
                          <a:latin typeface="Overpass" pitchFamily="2" charset="77"/>
                        </a:rPr>
                        <a:t>39.4</a:t>
                      </a:r>
                    </a:p>
                  </a:txBody>
                  <a:tcPr/>
                </a:tc>
                <a:extLst>
                  <a:ext uri="{0D108BD9-81ED-4DB2-BD59-A6C34878D82A}">
                    <a16:rowId xmlns:a16="http://schemas.microsoft.com/office/drawing/2014/main" val="3086318690"/>
                  </a:ext>
                </a:extLst>
              </a:tr>
              <a:tr h="370840">
                <a:tc>
                  <a:txBody>
                    <a:bodyPr/>
                    <a:lstStyle/>
                    <a:p>
                      <a:r>
                        <a:rPr lang="en-US" dirty="0">
                          <a:latin typeface="Overpass" pitchFamily="2" charset="77"/>
                        </a:rPr>
                        <a:t>Portland &amp; Western Railroad</a:t>
                      </a:r>
                    </a:p>
                  </a:txBody>
                  <a:tcPr/>
                </a:tc>
                <a:tc>
                  <a:txBody>
                    <a:bodyPr/>
                    <a:lstStyle/>
                    <a:p>
                      <a:r>
                        <a:rPr lang="en-US" dirty="0">
                          <a:latin typeface="Overpass" pitchFamily="2" charset="77"/>
                        </a:rPr>
                        <a:t>1.0</a:t>
                      </a:r>
                    </a:p>
                  </a:txBody>
                  <a:tcPr/>
                </a:tc>
                <a:tc>
                  <a:txBody>
                    <a:bodyPr/>
                    <a:lstStyle/>
                    <a:p>
                      <a:r>
                        <a:rPr lang="en-US" dirty="0">
                          <a:latin typeface="Overpass" pitchFamily="2" charset="77"/>
                        </a:rPr>
                        <a:t>14.9</a:t>
                      </a:r>
                    </a:p>
                  </a:txBody>
                  <a:tcPr/>
                </a:tc>
                <a:extLst>
                  <a:ext uri="{0D108BD9-81ED-4DB2-BD59-A6C34878D82A}">
                    <a16:rowId xmlns:a16="http://schemas.microsoft.com/office/drawing/2014/main" val="848374801"/>
                  </a:ext>
                </a:extLst>
              </a:tr>
              <a:tr h="370840">
                <a:tc>
                  <a:txBody>
                    <a:bodyPr/>
                    <a:lstStyle/>
                    <a:p>
                      <a:r>
                        <a:rPr lang="en-US" dirty="0">
                          <a:latin typeface="Overpass" pitchFamily="2" charset="77"/>
                        </a:rPr>
                        <a:t>Oregon Dept of Transportation</a:t>
                      </a:r>
                    </a:p>
                  </a:txBody>
                  <a:tcPr/>
                </a:tc>
                <a:tc>
                  <a:txBody>
                    <a:bodyPr/>
                    <a:lstStyle/>
                    <a:p>
                      <a:r>
                        <a:rPr lang="en-US" dirty="0">
                          <a:latin typeface="Overpass" pitchFamily="2" charset="77"/>
                        </a:rPr>
                        <a:t>0.3</a:t>
                      </a:r>
                    </a:p>
                  </a:txBody>
                  <a:tcPr/>
                </a:tc>
                <a:tc>
                  <a:txBody>
                    <a:bodyPr/>
                    <a:lstStyle/>
                    <a:p>
                      <a:r>
                        <a:rPr lang="en-US" dirty="0">
                          <a:latin typeface="Overpass" pitchFamily="2" charset="77"/>
                        </a:rPr>
                        <a:t>6.9</a:t>
                      </a:r>
                    </a:p>
                  </a:txBody>
                  <a:tcPr/>
                </a:tc>
                <a:extLst>
                  <a:ext uri="{0D108BD9-81ED-4DB2-BD59-A6C34878D82A}">
                    <a16:rowId xmlns:a16="http://schemas.microsoft.com/office/drawing/2014/main" val="2763850943"/>
                  </a:ext>
                </a:extLst>
              </a:tr>
              <a:tr h="370840">
                <a:tc>
                  <a:txBody>
                    <a:bodyPr/>
                    <a:lstStyle/>
                    <a:p>
                      <a:r>
                        <a:rPr lang="en-US" dirty="0">
                          <a:latin typeface="Overpass" pitchFamily="2" charset="77"/>
                        </a:rPr>
                        <a:t>US Bureau of Land Management</a:t>
                      </a:r>
                    </a:p>
                  </a:txBody>
                  <a:tcPr/>
                </a:tc>
                <a:tc>
                  <a:txBody>
                    <a:bodyPr/>
                    <a:lstStyle/>
                    <a:p>
                      <a:r>
                        <a:rPr lang="en-US" dirty="0">
                          <a:latin typeface="Overpass" pitchFamily="2" charset="77"/>
                        </a:rPr>
                        <a:t>&lt;0.1</a:t>
                      </a:r>
                    </a:p>
                  </a:txBody>
                  <a:tcPr/>
                </a:tc>
                <a:tc>
                  <a:txBody>
                    <a:bodyPr/>
                    <a:lstStyle/>
                    <a:p>
                      <a:r>
                        <a:rPr lang="en-US" dirty="0">
                          <a:latin typeface="Overpass" pitchFamily="2" charset="77"/>
                        </a:rPr>
                        <a:t>2.8</a:t>
                      </a:r>
                    </a:p>
                  </a:txBody>
                  <a:tcPr/>
                </a:tc>
                <a:extLst>
                  <a:ext uri="{0D108BD9-81ED-4DB2-BD59-A6C34878D82A}">
                    <a16:rowId xmlns:a16="http://schemas.microsoft.com/office/drawing/2014/main" val="3577996901"/>
                  </a:ext>
                </a:extLst>
              </a:tr>
              <a:tr h="370840">
                <a:tc>
                  <a:txBody>
                    <a:bodyPr/>
                    <a:lstStyle/>
                    <a:p>
                      <a:r>
                        <a:rPr lang="en-US" b="1" dirty="0">
                          <a:latin typeface="Overpass" pitchFamily="2" charset="77"/>
                        </a:rPr>
                        <a:t>Total</a:t>
                      </a:r>
                    </a:p>
                  </a:txBody>
                  <a:tcPr/>
                </a:tc>
                <a:tc>
                  <a:txBody>
                    <a:bodyPr/>
                    <a:lstStyle/>
                    <a:p>
                      <a:r>
                        <a:rPr lang="en-US" b="1" dirty="0">
                          <a:latin typeface="Overpass" pitchFamily="2" charset="77"/>
                        </a:rPr>
                        <a:t>20.4</a:t>
                      </a:r>
                    </a:p>
                  </a:txBody>
                  <a:tcPr/>
                </a:tc>
                <a:tc>
                  <a:txBody>
                    <a:bodyPr/>
                    <a:lstStyle/>
                    <a:p>
                      <a:r>
                        <a:rPr lang="en-US" b="1" dirty="0">
                          <a:latin typeface="Overpass" pitchFamily="2" charset="77"/>
                        </a:rPr>
                        <a:t>247.9</a:t>
                      </a:r>
                    </a:p>
                  </a:txBody>
                  <a:tcPr/>
                </a:tc>
                <a:extLst>
                  <a:ext uri="{0D108BD9-81ED-4DB2-BD59-A6C34878D82A}">
                    <a16:rowId xmlns:a16="http://schemas.microsoft.com/office/drawing/2014/main" val="34133701"/>
                  </a:ext>
                </a:extLst>
              </a:tr>
            </a:tbl>
          </a:graphicData>
        </a:graphic>
      </p:graphicFrame>
      <p:sp>
        <p:nvSpPr>
          <p:cNvPr id="3" name="Title 1">
            <a:extLst>
              <a:ext uri="{FF2B5EF4-FFF2-40B4-BE49-F238E27FC236}">
                <a16:creationId xmlns:a16="http://schemas.microsoft.com/office/drawing/2014/main" id="{7E21C833-1001-CAC8-BD1F-FC1FC5D714DC}"/>
              </a:ext>
            </a:extLst>
          </p:cNvPr>
          <p:cNvSpPr txBox="1">
            <a:spLocks/>
          </p:cNvSpPr>
          <p:nvPr/>
        </p:nvSpPr>
        <p:spPr>
          <a:xfrm>
            <a:off x="352886" y="1002817"/>
            <a:ext cx="10943492" cy="8657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2"/>
                </a:solidFill>
                <a:latin typeface="Overpass" charset="0"/>
                <a:ea typeface="Overpass" charset="0"/>
                <a:cs typeface="Overpass" charset="0"/>
              </a:defRPr>
            </a:lvl1pPr>
          </a:lstStyle>
          <a:p>
            <a:r>
              <a:rPr lang="en-US" sz="2800" dirty="0">
                <a:solidFill>
                  <a:schemeClr val="tx1"/>
                </a:solidFill>
              </a:rPr>
              <a:t>For example, the Yaquina TMDL:</a:t>
            </a:r>
          </a:p>
        </p:txBody>
      </p:sp>
    </p:spTree>
    <p:extLst>
      <p:ext uri="{BB962C8B-B14F-4D97-AF65-F5344CB8AC3E}">
        <p14:creationId xmlns:p14="http://schemas.microsoft.com/office/powerpoint/2010/main" val="236612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080AF-F95D-0ED6-FCCA-13C4161B0D70}"/>
              </a:ext>
            </a:extLst>
          </p:cNvPr>
          <p:cNvSpPr>
            <a:spLocks noGrp="1"/>
          </p:cNvSpPr>
          <p:nvPr>
            <p:ph type="title"/>
          </p:nvPr>
        </p:nvSpPr>
        <p:spPr>
          <a:xfrm>
            <a:off x="408110" y="498787"/>
            <a:ext cx="8212774" cy="661798"/>
          </a:xfrm>
        </p:spPr>
        <p:txBody>
          <a:bodyPr/>
          <a:lstStyle/>
          <a:p>
            <a:r>
              <a:rPr lang="en-US" dirty="0"/>
              <a:t>TMDL Goal – What’s the Target?</a:t>
            </a:r>
          </a:p>
        </p:txBody>
      </p:sp>
      <p:graphicFrame>
        <p:nvGraphicFramePr>
          <p:cNvPr id="4" name="Table 3">
            <a:extLst>
              <a:ext uri="{FF2B5EF4-FFF2-40B4-BE49-F238E27FC236}">
                <a16:creationId xmlns:a16="http://schemas.microsoft.com/office/drawing/2014/main" id="{E344B081-9D66-932B-EEF0-6FF523EE96B8}"/>
              </a:ext>
            </a:extLst>
          </p:cNvPr>
          <p:cNvGraphicFramePr>
            <a:graphicFrameLocks noGrp="1"/>
          </p:cNvGraphicFramePr>
          <p:nvPr>
            <p:extLst>
              <p:ext uri="{D42A27DB-BD31-4B8C-83A1-F6EECF244321}">
                <p14:modId xmlns:p14="http://schemas.microsoft.com/office/powerpoint/2010/main" val="2384255972"/>
              </p:ext>
            </p:extLst>
          </p:nvPr>
        </p:nvGraphicFramePr>
        <p:xfrm>
          <a:off x="904232" y="1871980"/>
          <a:ext cx="8127999" cy="3114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582966383"/>
                    </a:ext>
                  </a:extLst>
                </a:gridCol>
                <a:gridCol w="2709333">
                  <a:extLst>
                    <a:ext uri="{9D8B030D-6E8A-4147-A177-3AD203B41FA5}">
                      <a16:colId xmlns:a16="http://schemas.microsoft.com/office/drawing/2014/main" val="1731080076"/>
                    </a:ext>
                  </a:extLst>
                </a:gridCol>
                <a:gridCol w="2709333">
                  <a:extLst>
                    <a:ext uri="{9D8B030D-6E8A-4147-A177-3AD203B41FA5}">
                      <a16:colId xmlns:a16="http://schemas.microsoft.com/office/drawing/2014/main" val="1211050005"/>
                    </a:ext>
                  </a:extLst>
                </a:gridCol>
              </a:tblGrid>
              <a:tr h="370840">
                <a:tc>
                  <a:txBody>
                    <a:bodyPr/>
                    <a:lstStyle/>
                    <a:p>
                      <a:r>
                        <a:rPr lang="en-US" dirty="0">
                          <a:latin typeface="Overpass" pitchFamily="2" charset="77"/>
                        </a:rPr>
                        <a:t>Pollutant</a:t>
                      </a:r>
                    </a:p>
                  </a:txBody>
                  <a:tcPr/>
                </a:tc>
                <a:tc>
                  <a:txBody>
                    <a:bodyPr/>
                    <a:lstStyle/>
                    <a:p>
                      <a:r>
                        <a:rPr lang="en-US" dirty="0">
                          <a:latin typeface="Overpass" pitchFamily="2" charset="77"/>
                        </a:rPr>
                        <a:t>Source</a:t>
                      </a:r>
                    </a:p>
                  </a:txBody>
                  <a:tcPr/>
                </a:tc>
                <a:tc>
                  <a:txBody>
                    <a:bodyPr/>
                    <a:lstStyle/>
                    <a:p>
                      <a:r>
                        <a:rPr lang="en-US" dirty="0">
                          <a:latin typeface="Overpass" pitchFamily="2" charset="77"/>
                        </a:rPr>
                        <a:t>Reduction Needed</a:t>
                      </a:r>
                    </a:p>
                  </a:txBody>
                  <a:tcPr/>
                </a:tc>
                <a:extLst>
                  <a:ext uri="{0D108BD9-81ED-4DB2-BD59-A6C34878D82A}">
                    <a16:rowId xmlns:a16="http://schemas.microsoft.com/office/drawing/2014/main" val="1728773638"/>
                  </a:ext>
                </a:extLst>
              </a:tr>
              <a:tr h="370840">
                <a:tc>
                  <a:txBody>
                    <a:bodyPr/>
                    <a:lstStyle/>
                    <a:p>
                      <a:r>
                        <a:rPr lang="en-US" dirty="0">
                          <a:latin typeface="Overpass" pitchFamily="2" charset="77"/>
                        </a:rPr>
                        <a:t>Solar Radiation</a:t>
                      </a:r>
                    </a:p>
                  </a:txBody>
                  <a:tcPr/>
                </a:tc>
                <a:tc>
                  <a:txBody>
                    <a:bodyPr/>
                    <a:lstStyle/>
                    <a:p>
                      <a:r>
                        <a:rPr lang="en-US" dirty="0">
                          <a:latin typeface="Overpass" pitchFamily="2" charset="77"/>
                        </a:rPr>
                        <a:t>Insufficient height and density of riparian vegetation; altered bank and channel morphology</a:t>
                      </a:r>
                    </a:p>
                  </a:txBody>
                  <a:tcPr/>
                </a:tc>
                <a:tc>
                  <a:txBody>
                    <a:bodyPr/>
                    <a:lstStyle/>
                    <a:p>
                      <a:r>
                        <a:rPr lang="en-US" dirty="0">
                          <a:latin typeface="Overpass" pitchFamily="2" charset="77"/>
                        </a:rPr>
                        <a:t>76%</a:t>
                      </a:r>
                    </a:p>
                  </a:txBody>
                  <a:tcPr/>
                </a:tc>
                <a:extLst>
                  <a:ext uri="{0D108BD9-81ED-4DB2-BD59-A6C34878D82A}">
                    <a16:rowId xmlns:a16="http://schemas.microsoft.com/office/drawing/2014/main" val="303177884"/>
                  </a:ext>
                </a:extLst>
              </a:tr>
              <a:tr h="370840">
                <a:tc>
                  <a:txBody>
                    <a:bodyPr/>
                    <a:lstStyle/>
                    <a:p>
                      <a:r>
                        <a:rPr lang="en-US" dirty="0">
                          <a:latin typeface="Overpass" pitchFamily="2" charset="77"/>
                        </a:rPr>
                        <a:t>Phosphorous</a:t>
                      </a:r>
                    </a:p>
                  </a:txBody>
                  <a:tcPr/>
                </a:tc>
                <a:tc>
                  <a:txBody>
                    <a:bodyPr/>
                    <a:lstStyle/>
                    <a:p>
                      <a:r>
                        <a:rPr lang="en-US" dirty="0">
                          <a:latin typeface="Overpass" pitchFamily="2" charset="77"/>
                        </a:rPr>
                        <a:t>Livestock grazing and management</a:t>
                      </a:r>
                    </a:p>
                  </a:txBody>
                  <a:tcPr/>
                </a:tc>
                <a:tc>
                  <a:txBody>
                    <a:bodyPr/>
                    <a:lstStyle/>
                    <a:p>
                      <a:r>
                        <a:rPr lang="en-US" dirty="0">
                          <a:latin typeface="Overpass" pitchFamily="2" charset="77"/>
                        </a:rPr>
                        <a:t>50%</a:t>
                      </a:r>
                    </a:p>
                  </a:txBody>
                  <a:tcPr/>
                </a:tc>
                <a:extLst>
                  <a:ext uri="{0D108BD9-81ED-4DB2-BD59-A6C34878D82A}">
                    <a16:rowId xmlns:a16="http://schemas.microsoft.com/office/drawing/2014/main" val="478083336"/>
                  </a:ext>
                </a:extLst>
              </a:tr>
              <a:tr h="370840">
                <a:tc>
                  <a:txBody>
                    <a:bodyPr/>
                    <a:lstStyle/>
                    <a:p>
                      <a:r>
                        <a:rPr lang="en-US" dirty="0">
                          <a:latin typeface="Overpass" pitchFamily="2" charset="77"/>
                        </a:rPr>
                        <a:t>Bacteria</a:t>
                      </a:r>
                    </a:p>
                  </a:txBody>
                  <a:tcPr/>
                </a:tc>
                <a:tc>
                  <a:txBody>
                    <a:bodyPr/>
                    <a:lstStyle/>
                    <a:p>
                      <a:r>
                        <a:rPr lang="en-US" dirty="0">
                          <a:latin typeface="Overpass" pitchFamily="2" charset="77"/>
                        </a:rPr>
                        <a:t>Livestock grazing and livestock in and around streams</a:t>
                      </a:r>
                    </a:p>
                  </a:txBody>
                  <a:tcPr/>
                </a:tc>
                <a:tc>
                  <a:txBody>
                    <a:bodyPr/>
                    <a:lstStyle/>
                    <a:p>
                      <a:r>
                        <a:rPr lang="en-US" dirty="0">
                          <a:latin typeface="Overpass" pitchFamily="2" charset="77"/>
                        </a:rPr>
                        <a:t>83%</a:t>
                      </a:r>
                    </a:p>
                  </a:txBody>
                  <a:tcPr/>
                </a:tc>
                <a:extLst>
                  <a:ext uri="{0D108BD9-81ED-4DB2-BD59-A6C34878D82A}">
                    <a16:rowId xmlns:a16="http://schemas.microsoft.com/office/drawing/2014/main" val="1574446509"/>
                  </a:ext>
                </a:extLst>
              </a:tr>
            </a:tbl>
          </a:graphicData>
        </a:graphic>
      </p:graphicFrame>
      <p:sp>
        <p:nvSpPr>
          <p:cNvPr id="3" name="Title 1">
            <a:extLst>
              <a:ext uri="{FF2B5EF4-FFF2-40B4-BE49-F238E27FC236}">
                <a16:creationId xmlns:a16="http://schemas.microsoft.com/office/drawing/2014/main" id="{CB695717-9BE7-EB61-B3A3-F350359E18E7}"/>
              </a:ext>
            </a:extLst>
          </p:cNvPr>
          <p:cNvSpPr txBox="1">
            <a:spLocks/>
          </p:cNvSpPr>
          <p:nvPr/>
        </p:nvSpPr>
        <p:spPr>
          <a:xfrm>
            <a:off x="474905" y="741283"/>
            <a:ext cx="109434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2"/>
                </a:solidFill>
                <a:latin typeface="Overpass" charset="0"/>
                <a:ea typeface="Overpass" charset="0"/>
                <a:cs typeface="Overpass" charset="0"/>
              </a:defRPr>
            </a:lvl1pPr>
          </a:lstStyle>
          <a:p>
            <a:r>
              <a:rPr lang="en-US" sz="2800" dirty="0">
                <a:solidFill>
                  <a:schemeClr val="tx1"/>
                </a:solidFill>
              </a:rPr>
              <a:t>For example, the Yaquina TMDL – Bacteria and Solar Radiation:</a:t>
            </a:r>
          </a:p>
        </p:txBody>
      </p:sp>
    </p:spTree>
    <p:extLst>
      <p:ext uri="{BB962C8B-B14F-4D97-AF65-F5344CB8AC3E}">
        <p14:creationId xmlns:p14="http://schemas.microsoft.com/office/powerpoint/2010/main" val="1541053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575798-7A8F-CC5E-8C18-FF902DCAF95C}"/>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100" kern="1200" dirty="0">
                <a:solidFill>
                  <a:srgbClr val="FFFFFF"/>
                </a:solidFill>
                <a:latin typeface="Overpass" pitchFamily="2" charset="77"/>
                <a:ea typeface="+mj-ea"/>
                <a:cs typeface="+mj-cs"/>
              </a:rPr>
              <a:t>What are some strategies for getting there? </a:t>
            </a:r>
            <a:br>
              <a:rPr lang="en-US" sz="3100" kern="1200" dirty="0">
                <a:solidFill>
                  <a:srgbClr val="FFFFFF"/>
                </a:solidFill>
                <a:latin typeface="Overpass" pitchFamily="2" charset="77"/>
                <a:ea typeface="+mj-ea"/>
                <a:cs typeface="+mj-cs"/>
              </a:rPr>
            </a:br>
            <a:br>
              <a:rPr lang="en-US" sz="3100" kern="1200" dirty="0">
                <a:solidFill>
                  <a:srgbClr val="FFFFFF"/>
                </a:solidFill>
                <a:latin typeface="Overpass" pitchFamily="2" charset="77"/>
                <a:ea typeface="+mj-ea"/>
                <a:cs typeface="+mj-cs"/>
              </a:rPr>
            </a:br>
            <a:r>
              <a:rPr lang="en-US" sz="2000" kern="1200" dirty="0">
                <a:solidFill>
                  <a:srgbClr val="FFFFFF"/>
                </a:solidFill>
                <a:latin typeface="Overpass" pitchFamily="2" charset="77"/>
                <a:ea typeface="+mj-ea"/>
                <a:cs typeface="+mj-cs"/>
              </a:rPr>
              <a:t>Examples: Yaquina TMDL</a:t>
            </a:r>
          </a:p>
        </p:txBody>
      </p:sp>
      <p:graphicFrame>
        <p:nvGraphicFramePr>
          <p:cNvPr id="4" name="Table 3">
            <a:extLst>
              <a:ext uri="{FF2B5EF4-FFF2-40B4-BE49-F238E27FC236}">
                <a16:creationId xmlns:a16="http://schemas.microsoft.com/office/drawing/2014/main" id="{A81CFCC6-C686-FD96-01C2-0D7DBA1E1E9F}"/>
              </a:ext>
            </a:extLst>
          </p:cNvPr>
          <p:cNvGraphicFramePr>
            <a:graphicFrameLocks noGrp="1"/>
          </p:cNvGraphicFramePr>
          <p:nvPr>
            <p:extLst>
              <p:ext uri="{D42A27DB-BD31-4B8C-83A1-F6EECF244321}">
                <p14:modId xmlns:p14="http://schemas.microsoft.com/office/powerpoint/2010/main" val="4051414401"/>
              </p:ext>
            </p:extLst>
          </p:nvPr>
        </p:nvGraphicFramePr>
        <p:xfrm>
          <a:off x="4693878" y="659712"/>
          <a:ext cx="6780700" cy="5162363"/>
        </p:xfrm>
        <a:graphic>
          <a:graphicData uri="http://schemas.openxmlformats.org/drawingml/2006/table">
            <a:tbl>
              <a:tblPr firstRow="1" bandRow="1">
                <a:tableStyleId>{5C22544A-7EE6-4342-B048-85BDC9FD1C3A}</a:tableStyleId>
              </a:tblPr>
              <a:tblGrid>
                <a:gridCol w="6780700">
                  <a:extLst>
                    <a:ext uri="{9D8B030D-6E8A-4147-A177-3AD203B41FA5}">
                      <a16:colId xmlns:a16="http://schemas.microsoft.com/office/drawing/2014/main" val="1169502650"/>
                    </a:ext>
                  </a:extLst>
                </a:gridCol>
              </a:tblGrid>
              <a:tr h="475197">
                <a:tc>
                  <a:txBody>
                    <a:bodyPr/>
                    <a:lstStyle/>
                    <a:p>
                      <a:r>
                        <a:rPr lang="en-US" sz="2100">
                          <a:latin typeface="Overpass" pitchFamily="2" charset="77"/>
                        </a:rPr>
                        <a:t>Management Strategies</a:t>
                      </a:r>
                    </a:p>
                  </a:txBody>
                  <a:tcPr marL="107999" marR="107999" marT="54000" marB="54000"/>
                </a:tc>
                <a:extLst>
                  <a:ext uri="{0D108BD9-81ED-4DB2-BD59-A6C34878D82A}">
                    <a16:rowId xmlns:a16="http://schemas.microsoft.com/office/drawing/2014/main" val="486800361"/>
                  </a:ext>
                </a:extLst>
              </a:tr>
              <a:tr h="4687166">
                <a:tc>
                  <a:txBody>
                    <a:bodyPr/>
                    <a:lstStyle/>
                    <a:p>
                      <a:pPr marL="285750" indent="-285750">
                        <a:buFont typeface="Wingdings" pitchFamily="2" charset="2"/>
                        <a:buChar char="Ø"/>
                      </a:pPr>
                      <a:r>
                        <a:rPr lang="en-US" sz="2100" dirty="0">
                          <a:latin typeface="Overpass" pitchFamily="2" charset="77"/>
                        </a:rPr>
                        <a:t>Livestock management</a:t>
                      </a:r>
                    </a:p>
                    <a:p>
                      <a:pPr marL="285750" indent="-285750">
                        <a:buFont typeface="Wingdings" pitchFamily="2" charset="2"/>
                        <a:buChar char="Ø"/>
                      </a:pPr>
                      <a:r>
                        <a:rPr lang="en-US" sz="2100" dirty="0">
                          <a:latin typeface="Overpass" pitchFamily="2" charset="77"/>
                        </a:rPr>
                        <a:t>Upland erosion control techniques</a:t>
                      </a:r>
                    </a:p>
                    <a:p>
                      <a:pPr marL="285750" indent="-285750">
                        <a:buFont typeface="Wingdings" pitchFamily="2" charset="2"/>
                        <a:buChar char="Ø"/>
                      </a:pPr>
                      <a:r>
                        <a:rPr lang="en-US" sz="2100" dirty="0">
                          <a:latin typeface="Overpass" pitchFamily="2" charset="77"/>
                        </a:rPr>
                        <a:t>Riparian fencing (or other livestock exclusion)</a:t>
                      </a:r>
                    </a:p>
                    <a:p>
                      <a:pPr marL="285750" indent="-285750">
                        <a:buFont typeface="Wingdings" pitchFamily="2" charset="2"/>
                        <a:buChar char="Ø"/>
                      </a:pPr>
                      <a:r>
                        <a:rPr lang="en-US" sz="2100" dirty="0">
                          <a:latin typeface="Overpass" pitchFamily="2" charset="77"/>
                        </a:rPr>
                        <a:t>Stream crossing improvements (culverts/structures/fords removed or replaced with bridge or hardened ford)</a:t>
                      </a:r>
                    </a:p>
                    <a:p>
                      <a:pPr marL="285750" indent="-285750">
                        <a:buFont typeface="Wingdings" pitchFamily="2" charset="2"/>
                        <a:buChar char="Ø"/>
                      </a:pPr>
                      <a:r>
                        <a:rPr lang="en-US" sz="2100" dirty="0">
                          <a:latin typeface="Overpass" pitchFamily="2" charset="77"/>
                        </a:rPr>
                        <a:t>Water gap development</a:t>
                      </a:r>
                    </a:p>
                    <a:p>
                      <a:pPr marL="285750" indent="-285750">
                        <a:buFont typeface="Wingdings" pitchFamily="2" charset="2"/>
                        <a:buChar char="Ø"/>
                      </a:pPr>
                      <a:r>
                        <a:rPr lang="en-US" sz="2100" dirty="0">
                          <a:latin typeface="Overpass" pitchFamily="2" charset="77"/>
                        </a:rPr>
                        <a:t>Livestock stream access/crossing creation or improvement</a:t>
                      </a:r>
                    </a:p>
                    <a:p>
                      <a:pPr marL="285750" indent="-285750">
                        <a:buFont typeface="Wingdings" pitchFamily="2" charset="2"/>
                        <a:buChar char="Ø"/>
                      </a:pPr>
                      <a:r>
                        <a:rPr lang="en-US" sz="2100" dirty="0">
                          <a:latin typeface="Overpass" pitchFamily="2" charset="77"/>
                        </a:rPr>
                        <a:t>Livestock off channel watering</a:t>
                      </a:r>
                    </a:p>
                    <a:p>
                      <a:pPr marL="285750" indent="-285750">
                        <a:buFont typeface="Wingdings" pitchFamily="2" charset="2"/>
                        <a:buChar char="Ø"/>
                      </a:pPr>
                      <a:r>
                        <a:rPr lang="en-US" sz="2100" dirty="0">
                          <a:latin typeface="Overpass" pitchFamily="2" charset="77"/>
                        </a:rPr>
                        <a:t>Livestock sacrifice area improvements</a:t>
                      </a:r>
                    </a:p>
                    <a:p>
                      <a:pPr marL="285750" indent="-285750">
                        <a:buFont typeface="Wingdings" pitchFamily="2" charset="2"/>
                        <a:buChar char="Ø"/>
                      </a:pPr>
                      <a:r>
                        <a:rPr lang="en-US" sz="2100" dirty="0">
                          <a:latin typeface="Overpass" pitchFamily="2" charset="77"/>
                        </a:rPr>
                        <a:t>Elk management for natural seasonal movements</a:t>
                      </a:r>
                    </a:p>
                    <a:p>
                      <a:pPr marL="285750" indent="-285750">
                        <a:buFont typeface="Wingdings" pitchFamily="2" charset="2"/>
                        <a:buChar char="Ø"/>
                      </a:pPr>
                      <a:r>
                        <a:rPr lang="en-US" sz="2100" dirty="0">
                          <a:latin typeface="Overpass" pitchFamily="2" charset="77"/>
                        </a:rPr>
                        <a:t>Incorporate nutrient loading and nutrient management plans in Ag Area Plan</a:t>
                      </a:r>
                    </a:p>
                  </a:txBody>
                  <a:tcPr marL="107999" marR="107999" marT="54000" marB="54000"/>
                </a:tc>
                <a:extLst>
                  <a:ext uri="{0D108BD9-81ED-4DB2-BD59-A6C34878D82A}">
                    <a16:rowId xmlns:a16="http://schemas.microsoft.com/office/drawing/2014/main" val="3528275296"/>
                  </a:ext>
                </a:extLst>
              </a:tr>
            </a:tbl>
          </a:graphicData>
        </a:graphic>
      </p:graphicFrame>
    </p:spTree>
    <p:extLst>
      <p:ext uri="{BB962C8B-B14F-4D97-AF65-F5344CB8AC3E}">
        <p14:creationId xmlns:p14="http://schemas.microsoft.com/office/powerpoint/2010/main" val="28066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5357438-7EE7-5D78-45F1-787ABB0345D2}"/>
              </a:ext>
            </a:extLst>
          </p:cNvPr>
          <p:cNvSpPr>
            <a:spLocks noGrp="1"/>
          </p:cNvSpPr>
          <p:nvPr>
            <p:ph type="title"/>
          </p:nvPr>
        </p:nvSpPr>
        <p:spPr>
          <a:xfrm>
            <a:off x="761685" y="1484859"/>
            <a:ext cx="3616913" cy="2795160"/>
          </a:xfrm>
        </p:spPr>
        <p:txBody>
          <a:bodyPr vert="horz" lIns="91440" tIns="45720" rIns="91440" bIns="45720" rtlCol="0" anchor="b">
            <a:normAutofit/>
          </a:bodyPr>
          <a:lstStyle/>
          <a:p>
            <a:pPr algn="ctr"/>
            <a:r>
              <a:rPr lang="en-US" kern="1200" dirty="0">
                <a:solidFill>
                  <a:schemeClr val="tx1"/>
                </a:solidFill>
                <a:latin typeface="Overpass" pitchFamily="2" charset="77"/>
                <a:ea typeface="+mj-ea"/>
                <a:cs typeface="+mj-cs"/>
              </a:rPr>
              <a:t>When can we get there? </a:t>
            </a:r>
            <a:br>
              <a:rPr lang="en-US" kern="1200" dirty="0">
                <a:solidFill>
                  <a:schemeClr val="tx1"/>
                </a:solidFill>
                <a:latin typeface="Overpass" pitchFamily="2" charset="77"/>
                <a:ea typeface="+mj-ea"/>
                <a:cs typeface="+mj-cs"/>
              </a:rPr>
            </a:br>
            <a:br>
              <a:rPr lang="en-US" kern="1200" dirty="0">
                <a:solidFill>
                  <a:schemeClr val="tx1"/>
                </a:solidFill>
                <a:latin typeface="Overpass" pitchFamily="2" charset="77"/>
                <a:ea typeface="+mj-ea"/>
                <a:cs typeface="+mj-cs"/>
              </a:rPr>
            </a:br>
            <a:r>
              <a:rPr lang="en-US" sz="2000" kern="1200" dirty="0">
                <a:solidFill>
                  <a:schemeClr val="tx1"/>
                </a:solidFill>
                <a:latin typeface="Overpass" pitchFamily="2" charset="77"/>
                <a:ea typeface="+mj-ea"/>
                <a:cs typeface="+mj-cs"/>
              </a:rPr>
              <a:t>Example: Yaquina TMDL</a:t>
            </a:r>
          </a:p>
        </p:txBody>
      </p:sp>
      <p:graphicFrame>
        <p:nvGraphicFramePr>
          <p:cNvPr id="4" name="Content Placeholder 3">
            <a:extLst>
              <a:ext uri="{FF2B5EF4-FFF2-40B4-BE49-F238E27FC236}">
                <a16:creationId xmlns:a16="http://schemas.microsoft.com/office/drawing/2014/main" id="{9C3A2F33-CA22-158C-0C68-2A00A74600B3}"/>
              </a:ext>
            </a:extLst>
          </p:cNvPr>
          <p:cNvGraphicFramePr>
            <a:graphicFrameLocks noGrp="1"/>
          </p:cNvGraphicFramePr>
          <p:nvPr>
            <p:ph idx="1"/>
            <p:extLst>
              <p:ext uri="{D42A27DB-BD31-4B8C-83A1-F6EECF244321}">
                <p14:modId xmlns:p14="http://schemas.microsoft.com/office/powerpoint/2010/main" val="719032965"/>
              </p:ext>
            </p:extLst>
          </p:nvPr>
        </p:nvGraphicFramePr>
        <p:xfrm>
          <a:off x="5895751" y="1484859"/>
          <a:ext cx="5708650" cy="3858310"/>
        </p:xfrm>
        <a:graphic>
          <a:graphicData uri="http://schemas.openxmlformats.org/drawingml/2006/table">
            <a:tbl>
              <a:tblPr firstRow="1" bandRow="1">
                <a:noFill/>
                <a:tableStyleId>{5C22544A-7EE6-4342-B048-85BDC9FD1C3A}</a:tableStyleId>
              </a:tblPr>
              <a:tblGrid>
                <a:gridCol w="2392263">
                  <a:extLst>
                    <a:ext uri="{9D8B030D-6E8A-4147-A177-3AD203B41FA5}">
                      <a16:colId xmlns:a16="http://schemas.microsoft.com/office/drawing/2014/main" val="3564711365"/>
                    </a:ext>
                  </a:extLst>
                </a:gridCol>
                <a:gridCol w="3316387">
                  <a:extLst>
                    <a:ext uri="{9D8B030D-6E8A-4147-A177-3AD203B41FA5}">
                      <a16:colId xmlns:a16="http://schemas.microsoft.com/office/drawing/2014/main" val="426328361"/>
                    </a:ext>
                  </a:extLst>
                </a:gridCol>
              </a:tblGrid>
              <a:tr h="1180090">
                <a:tc>
                  <a:txBody>
                    <a:bodyPr/>
                    <a:lstStyle/>
                    <a:p>
                      <a:r>
                        <a:rPr lang="en-US" sz="2500" dirty="0">
                          <a:solidFill>
                            <a:schemeClr val="tx1">
                              <a:lumMod val="75000"/>
                              <a:lumOff val="25000"/>
                            </a:schemeClr>
                          </a:solidFill>
                          <a:latin typeface="Overpass" pitchFamily="2" charset="77"/>
                        </a:rPr>
                        <a:t>Assessment Year</a:t>
                      </a:r>
                    </a:p>
                  </a:txBody>
                  <a:tcPr marL="313854" marR="188312" marT="188312" marB="18831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r>
                        <a:rPr lang="en-US" sz="2500" dirty="0">
                          <a:solidFill>
                            <a:schemeClr val="tx1">
                              <a:lumMod val="75000"/>
                              <a:lumOff val="25000"/>
                            </a:schemeClr>
                          </a:solidFill>
                          <a:latin typeface="Overpass" pitchFamily="2" charset="77"/>
                        </a:rPr>
                        <a:t>Bacteria Load Reduction (%)</a:t>
                      </a:r>
                    </a:p>
                  </a:txBody>
                  <a:tcPr marL="313854" marR="188312" marT="188312" marB="188312">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4126718949"/>
                  </a:ext>
                </a:extLst>
              </a:tr>
              <a:tr h="669555">
                <a:tc>
                  <a:txBody>
                    <a:bodyPr/>
                    <a:lstStyle/>
                    <a:p>
                      <a:r>
                        <a:rPr lang="en-US" sz="1900" dirty="0">
                          <a:solidFill>
                            <a:schemeClr val="tx1">
                              <a:lumMod val="75000"/>
                              <a:lumOff val="25000"/>
                            </a:schemeClr>
                          </a:solidFill>
                          <a:latin typeface="Overpass" pitchFamily="2" charset="77"/>
                        </a:rPr>
                        <a:t>Year 5 - 2029</a:t>
                      </a:r>
                    </a:p>
                  </a:txBody>
                  <a:tcPr marL="313854" marR="163204" marT="163204" marB="16320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a:r>
                        <a:rPr lang="en-US" sz="1900" dirty="0">
                          <a:solidFill>
                            <a:schemeClr val="tx1">
                              <a:lumMod val="75000"/>
                              <a:lumOff val="25000"/>
                            </a:schemeClr>
                          </a:solidFill>
                          <a:latin typeface="Overpass" pitchFamily="2" charset="77"/>
                        </a:rPr>
                        <a:t>15 – 60%</a:t>
                      </a:r>
                    </a:p>
                  </a:txBody>
                  <a:tcPr marL="313854" marR="163204" marT="163204" marB="163204">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98684135"/>
                  </a:ext>
                </a:extLst>
              </a:tr>
              <a:tr h="669555">
                <a:tc>
                  <a:txBody>
                    <a:bodyPr/>
                    <a:lstStyle/>
                    <a:p>
                      <a:r>
                        <a:rPr lang="en-US" sz="1900" dirty="0">
                          <a:solidFill>
                            <a:schemeClr val="tx1">
                              <a:lumMod val="75000"/>
                              <a:lumOff val="25000"/>
                            </a:schemeClr>
                          </a:solidFill>
                          <a:latin typeface="Overpass" pitchFamily="2" charset="77"/>
                        </a:rPr>
                        <a:t>Year 10 - 2034</a:t>
                      </a:r>
                    </a:p>
                  </a:txBody>
                  <a:tcPr marL="313854" marR="163204" marT="163204" marB="16320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900" dirty="0">
                          <a:solidFill>
                            <a:schemeClr val="tx1">
                              <a:lumMod val="75000"/>
                              <a:lumOff val="25000"/>
                            </a:schemeClr>
                          </a:solidFill>
                          <a:latin typeface="Overpass" pitchFamily="2" charset="77"/>
                        </a:rPr>
                        <a:t>40 – 90%</a:t>
                      </a:r>
                    </a:p>
                  </a:txBody>
                  <a:tcPr marL="313854" marR="163204" marT="163204" marB="16320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0094765"/>
                  </a:ext>
                </a:extLst>
              </a:tr>
              <a:tr h="669555">
                <a:tc>
                  <a:txBody>
                    <a:bodyPr/>
                    <a:lstStyle/>
                    <a:p>
                      <a:r>
                        <a:rPr lang="en-US" sz="1900" dirty="0">
                          <a:solidFill>
                            <a:schemeClr val="tx1">
                              <a:lumMod val="75000"/>
                              <a:lumOff val="25000"/>
                            </a:schemeClr>
                          </a:solidFill>
                          <a:latin typeface="Overpass" pitchFamily="2" charset="77"/>
                        </a:rPr>
                        <a:t>Year 15 - 2039</a:t>
                      </a:r>
                    </a:p>
                  </a:txBody>
                  <a:tcPr marL="313854" marR="163204" marT="163204" marB="16320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900" dirty="0">
                          <a:solidFill>
                            <a:schemeClr val="tx1">
                              <a:lumMod val="75000"/>
                              <a:lumOff val="25000"/>
                            </a:schemeClr>
                          </a:solidFill>
                          <a:latin typeface="Overpass" pitchFamily="2" charset="77"/>
                        </a:rPr>
                        <a:t>50– 95%</a:t>
                      </a:r>
                    </a:p>
                  </a:txBody>
                  <a:tcPr marL="313854" marR="163204" marT="163204" marB="16320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024726383"/>
                  </a:ext>
                </a:extLst>
              </a:tr>
              <a:tr h="669555">
                <a:tc>
                  <a:txBody>
                    <a:bodyPr/>
                    <a:lstStyle/>
                    <a:p>
                      <a:r>
                        <a:rPr lang="en-US" sz="1900" dirty="0">
                          <a:solidFill>
                            <a:schemeClr val="tx1">
                              <a:lumMod val="75000"/>
                              <a:lumOff val="25000"/>
                            </a:schemeClr>
                          </a:solidFill>
                          <a:latin typeface="Overpass" pitchFamily="2" charset="77"/>
                        </a:rPr>
                        <a:t>Year 20 - 2044</a:t>
                      </a:r>
                    </a:p>
                  </a:txBody>
                  <a:tcPr marL="313854" marR="163204" marT="163204" marB="16320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algn="ctr"/>
                      <a:r>
                        <a:rPr lang="en-US" sz="1900" dirty="0">
                          <a:solidFill>
                            <a:schemeClr val="tx1">
                              <a:lumMod val="75000"/>
                              <a:lumOff val="25000"/>
                            </a:schemeClr>
                          </a:solidFill>
                          <a:latin typeface="Overpass" pitchFamily="2" charset="77"/>
                        </a:rPr>
                        <a:t>60 – 98%</a:t>
                      </a:r>
                    </a:p>
                  </a:txBody>
                  <a:tcPr marL="313854" marR="163204" marT="163204" marB="163204">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140554083"/>
                  </a:ext>
                </a:extLst>
              </a:tr>
            </a:tbl>
          </a:graphicData>
        </a:graphic>
      </p:graphicFrame>
    </p:spTree>
    <p:extLst>
      <p:ext uri="{BB962C8B-B14F-4D97-AF65-F5344CB8AC3E}">
        <p14:creationId xmlns:p14="http://schemas.microsoft.com/office/powerpoint/2010/main" val="3274295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F959F8-9DAE-FBE1-97F8-432ECFECD1B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Overpass" pitchFamily="2" charset="77"/>
                <a:ea typeface="+mj-ea"/>
                <a:cs typeface="+mj-cs"/>
              </a:rPr>
              <a:t>Integrate Current Activities into Plan</a:t>
            </a:r>
          </a:p>
        </p:txBody>
      </p:sp>
      <p:graphicFrame>
        <p:nvGraphicFramePr>
          <p:cNvPr id="5" name="Text Placeholder 2">
            <a:extLst>
              <a:ext uri="{FF2B5EF4-FFF2-40B4-BE49-F238E27FC236}">
                <a16:creationId xmlns:a16="http://schemas.microsoft.com/office/drawing/2014/main" id="{7386B03A-D190-CB63-1C5D-5132BB489F83}"/>
              </a:ext>
            </a:extLst>
          </p:cNvPr>
          <p:cNvGraphicFramePr/>
          <p:nvPr>
            <p:extLst>
              <p:ext uri="{D42A27DB-BD31-4B8C-83A1-F6EECF244321}">
                <p14:modId xmlns:p14="http://schemas.microsoft.com/office/powerpoint/2010/main" val="2489951515"/>
              </p:ext>
            </p:extLst>
          </p:nvPr>
        </p:nvGraphicFramePr>
        <p:xfrm>
          <a:off x="619125" y="1727199"/>
          <a:ext cx="7856136" cy="4303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39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E0BF176-638D-4040-B750-5BE492E1183C}"/>
              </a:ext>
            </a:extLst>
          </p:cNvPr>
          <p:cNvPicPr>
            <a:picLocks noChangeAspect="1"/>
          </p:cNvPicPr>
          <p:nvPr/>
        </p:nvPicPr>
        <p:blipFill>
          <a:blip r:embed="rId3"/>
          <a:stretch>
            <a:fillRect/>
          </a:stretch>
        </p:blipFill>
        <p:spPr>
          <a:xfrm>
            <a:off x="9453489" y="5646767"/>
            <a:ext cx="2468685" cy="927100"/>
          </a:xfrm>
          <a:prstGeom prst="rect">
            <a:avLst/>
          </a:prstGeom>
        </p:spPr>
      </p:pic>
      <p:sp>
        <p:nvSpPr>
          <p:cNvPr id="4" name="Title 1">
            <a:extLst>
              <a:ext uri="{FF2B5EF4-FFF2-40B4-BE49-F238E27FC236}">
                <a16:creationId xmlns:a16="http://schemas.microsoft.com/office/drawing/2014/main" id="{7F29530F-E176-A442-A109-D0E156052CF1}"/>
              </a:ext>
            </a:extLst>
          </p:cNvPr>
          <p:cNvSpPr>
            <a:spLocks noGrp="1"/>
          </p:cNvSpPr>
          <p:nvPr>
            <p:ph type="title"/>
          </p:nvPr>
        </p:nvSpPr>
        <p:spPr>
          <a:xfrm>
            <a:off x="697523" y="-107427"/>
            <a:ext cx="10515600" cy="1325563"/>
          </a:xfrm>
        </p:spPr>
        <p:txBody>
          <a:bodyPr>
            <a:normAutofit/>
          </a:bodyPr>
          <a:lstStyle/>
          <a:p>
            <a:pPr algn="ctr">
              <a:lnSpc>
                <a:spcPct val="100000"/>
              </a:lnSpc>
            </a:pPr>
            <a:r>
              <a:rPr lang="en-US" sz="3600" dirty="0"/>
              <a:t>Ag WQ Area Rules (Outcome Based)</a:t>
            </a:r>
            <a:endParaRPr lang="en-US" sz="2700" dirty="0"/>
          </a:p>
        </p:txBody>
      </p:sp>
      <p:sp>
        <p:nvSpPr>
          <p:cNvPr id="5" name="Content Placeholder 2">
            <a:extLst>
              <a:ext uri="{FF2B5EF4-FFF2-40B4-BE49-F238E27FC236}">
                <a16:creationId xmlns:a16="http://schemas.microsoft.com/office/drawing/2014/main" id="{773FA43B-237D-0C46-A078-0FB17F3A3CC1}"/>
              </a:ext>
            </a:extLst>
          </p:cNvPr>
          <p:cNvSpPr>
            <a:spLocks noGrp="1"/>
          </p:cNvSpPr>
          <p:nvPr>
            <p:ph idx="1"/>
          </p:nvPr>
        </p:nvSpPr>
        <p:spPr>
          <a:xfrm>
            <a:off x="3935896" y="1361411"/>
            <a:ext cx="8131186" cy="2401120"/>
          </a:xfrm>
        </p:spPr>
        <p:txBody>
          <a:bodyPr>
            <a:noAutofit/>
          </a:bodyPr>
          <a:lstStyle/>
          <a:p>
            <a:pPr marL="0" indent="0">
              <a:lnSpc>
                <a:spcPct val="100000"/>
              </a:lnSpc>
              <a:spcBef>
                <a:spcPts val="400"/>
              </a:spcBef>
              <a:buNone/>
            </a:pPr>
            <a:r>
              <a:rPr lang="en-US" sz="1800" b="1" dirty="0">
                <a:latin typeface="Arial" panose="020B0604020202020204" pitchFamily="34" charset="0"/>
                <a:cs typeface="Arial" panose="020B0604020202020204" pitchFamily="34" charset="0"/>
              </a:rPr>
              <a:t>Waste Rule </a:t>
            </a:r>
          </a:p>
          <a:p>
            <a:pPr marL="0" indent="0">
              <a:lnSpc>
                <a:spcPct val="100000"/>
              </a:lnSpc>
              <a:spcBef>
                <a:spcPts val="400"/>
              </a:spcBef>
              <a:buNone/>
            </a:pPr>
            <a:r>
              <a:rPr lang="en-US" sz="1800" dirty="0">
                <a:latin typeface="Arial" panose="020B0604020202020204" pitchFamily="34" charset="0"/>
                <a:cs typeface="Arial" panose="020B0604020202020204" pitchFamily="34" charset="0"/>
              </a:rPr>
              <a:t>Agricultural landowners must not pollute ground or surface water, discharge wastes into waters of the state, or place any wastes in a location where they are likely to enter waters of the state (ORS 468B.025) </a:t>
            </a:r>
          </a:p>
          <a:p>
            <a:pPr>
              <a:lnSpc>
                <a:spcPct val="100000"/>
              </a:lnSpc>
              <a:spcBef>
                <a:spcPts val="400"/>
              </a:spcBef>
            </a:pPr>
            <a:r>
              <a:rPr lang="en-US" sz="1800" dirty="0">
                <a:latin typeface="Arial" panose="020B0604020202020204" pitchFamily="34" charset="0"/>
                <a:cs typeface="Arial" panose="020B0604020202020204" pitchFamily="34" charset="0"/>
              </a:rPr>
              <a:t>Wastes include excess soil, manure, fertilizer, or other substances that can pollute water</a:t>
            </a:r>
          </a:p>
          <a:p>
            <a:pPr>
              <a:lnSpc>
                <a:spcPct val="100000"/>
              </a:lnSpc>
              <a:spcBef>
                <a:spcPts val="400"/>
              </a:spcBef>
            </a:pPr>
            <a:r>
              <a:rPr lang="en-US" sz="1800" dirty="0">
                <a:latin typeface="Arial" panose="020B0604020202020204" pitchFamily="34" charset="0"/>
                <a:cs typeface="Arial" panose="020B0604020202020204" pitchFamily="34" charset="0"/>
              </a:rPr>
              <a:t>Waters of the state can include ponds, groundwater, canals, ditches, rivers </a:t>
            </a:r>
          </a:p>
        </p:txBody>
      </p:sp>
      <p:pic>
        <p:nvPicPr>
          <p:cNvPr id="6" name="Picture 5">
            <a:extLst>
              <a:ext uri="{FF2B5EF4-FFF2-40B4-BE49-F238E27FC236}">
                <a16:creationId xmlns:a16="http://schemas.microsoft.com/office/drawing/2014/main" id="{08DB7560-2969-C543-B389-747FA5E45C89}"/>
              </a:ext>
            </a:extLst>
          </p:cNvPr>
          <p:cNvPicPr>
            <a:picLocks noChangeAspect="1"/>
          </p:cNvPicPr>
          <p:nvPr/>
        </p:nvPicPr>
        <p:blipFill rotWithShape="1">
          <a:blip r:embed="rId4"/>
          <a:srcRect t="4850"/>
          <a:stretch/>
        </p:blipFill>
        <p:spPr>
          <a:xfrm>
            <a:off x="373227" y="1401016"/>
            <a:ext cx="3456652" cy="2183697"/>
          </a:xfrm>
          <a:prstGeom prst="rect">
            <a:avLst/>
          </a:prstGeom>
          <a:ln w="38100">
            <a:noFill/>
          </a:ln>
        </p:spPr>
      </p:pic>
      <p:sp>
        <p:nvSpPr>
          <p:cNvPr id="8" name="Content Placeholder 2">
            <a:extLst>
              <a:ext uri="{FF2B5EF4-FFF2-40B4-BE49-F238E27FC236}">
                <a16:creationId xmlns:a16="http://schemas.microsoft.com/office/drawing/2014/main" id="{89AB5622-7D38-C545-936B-83F1AE611D27}"/>
              </a:ext>
            </a:extLst>
          </p:cNvPr>
          <p:cNvSpPr txBox="1">
            <a:spLocks/>
          </p:cNvSpPr>
          <p:nvPr/>
        </p:nvSpPr>
        <p:spPr>
          <a:xfrm>
            <a:off x="3935895" y="4318782"/>
            <a:ext cx="7796559" cy="21699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3000" b="0" i="0" kern="1200">
                <a:solidFill>
                  <a:schemeClr val="tx1"/>
                </a:solidFill>
                <a:latin typeface="Arial Regular"/>
                <a:ea typeface="Arial Regular"/>
                <a:cs typeface="Arial Regular"/>
              </a:defRPr>
            </a:lvl1pPr>
            <a:lvl2pPr marL="685800" indent="-228600" algn="l" defTabSz="914400" rtl="0" eaLnBrk="1" latinLnBrk="0" hangingPunct="1">
              <a:lnSpc>
                <a:spcPct val="90000"/>
              </a:lnSpc>
              <a:spcBef>
                <a:spcPts val="500"/>
              </a:spcBef>
              <a:buFont typeface="Arial"/>
              <a:buChar char="•"/>
              <a:defRPr sz="2600" b="0" i="0" kern="1200">
                <a:solidFill>
                  <a:schemeClr val="tx1"/>
                </a:solidFill>
                <a:latin typeface="Arial Regular"/>
                <a:ea typeface="Arial Regular"/>
                <a:cs typeface="Arial Regular"/>
              </a:defRPr>
            </a:lvl2pPr>
            <a:lvl3pPr marL="1143000" indent="-228600" algn="l" defTabSz="914400" rtl="0" eaLnBrk="1" latinLnBrk="0" hangingPunct="1">
              <a:lnSpc>
                <a:spcPct val="90000"/>
              </a:lnSpc>
              <a:spcBef>
                <a:spcPts val="500"/>
              </a:spcBef>
              <a:buFont typeface="Arial"/>
              <a:buChar char="•"/>
              <a:defRPr sz="2400" b="0" i="0" kern="1200">
                <a:solidFill>
                  <a:schemeClr val="tx1"/>
                </a:solidFill>
                <a:latin typeface="Arial Regular"/>
                <a:ea typeface="Arial Regular"/>
                <a:cs typeface="Arial Regular"/>
              </a:defRPr>
            </a:lvl3pPr>
            <a:lvl4pPr marL="1600200" indent="-228600" algn="l" defTabSz="914400" rtl="0" eaLnBrk="1" latinLnBrk="0" hangingPunct="1">
              <a:lnSpc>
                <a:spcPct val="90000"/>
              </a:lnSpc>
              <a:spcBef>
                <a:spcPts val="500"/>
              </a:spcBef>
              <a:buFont typeface="Arial"/>
              <a:buChar char="•"/>
              <a:defRPr sz="2400" b="0" i="0" kern="1200">
                <a:solidFill>
                  <a:schemeClr val="tx1"/>
                </a:solidFill>
                <a:latin typeface="Arial Regular"/>
                <a:ea typeface="Arial Regular"/>
                <a:cs typeface="Arial Regular"/>
              </a:defRPr>
            </a:lvl4pPr>
            <a:lvl5pPr marL="2057400" indent="-228600" algn="l" defTabSz="914400" rtl="0" eaLnBrk="1" latinLnBrk="0" hangingPunct="1">
              <a:lnSpc>
                <a:spcPct val="90000"/>
              </a:lnSpc>
              <a:spcBef>
                <a:spcPts val="500"/>
              </a:spcBef>
              <a:buFont typeface="Arial"/>
              <a:buChar char="•"/>
              <a:defRPr sz="2400" b="0" i="0" kern="1200">
                <a:solidFill>
                  <a:schemeClr val="tx1"/>
                </a:solidFill>
                <a:latin typeface="Arial Regular"/>
                <a:ea typeface="Arial Regular"/>
                <a:cs typeface="Arial Regular"/>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400"/>
              </a:spcBef>
              <a:buFont typeface="Arial"/>
              <a:buNone/>
            </a:pPr>
            <a:r>
              <a:rPr lang="en-US" sz="1800" b="1" dirty="0">
                <a:latin typeface="Arial" panose="020B0604020202020204" pitchFamily="34" charset="0"/>
                <a:cs typeface="Arial" panose="020B0604020202020204" pitchFamily="34" charset="0"/>
              </a:rPr>
              <a:t>Streamside Vegetation Rule </a:t>
            </a:r>
          </a:p>
          <a:p>
            <a:pPr marL="0" indent="0">
              <a:lnSpc>
                <a:spcPct val="100000"/>
              </a:lnSpc>
              <a:spcBef>
                <a:spcPts val="400"/>
              </a:spcBef>
              <a:buFont typeface="Arial"/>
              <a:buNone/>
            </a:pPr>
            <a:r>
              <a:rPr lang="en-US" sz="1800" dirty="0">
                <a:latin typeface="Arial" panose="020B0604020202020204" pitchFamily="34" charset="0"/>
                <a:cs typeface="Arial" panose="020B0604020202020204" pitchFamily="34" charset="0"/>
              </a:rPr>
              <a:t>Agricultural landowners must allow vegetation to establish and grow along: </a:t>
            </a:r>
          </a:p>
          <a:p>
            <a:pPr>
              <a:lnSpc>
                <a:spcPct val="100000"/>
              </a:lnSpc>
              <a:spcBef>
                <a:spcPts val="400"/>
              </a:spcBef>
            </a:pPr>
            <a:r>
              <a:rPr lang="en-US" sz="1800" dirty="0">
                <a:latin typeface="Arial" panose="020B0604020202020204" pitchFamily="34" charset="0"/>
                <a:cs typeface="Arial" panose="020B0604020202020204" pitchFamily="34" charset="0"/>
              </a:rPr>
              <a:t>Streams that flow all year (perennial), to provide shade, stabilize banks, and filter out pollutants from overland flows</a:t>
            </a:r>
          </a:p>
          <a:p>
            <a:pPr>
              <a:lnSpc>
                <a:spcPct val="100000"/>
              </a:lnSpc>
              <a:spcBef>
                <a:spcPts val="400"/>
              </a:spcBef>
            </a:pPr>
            <a:r>
              <a:rPr lang="en-US" sz="1800" dirty="0">
                <a:latin typeface="Arial" panose="020B0604020202020204" pitchFamily="34" charset="0"/>
                <a:cs typeface="Arial" panose="020B0604020202020204" pitchFamily="34" charset="0"/>
              </a:rPr>
              <a:t>Streams that flow part of the year (intermittent), to stabilize banks and filter out pollutants from overland flows </a:t>
            </a:r>
          </a:p>
        </p:txBody>
      </p:sp>
      <p:pic>
        <p:nvPicPr>
          <p:cNvPr id="10" name="Picture 9">
            <a:extLst>
              <a:ext uri="{FF2B5EF4-FFF2-40B4-BE49-F238E27FC236}">
                <a16:creationId xmlns:a16="http://schemas.microsoft.com/office/drawing/2014/main" id="{AAAC8B5D-7DC5-624E-9DFF-89101A3FE12E}"/>
              </a:ext>
            </a:extLst>
          </p:cNvPr>
          <p:cNvPicPr>
            <a:picLocks noChangeAspect="1"/>
          </p:cNvPicPr>
          <p:nvPr/>
        </p:nvPicPr>
        <p:blipFill>
          <a:blip r:embed="rId5"/>
          <a:stretch>
            <a:fillRect/>
          </a:stretch>
        </p:blipFill>
        <p:spPr>
          <a:xfrm>
            <a:off x="370809" y="4086973"/>
            <a:ext cx="3452444" cy="2250116"/>
          </a:xfrm>
          <a:prstGeom prst="rect">
            <a:avLst/>
          </a:prstGeom>
          <a:ln w="38100">
            <a:noFill/>
          </a:ln>
        </p:spPr>
      </p:pic>
    </p:spTree>
    <p:extLst>
      <p:ext uri="{BB962C8B-B14F-4D97-AF65-F5344CB8AC3E}">
        <p14:creationId xmlns:p14="http://schemas.microsoft.com/office/powerpoint/2010/main" val="2479484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FF2BD0-EFD3-7ABD-330D-9A477FBC626B}"/>
              </a:ext>
            </a:extLst>
          </p:cNvPr>
          <p:cNvSpPr txBox="1"/>
          <p:nvPr/>
        </p:nvSpPr>
        <p:spPr>
          <a:xfrm>
            <a:off x="895350" y="1551206"/>
            <a:ext cx="5013960" cy="3323987"/>
          </a:xfrm>
          <a:prstGeom prst="rect">
            <a:avLst/>
          </a:prstGeom>
          <a:noFill/>
        </p:spPr>
        <p:txBody>
          <a:bodyPr wrap="square" rtlCol="0">
            <a:spAutoFit/>
          </a:bodyPr>
          <a:lstStyle/>
          <a:p>
            <a:pPr marL="285750" indent="-285750">
              <a:buFont typeface="Wingdings" pitchFamily="2" charset="2"/>
              <a:buChar char="Ø"/>
            </a:pPr>
            <a:r>
              <a:rPr lang="en-US" sz="2400" dirty="0">
                <a:latin typeface="Overpass" pitchFamily="2" charset="77"/>
              </a:rPr>
              <a:t>Excel spreadsheet of Strategies</a:t>
            </a:r>
          </a:p>
          <a:p>
            <a:pPr marL="285750" indent="-285750">
              <a:buFont typeface="Wingdings" pitchFamily="2" charset="2"/>
              <a:buChar char="Ø"/>
            </a:pPr>
            <a:r>
              <a:rPr lang="en-US" sz="2400" dirty="0">
                <a:latin typeface="Overpass" pitchFamily="2" charset="77"/>
              </a:rPr>
              <a:t>Each Strategy Consists of:</a:t>
            </a:r>
            <a:br>
              <a:rPr lang="en-US" sz="2400" dirty="0">
                <a:latin typeface="Overpass" pitchFamily="2" charset="77"/>
              </a:rPr>
            </a:br>
            <a:r>
              <a:rPr lang="en-US" sz="2400" dirty="0">
                <a:latin typeface="Overpass" pitchFamily="2" charset="77"/>
              </a:rPr>
              <a:t>	Purpose</a:t>
            </a:r>
            <a:br>
              <a:rPr lang="en-US" sz="2400" dirty="0">
                <a:latin typeface="Overpass" pitchFamily="2" charset="77"/>
              </a:rPr>
            </a:br>
            <a:r>
              <a:rPr lang="en-US" sz="2400" dirty="0">
                <a:latin typeface="Overpass" pitchFamily="2" charset="77"/>
              </a:rPr>
              <a:t>	Who will execute</a:t>
            </a:r>
          </a:p>
          <a:p>
            <a:pPr lvl="2"/>
            <a:r>
              <a:rPr lang="en-US" sz="2400" dirty="0">
                <a:latin typeface="Overpass" pitchFamily="2" charset="77"/>
              </a:rPr>
              <a:t>Money (dollars) needed</a:t>
            </a:r>
            <a:br>
              <a:rPr lang="en-US" sz="2400" dirty="0">
                <a:latin typeface="Overpass" pitchFamily="2" charset="77"/>
              </a:rPr>
            </a:br>
            <a:r>
              <a:rPr lang="en-US" sz="2400" dirty="0">
                <a:latin typeface="Overpass" pitchFamily="2" charset="77"/>
              </a:rPr>
              <a:t>Metric to Measure Progress</a:t>
            </a:r>
            <a:br>
              <a:rPr lang="en-US" sz="2400" dirty="0">
                <a:latin typeface="Overpass" pitchFamily="2" charset="77"/>
              </a:rPr>
            </a:br>
            <a:r>
              <a:rPr lang="en-US" sz="2400" dirty="0">
                <a:latin typeface="Overpass" pitchFamily="2" charset="77"/>
              </a:rPr>
              <a:t>Timeline</a:t>
            </a:r>
            <a:br>
              <a:rPr lang="en-US" sz="2400" dirty="0">
                <a:latin typeface="Overpass" pitchFamily="2" charset="77"/>
              </a:rPr>
            </a:br>
            <a:r>
              <a:rPr lang="en-US" sz="2400" dirty="0">
                <a:latin typeface="Overpass" pitchFamily="2" charset="77"/>
              </a:rPr>
              <a:t>Adaptive Measures</a:t>
            </a:r>
            <a:br>
              <a:rPr lang="en-US" dirty="0">
                <a:latin typeface="Overpass" pitchFamily="2" charset="77"/>
              </a:rPr>
            </a:br>
            <a:endParaRPr lang="en-US" dirty="0">
              <a:latin typeface="Overpass" pitchFamily="2" charset="77"/>
            </a:endParaRPr>
          </a:p>
        </p:txBody>
      </p:sp>
      <p:sp>
        <p:nvSpPr>
          <p:cNvPr id="6" name="TextBox 5">
            <a:extLst>
              <a:ext uri="{FF2B5EF4-FFF2-40B4-BE49-F238E27FC236}">
                <a16:creationId xmlns:a16="http://schemas.microsoft.com/office/drawing/2014/main" id="{571A966B-9CA1-D3C6-2982-228985D2EBF0}"/>
              </a:ext>
            </a:extLst>
          </p:cNvPr>
          <p:cNvSpPr txBox="1"/>
          <p:nvPr/>
        </p:nvSpPr>
        <p:spPr>
          <a:xfrm>
            <a:off x="685800" y="1027986"/>
            <a:ext cx="5920740" cy="523220"/>
          </a:xfrm>
          <a:prstGeom prst="rect">
            <a:avLst/>
          </a:prstGeom>
          <a:solidFill>
            <a:schemeClr val="bg1">
              <a:lumMod val="95000"/>
            </a:schemeClr>
          </a:solidFill>
        </p:spPr>
        <p:txBody>
          <a:bodyPr wrap="square" rtlCol="0">
            <a:spAutoFit/>
          </a:bodyPr>
          <a:lstStyle/>
          <a:p>
            <a:r>
              <a:rPr lang="en-US" sz="2800" i="1" dirty="0">
                <a:latin typeface="Overpass" pitchFamily="2" charset="77"/>
              </a:rPr>
              <a:t>IMPLEMENTATION MATRIX (Step 1)</a:t>
            </a:r>
          </a:p>
        </p:txBody>
      </p:sp>
      <p:sp>
        <p:nvSpPr>
          <p:cNvPr id="7" name="TextBox 6">
            <a:extLst>
              <a:ext uri="{FF2B5EF4-FFF2-40B4-BE49-F238E27FC236}">
                <a16:creationId xmlns:a16="http://schemas.microsoft.com/office/drawing/2014/main" id="{8771721D-0731-698B-24F7-EBF49446C601}"/>
              </a:ext>
            </a:extLst>
          </p:cNvPr>
          <p:cNvSpPr txBox="1"/>
          <p:nvPr/>
        </p:nvSpPr>
        <p:spPr>
          <a:xfrm>
            <a:off x="6858000" y="3184267"/>
            <a:ext cx="5334000" cy="1846659"/>
          </a:xfrm>
          <a:prstGeom prst="rect">
            <a:avLst/>
          </a:prstGeom>
          <a:noFill/>
        </p:spPr>
        <p:txBody>
          <a:bodyPr wrap="square" rtlCol="0">
            <a:spAutoFit/>
          </a:bodyPr>
          <a:lstStyle/>
          <a:p>
            <a:pPr marL="285750" indent="-285750">
              <a:buFont typeface="Wingdings" pitchFamily="2" charset="2"/>
              <a:buChar char="Ø"/>
            </a:pPr>
            <a:r>
              <a:rPr lang="en-US" sz="2400" dirty="0">
                <a:latin typeface="Overpass" pitchFamily="2" charset="77"/>
              </a:rPr>
              <a:t>Provides TMDL Background</a:t>
            </a:r>
          </a:p>
          <a:p>
            <a:pPr marL="285750" indent="-285750">
              <a:buFont typeface="Wingdings" pitchFamily="2" charset="2"/>
              <a:buChar char="Ø"/>
            </a:pPr>
            <a:r>
              <a:rPr lang="en-US" sz="2400" dirty="0">
                <a:latin typeface="Overpass" pitchFamily="2" charset="77"/>
              </a:rPr>
              <a:t>Provides TMDL Goals</a:t>
            </a:r>
          </a:p>
          <a:p>
            <a:pPr marL="285750" indent="-285750">
              <a:buFont typeface="Wingdings" pitchFamily="2" charset="2"/>
              <a:buChar char="Ø"/>
            </a:pPr>
            <a:r>
              <a:rPr lang="en-US" sz="2400" dirty="0">
                <a:latin typeface="Overpass" pitchFamily="2" charset="77"/>
              </a:rPr>
              <a:t>Narrative of Implementation Matrix</a:t>
            </a:r>
          </a:p>
          <a:p>
            <a:pPr marL="285750" indent="-285750">
              <a:buFont typeface="Wingdings" pitchFamily="2" charset="2"/>
              <a:buChar char="Ø"/>
            </a:pPr>
            <a:r>
              <a:rPr lang="en-US" sz="2400" dirty="0">
                <a:latin typeface="Overpass" pitchFamily="2" charset="77"/>
              </a:rPr>
              <a:t>Provides More Details of Strategies</a:t>
            </a:r>
            <a:br>
              <a:rPr lang="en-US" dirty="0">
                <a:latin typeface="Overpass" pitchFamily="2" charset="77"/>
              </a:rPr>
            </a:br>
            <a:endParaRPr lang="en-US" dirty="0">
              <a:latin typeface="Overpass" pitchFamily="2" charset="77"/>
            </a:endParaRPr>
          </a:p>
        </p:txBody>
      </p:sp>
      <p:sp>
        <p:nvSpPr>
          <p:cNvPr id="8" name="TextBox 7">
            <a:extLst>
              <a:ext uri="{FF2B5EF4-FFF2-40B4-BE49-F238E27FC236}">
                <a16:creationId xmlns:a16="http://schemas.microsoft.com/office/drawing/2014/main" id="{38F3B3BC-6B1E-D097-7EB6-46325F0DA8E7}"/>
              </a:ext>
            </a:extLst>
          </p:cNvPr>
          <p:cNvSpPr txBox="1"/>
          <p:nvPr/>
        </p:nvSpPr>
        <p:spPr>
          <a:xfrm>
            <a:off x="6606540" y="2686080"/>
            <a:ext cx="5585460" cy="523220"/>
          </a:xfrm>
          <a:prstGeom prst="rect">
            <a:avLst/>
          </a:prstGeom>
          <a:solidFill>
            <a:schemeClr val="bg1">
              <a:lumMod val="95000"/>
            </a:schemeClr>
          </a:solidFill>
        </p:spPr>
        <p:txBody>
          <a:bodyPr wrap="square" rtlCol="0">
            <a:spAutoFit/>
          </a:bodyPr>
          <a:lstStyle/>
          <a:p>
            <a:r>
              <a:rPr lang="en-US" sz="2800" i="1" dirty="0">
                <a:latin typeface="Overpass" pitchFamily="2" charset="77"/>
              </a:rPr>
              <a:t>IMPLEMENTATION PLAN (Step 2)</a:t>
            </a:r>
          </a:p>
        </p:txBody>
      </p:sp>
      <p:cxnSp>
        <p:nvCxnSpPr>
          <p:cNvPr id="11" name="Elbow Connector 10">
            <a:extLst>
              <a:ext uri="{FF2B5EF4-FFF2-40B4-BE49-F238E27FC236}">
                <a16:creationId xmlns:a16="http://schemas.microsoft.com/office/drawing/2014/main" id="{C41C4DCD-2B8A-BFD0-CBEA-A107ACCD6A92}"/>
              </a:ext>
            </a:extLst>
          </p:cNvPr>
          <p:cNvCxnSpPr>
            <a:cxnSpLocks/>
            <a:stCxn id="6" idx="3"/>
            <a:endCxn id="8" idx="0"/>
          </p:cNvCxnSpPr>
          <p:nvPr/>
        </p:nvCxnSpPr>
        <p:spPr>
          <a:xfrm>
            <a:off x="6606540" y="1289596"/>
            <a:ext cx="2792730" cy="139648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A28F4FC-BEED-166D-A1EC-8702D696E935}"/>
              </a:ext>
            </a:extLst>
          </p:cNvPr>
          <p:cNvSpPr>
            <a:spLocks noGrp="1"/>
          </p:cNvSpPr>
          <p:nvPr>
            <p:ph type="title"/>
          </p:nvPr>
        </p:nvSpPr>
        <p:spPr>
          <a:xfrm>
            <a:off x="510980" y="129650"/>
            <a:ext cx="11783890" cy="661798"/>
          </a:xfrm>
        </p:spPr>
        <p:txBody>
          <a:bodyPr/>
          <a:lstStyle/>
          <a:p>
            <a:r>
              <a:rPr lang="en-US" sz="3200" b="0" i="1" dirty="0"/>
              <a:t>Implementation Plan Creation</a:t>
            </a:r>
          </a:p>
        </p:txBody>
      </p:sp>
    </p:spTree>
    <p:extLst>
      <p:ext uri="{BB962C8B-B14F-4D97-AF65-F5344CB8AC3E}">
        <p14:creationId xmlns:p14="http://schemas.microsoft.com/office/powerpoint/2010/main" val="386869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D75EB-EA3D-B7F6-FBFD-981D57D79096}"/>
              </a:ext>
            </a:extLst>
          </p:cNvPr>
          <p:cNvSpPr>
            <a:spLocks noGrp="1"/>
          </p:cNvSpPr>
          <p:nvPr>
            <p:ph type="title"/>
          </p:nvPr>
        </p:nvSpPr>
        <p:spPr/>
        <p:txBody>
          <a:bodyPr vert="horz" lIns="91440" tIns="45720" rIns="91440" bIns="45720" rtlCol="0" anchor="ctr">
            <a:normAutofit/>
          </a:bodyPr>
          <a:lstStyle/>
          <a:p>
            <a:pPr algn="ctr"/>
            <a:r>
              <a:rPr lang="en-US" dirty="0">
                <a:solidFill>
                  <a:schemeClr val="tx1">
                    <a:lumMod val="85000"/>
                    <a:lumOff val="15000"/>
                  </a:schemeClr>
                </a:solidFill>
                <a:latin typeface="Overpass" pitchFamily="2" charset="77"/>
                <a:ea typeface="+mj-ea"/>
                <a:cs typeface="+mj-cs"/>
              </a:rPr>
              <a:t>What is the Ag Water Quality Program??</a:t>
            </a:r>
          </a:p>
        </p:txBody>
      </p:sp>
    </p:spTree>
    <p:extLst>
      <p:ext uri="{BB962C8B-B14F-4D97-AF65-F5344CB8AC3E}">
        <p14:creationId xmlns:p14="http://schemas.microsoft.com/office/powerpoint/2010/main" val="93667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DF73-BCB0-74D1-5FD9-08A4C4A3913F}"/>
              </a:ext>
            </a:extLst>
          </p:cNvPr>
          <p:cNvSpPr>
            <a:spLocks noGrp="1"/>
          </p:cNvSpPr>
          <p:nvPr>
            <p:ph type="title"/>
          </p:nvPr>
        </p:nvSpPr>
        <p:spPr>
          <a:xfrm>
            <a:off x="619125" y="616018"/>
            <a:ext cx="8212774" cy="743860"/>
          </a:xfrm>
        </p:spPr>
        <p:txBody>
          <a:bodyPr/>
          <a:lstStyle/>
          <a:p>
            <a:r>
              <a:rPr lang="en-US" dirty="0"/>
              <a:t>Is The Plan Adequate?</a:t>
            </a:r>
          </a:p>
        </p:txBody>
      </p:sp>
      <p:sp>
        <p:nvSpPr>
          <p:cNvPr id="3" name="Text Placeholder 2">
            <a:extLst>
              <a:ext uri="{FF2B5EF4-FFF2-40B4-BE49-F238E27FC236}">
                <a16:creationId xmlns:a16="http://schemas.microsoft.com/office/drawing/2014/main" id="{4275E97D-3CE1-1099-015C-B1C3FFDB7953}"/>
              </a:ext>
            </a:extLst>
          </p:cNvPr>
          <p:cNvSpPr>
            <a:spLocks noGrp="1"/>
          </p:cNvSpPr>
          <p:nvPr>
            <p:ph type="body" sz="quarter" idx="10"/>
          </p:nvPr>
        </p:nvSpPr>
        <p:spPr>
          <a:xfrm>
            <a:off x="619125" y="1641231"/>
            <a:ext cx="8212138" cy="4162669"/>
          </a:xfrm>
        </p:spPr>
        <p:txBody>
          <a:bodyPr/>
          <a:lstStyle/>
          <a:p>
            <a:r>
              <a:rPr lang="en-US" dirty="0"/>
              <a:t>ODA submits the Implementation Plan to DEQ for approval.</a:t>
            </a:r>
          </a:p>
          <a:p>
            <a:endParaRPr lang="en-US" dirty="0"/>
          </a:p>
          <a:p>
            <a:r>
              <a:rPr lang="en-US" dirty="0"/>
              <a:t>Looking for ‘Reasonable Assurance’ that an implementation plan strategies</a:t>
            </a:r>
          </a:p>
          <a:p>
            <a:pPr marL="514350" indent="-514350">
              <a:buAutoNum type="arabicParenR"/>
            </a:pPr>
            <a:r>
              <a:rPr lang="en-US" dirty="0"/>
              <a:t>Exist</a:t>
            </a:r>
          </a:p>
          <a:p>
            <a:pPr marL="514350" indent="-514350">
              <a:buAutoNum type="arabicParenR"/>
            </a:pPr>
            <a:r>
              <a:rPr lang="en-US" dirty="0"/>
              <a:t>Are technically feasible</a:t>
            </a:r>
          </a:p>
          <a:p>
            <a:pPr marL="514350" indent="-514350">
              <a:buAutoNum type="arabicParenR"/>
            </a:pPr>
            <a:r>
              <a:rPr lang="en-US" dirty="0"/>
              <a:t>Have a high likelihood of implementation</a:t>
            </a:r>
          </a:p>
        </p:txBody>
      </p:sp>
    </p:spTree>
    <p:extLst>
      <p:ext uri="{BB962C8B-B14F-4D97-AF65-F5344CB8AC3E}">
        <p14:creationId xmlns:p14="http://schemas.microsoft.com/office/powerpoint/2010/main" val="90516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7815D-5AE7-4490-031C-B227B6F6A622}"/>
              </a:ext>
            </a:extLst>
          </p:cNvPr>
          <p:cNvSpPr>
            <a:spLocks noGrp="1"/>
          </p:cNvSpPr>
          <p:nvPr>
            <p:ph type="title"/>
          </p:nvPr>
        </p:nvSpPr>
        <p:spPr>
          <a:xfrm>
            <a:off x="838201" y="300580"/>
            <a:ext cx="9829800" cy="1089529"/>
          </a:xfrm>
        </p:spPr>
        <p:txBody>
          <a:bodyPr vert="horz" lIns="91440" tIns="45720" rIns="91440" bIns="45720" rtlCol="0" anchor="ctr">
            <a:normAutofit/>
          </a:bodyPr>
          <a:lstStyle/>
          <a:p>
            <a:r>
              <a:rPr lang="en-US" sz="3600" kern="1200" dirty="0">
                <a:solidFill>
                  <a:srgbClr val="FFFFFF"/>
                </a:solidFill>
                <a:latin typeface="Overpass" pitchFamily="2" charset="77"/>
                <a:ea typeface="+mj-ea"/>
                <a:cs typeface="+mj-cs"/>
              </a:rPr>
              <a:t>After Plan Completion …</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Text Placeholder 2">
            <a:extLst>
              <a:ext uri="{FF2B5EF4-FFF2-40B4-BE49-F238E27FC236}">
                <a16:creationId xmlns:a16="http://schemas.microsoft.com/office/drawing/2014/main" id="{38E27E86-F5F8-7213-18EB-61464643D713}"/>
              </a:ext>
            </a:extLst>
          </p:cNvPr>
          <p:cNvGraphicFramePr/>
          <p:nvPr>
            <p:extLst>
              <p:ext uri="{D42A27DB-BD31-4B8C-83A1-F6EECF244321}">
                <p14:modId xmlns:p14="http://schemas.microsoft.com/office/powerpoint/2010/main" val="4245711270"/>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3153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E5539EC-8CB8-002F-68C6-6788402826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20" name="Rectangle 19">
              <a:extLst>
                <a:ext uri="{FF2B5EF4-FFF2-40B4-BE49-F238E27FC236}">
                  <a16:creationId xmlns:a16="http://schemas.microsoft.com/office/drawing/2014/main" id="{6C5D55A6-9EFD-CDA3-20CC-A99812CE1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B6E73B-6DFD-AE6C-1628-DF8DC30085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E00FC4-DDBC-F424-CF71-73AF7A284A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F91E25A-A586-2FEB-CE19-0322DEA8A134}"/>
              </a:ext>
            </a:extLst>
          </p:cNvPr>
          <p:cNvSpPr>
            <a:spLocks noGrp="1"/>
          </p:cNvSpPr>
          <p:nvPr>
            <p:ph type="title"/>
          </p:nvPr>
        </p:nvSpPr>
        <p:spPr>
          <a:xfrm>
            <a:off x="876691" y="301843"/>
            <a:ext cx="10477109" cy="1003532"/>
          </a:xfrm>
        </p:spPr>
        <p:txBody>
          <a:bodyPr vert="horz" lIns="91440" tIns="45720" rIns="91440" bIns="45720" rtlCol="0" anchor="ctr">
            <a:normAutofit/>
          </a:bodyPr>
          <a:lstStyle/>
          <a:p>
            <a:pPr defTabSz="914400"/>
            <a:r>
              <a:rPr lang="en-US" sz="3200" kern="1200">
                <a:solidFill>
                  <a:srgbClr val="FFFFFF"/>
                </a:solidFill>
                <a:latin typeface="+mj-lt"/>
                <a:ea typeface="+mj-ea"/>
                <a:cs typeface="+mj-cs"/>
              </a:rPr>
              <a:t>Coming Soon - ODA TMDL Requirements!</a:t>
            </a:r>
          </a:p>
        </p:txBody>
      </p:sp>
      <p:graphicFrame>
        <p:nvGraphicFramePr>
          <p:cNvPr id="7" name="Table 7">
            <a:extLst>
              <a:ext uri="{FF2B5EF4-FFF2-40B4-BE49-F238E27FC236}">
                <a16:creationId xmlns:a16="http://schemas.microsoft.com/office/drawing/2014/main" id="{42F07289-DD11-37C9-A704-AEE780CCF618}"/>
              </a:ext>
            </a:extLst>
          </p:cNvPr>
          <p:cNvGraphicFramePr>
            <a:graphicFrameLocks noGrp="1"/>
          </p:cNvGraphicFramePr>
          <p:nvPr>
            <p:ph sz="quarter" idx="4"/>
            <p:extLst>
              <p:ext uri="{D42A27DB-BD31-4B8C-83A1-F6EECF244321}">
                <p14:modId xmlns:p14="http://schemas.microsoft.com/office/powerpoint/2010/main" val="3779028279"/>
              </p:ext>
            </p:extLst>
          </p:nvPr>
        </p:nvGraphicFramePr>
        <p:xfrm>
          <a:off x="-1" y="1495701"/>
          <a:ext cx="12074768" cy="4667430"/>
        </p:xfrm>
        <a:graphic>
          <a:graphicData uri="http://schemas.openxmlformats.org/drawingml/2006/table">
            <a:tbl>
              <a:tblPr firstRow="1" bandRow="1">
                <a:tableStyleId>{5C22544A-7EE6-4342-B048-85BDC9FD1C3A}</a:tableStyleId>
              </a:tblPr>
              <a:tblGrid>
                <a:gridCol w="1087492">
                  <a:extLst>
                    <a:ext uri="{9D8B030D-6E8A-4147-A177-3AD203B41FA5}">
                      <a16:colId xmlns:a16="http://schemas.microsoft.com/office/drawing/2014/main" val="661749868"/>
                    </a:ext>
                  </a:extLst>
                </a:gridCol>
                <a:gridCol w="4718657">
                  <a:extLst>
                    <a:ext uri="{9D8B030D-6E8A-4147-A177-3AD203B41FA5}">
                      <a16:colId xmlns:a16="http://schemas.microsoft.com/office/drawing/2014/main" val="2260227404"/>
                    </a:ext>
                  </a:extLst>
                </a:gridCol>
                <a:gridCol w="4286168">
                  <a:extLst>
                    <a:ext uri="{9D8B030D-6E8A-4147-A177-3AD203B41FA5}">
                      <a16:colId xmlns:a16="http://schemas.microsoft.com/office/drawing/2014/main" val="835192359"/>
                    </a:ext>
                  </a:extLst>
                </a:gridCol>
                <a:gridCol w="1982451">
                  <a:extLst>
                    <a:ext uri="{9D8B030D-6E8A-4147-A177-3AD203B41FA5}">
                      <a16:colId xmlns:a16="http://schemas.microsoft.com/office/drawing/2014/main" val="1494072670"/>
                    </a:ext>
                  </a:extLst>
                </a:gridCol>
              </a:tblGrid>
              <a:tr h="472066">
                <a:tc>
                  <a:txBody>
                    <a:bodyPr/>
                    <a:lstStyle/>
                    <a:p>
                      <a:r>
                        <a:rPr lang="en-US" sz="1400" dirty="0"/>
                        <a:t>Year</a:t>
                      </a:r>
                    </a:p>
                  </a:txBody>
                  <a:tcPr marL="53009" marR="53009" marT="26505" marB="26505"/>
                </a:tc>
                <a:tc>
                  <a:txBody>
                    <a:bodyPr/>
                    <a:lstStyle/>
                    <a:p>
                      <a:r>
                        <a:rPr lang="en-US" sz="1400"/>
                        <a:t>Area</a:t>
                      </a:r>
                    </a:p>
                  </a:txBody>
                  <a:tcPr marL="53009" marR="53009" marT="26505" marB="26505"/>
                </a:tc>
                <a:tc>
                  <a:txBody>
                    <a:bodyPr/>
                    <a:lstStyle/>
                    <a:p>
                      <a:r>
                        <a:rPr lang="en-US" sz="1400" dirty="0"/>
                        <a:t>Number of 5-yr Implementation Plans</a:t>
                      </a:r>
                    </a:p>
                  </a:txBody>
                  <a:tcPr marL="53009" marR="53009" marT="26505" marB="26505"/>
                </a:tc>
                <a:tc>
                  <a:txBody>
                    <a:bodyPr/>
                    <a:lstStyle/>
                    <a:p>
                      <a:r>
                        <a:rPr lang="en-US" sz="1400" dirty="0"/>
                        <a:t>Number of </a:t>
                      </a:r>
                    </a:p>
                    <a:p>
                      <a:r>
                        <a:rPr lang="en-US" sz="1400" dirty="0"/>
                        <a:t>Annual Reports</a:t>
                      </a:r>
                    </a:p>
                  </a:txBody>
                  <a:tcPr marL="53009" marR="53009" marT="26505" marB="26505"/>
                </a:tc>
                <a:extLst>
                  <a:ext uri="{0D108BD9-81ED-4DB2-BD59-A6C34878D82A}">
                    <a16:rowId xmlns:a16="http://schemas.microsoft.com/office/drawing/2014/main" val="1619307043"/>
                  </a:ext>
                </a:extLst>
              </a:tr>
              <a:tr h="337206">
                <a:tc>
                  <a:txBody>
                    <a:bodyPr/>
                    <a:lstStyle/>
                    <a:p>
                      <a:r>
                        <a:rPr lang="en-US" sz="2000" dirty="0"/>
                        <a:t>2023</a:t>
                      </a:r>
                    </a:p>
                  </a:txBody>
                  <a:tcPr marL="53009" marR="53009" marT="26505" marB="26505"/>
                </a:tc>
                <a:tc>
                  <a:txBody>
                    <a:bodyPr/>
                    <a:lstStyle/>
                    <a:p>
                      <a:r>
                        <a:rPr lang="en-US" sz="2000" dirty="0"/>
                        <a:t>Willamette Mercury</a:t>
                      </a:r>
                    </a:p>
                  </a:txBody>
                  <a:tcPr marL="53009" marR="53009" marT="26505" marB="26505"/>
                </a:tc>
                <a:tc>
                  <a:txBody>
                    <a:bodyPr/>
                    <a:lstStyle/>
                    <a:p>
                      <a:pPr algn="ctr"/>
                      <a:r>
                        <a:rPr lang="en-US" sz="2000" dirty="0"/>
                        <a:t>1</a:t>
                      </a:r>
                    </a:p>
                  </a:txBody>
                  <a:tcPr marL="53009" marR="53009" marT="26505" marB="26505"/>
                </a:tc>
                <a:tc>
                  <a:txBody>
                    <a:bodyPr/>
                    <a:lstStyle/>
                    <a:p>
                      <a:pPr algn="ctr"/>
                      <a:r>
                        <a:rPr lang="en-US" sz="2000" dirty="0"/>
                        <a:t>0</a:t>
                      </a:r>
                    </a:p>
                  </a:txBody>
                  <a:tcPr marL="53009" marR="53009" marT="26505" marB="26505"/>
                </a:tc>
                <a:extLst>
                  <a:ext uri="{0D108BD9-81ED-4DB2-BD59-A6C34878D82A}">
                    <a16:rowId xmlns:a16="http://schemas.microsoft.com/office/drawing/2014/main" val="3019414844"/>
                  </a:ext>
                </a:extLst>
              </a:tr>
              <a:tr h="337206">
                <a:tc>
                  <a:txBody>
                    <a:bodyPr/>
                    <a:lstStyle/>
                    <a:p>
                      <a:r>
                        <a:rPr lang="en-US" sz="2000" dirty="0"/>
                        <a:t>2024</a:t>
                      </a:r>
                    </a:p>
                  </a:txBody>
                  <a:tcPr marL="53009" marR="53009" marT="26505" marB="26505"/>
                </a:tc>
                <a:tc>
                  <a:txBody>
                    <a:bodyPr/>
                    <a:lstStyle/>
                    <a:p>
                      <a:r>
                        <a:rPr lang="en-US" sz="2000" dirty="0"/>
                        <a:t>Yaquina</a:t>
                      </a:r>
                    </a:p>
                  </a:txBody>
                  <a:tcPr marL="53009" marR="53009" marT="26505" marB="26505"/>
                </a:tc>
                <a:tc>
                  <a:txBody>
                    <a:bodyPr/>
                    <a:lstStyle/>
                    <a:p>
                      <a:pPr algn="ctr"/>
                      <a:r>
                        <a:rPr lang="en-US" sz="2000" dirty="0"/>
                        <a:t>2</a:t>
                      </a:r>
                    </a:p>
                  </a:txBody>
                  <a:tcPr marL="53009" marR="53009" marT="26505" marB="26505"/>
                </a:tc>
                <a:tc>
                  <a:txBody>
                    <a:bodyPr/>
                    <a:lstStyle/>
                    <a:p>
                      <a:pPr algn="ctr"/>
                      <a:r>
                        <a:rPr lang="en-US" sz="2000" dirty="0"/>
                        <a:t>1</a:t>
                      </a:r>
                    </a:p>
                  </a:txBody>
                  <a:tcPr marL="53009" marR="53009" marT="26505" marB="26505"/>
                </a:tc>
                <a:extLst>
                  <a:ext uri="{0D108BD9-81ED-4DB2-BD59-A6C34878D82A}">
                    <a16:rowId xmlns:a16="http://schemas.microsoft.com/office/drawing/2014/main" val="2521450489"/>
                  </a:ext>
                </a:extLst>
              </a:tr>
              <a:tr h="624455">
                <a:tc>
                  <a:txBody>
                    <a:bodyPr/>
                    <a:lstStyle/>
                    <a:p>
                      <a:r>
                        <a:rPr lang="en-US" sz="2000" dirty="0"/>
                        <a:t>2025</a:t>
                      </a:r>
                    </a:p>
                  </a:txBody>
                  <a:tcPr marL="53009" marR="53009" marT="26505" marB="26505"/>
                </a:tc>
                <a:tc>
                  <a:txBody>
                    <a:bodyPr/>
                    <a:lstStyle/>
                    <a:p>
                      <a:r>
                        <a:rPr lang="en-US" sz="2000" dirty="0"/>
                        <a:t>Willamette, Sandy, Powder, Lower Willamette, South Umpqua</a:t>
                      </a:r>
                    </a:p>
                  </a:txBody>
                  <a:tcPr marL="53009" marR="53009" marT="26505" marB="26505"/>
                </a:tc>
                <a:tc>
                  <a:txBody>
                    <a:bodyPr/>
                    <a:lstStyle/>
                    <a:p>
                      <a:pPr algn="ctr"/>
                      <a:r>
                        <a:rPr lang="en-US" sz="2000" dirty="0"/>
                        <a:t>6</a:t>
                      </a:r>
                    </a:p>
                  </a:txBody>
                  <a:tcPr marL="53009" marR="53009" marT="26505" marB="26505"/>
                </a:tc>
                <a:tc>
                  <a:txBody>
                    <a:bodyPr/>
                    <a:lstStyle/>
                    <a:p>
                      <a:pPr algn="ctr"/>
                      <a:r>
                        <a:rPr lang="en-US" sz="2000" dirty="0"/>
                        <a:t>2</a:t>
                      </a:r>
                    </a:p>
                  </a:txBody>
                  <a:tcPr marL="53009" marR="53009" marT="26505" marB="26505"/>
                </a:tc>
                <a:extLst>
                  <a:ext uri="{0D108BD9-81ED-4DB2-BD59-A6C34878D82A}">
                    <a16:rowId xmlns:a16="http://schemas.microsoft.com/office/drawing/2014/main" val="4068490691"/>
                  </a:ext>
                </a:extLst>
              </a:tr>
              <a:tr h="337206">
                <a:tc>
                  <a:txBody>
                    <a:bodyPr/>
                    <a:lstStyle/>
                    <a:p>
                      <a:r>
                        <a:rPr lang="en-US" sz="2000" dirty="0"/>
                        <a:t>2026</a:t>
                      </a:r>
                    </a:p>
                  </a:txBody>
                  <a:tcPr marL="53009" marR="53009" marT="26505" marB="26505"/>
                </a:tc>
                <a:tc>
                  <a:txBody>
                    <a:bodyPr/>
                    <a:lstStyle/>
                    <a:p>
                      <a:r>
                        <a:rPr lang="en-US" sz="2000" dirty="0"/>
                        <a:t>Willamette Main, Rogue, John Day, North Umpqua</a:t>
                      </a:r>
                    </a:p>
                  </a:txBody>
                  <a:tcPr marL="53009" marR="53009" marT="26505" marB="26505"/>
                </a:tc>
                <a:tc>
                  <a:txBody>
                    <a:bodyPr/>
                    <a:lstStyle/>
                    <a:p>
                      <a:pPr algn="ctr"/>
                      <a:r>
                        <a:rPr lang="en-US" sz="2000" dirty="0"/>
                        <a:t>10</a:t>
                      </a:r>
                    </a:p>
                  </a:txBody>
                  <a:tcPr marL="53009" marR="53009" marT="26505" marB="26505"/>
                </a:tc>
                <a:tc>
                  <a:txBody>
                    <a:bodyPr/>
                    <a:lstStyle/>
                    <a:p>
                      <a:pPr algn="ctr"/>
                      <a:r>
                        <a:rPr lang="en-US" sz="2000" dirty="0"/>
                        <a:t>7</a:t>
                      </a:r>
                    </a:p>
                  </a:txBody>
                  <a:tcPr marL="53009" marR="53009" marT="26505" marB="26505"/>
                </a:tc>
                <a:extLst>
                  <a:ext uri="{0D108BD9-81ED-4DB2-BD59-A6C34878D82A}">
                    <a16:rowId xmlns:a16="http://schemas.microsoft.com/office/drawing/2014/main" val="531606747"/>
                  </a:ext>
                </a:extLst>
              </a:tr>
              <a:tr h="337206">
                <a:tc>
                  <a:txBody>
                    <a:bodyPr/>
                    <a:lstStyle/>
                    <a:p>
                      <a:r>
                        <a:rPr lang="en-US" sz="2000" dirty="0"/>
                        <a:t>2027</a:t>
                      </a:r>
                    </a:p>
                  </a:txBody>
                  <a:tcPr marL="53009" marR="53009" marT="26505" marB="26505"/>
                </a:tc>
                <a:tc>
                  <a:txBody>
                    <a:bodyPr/>
                    <a:lstStyle/>
                    <a:p>
                      <a:endParaRPr lang="en-US" sz="2000" dirty="0"/>
                    </a:p>
                  </a:txBody>
                  <a:tcPr marL="53009" marR="53009" marT="26505" marB="26505"/>
                </a:tc>
                <a:tc>
                  <a:txBody>
                    <a:bodyPr/>
                    <a:lstStyle/>
                    <a:p>
                      <a:pPr algn="ctr"/>
                      <a:r>
                        <a:rPr lang="en-US" sz="2000" dirty="0"/>
                        <a:t>10</a:t>
                      </a:r>
                    </a:p>
                  </a:txBody>
                  <a:tcPr marL="53009" marR="53009" marT="26505" marB="26505"/>
                </a:tc>
                <a:tc>
                  <a:txBody>
                    <a:bodyPr/>
                    <a:lstStyle/>
                    <a:p>
                      <a:pPr algn="ctr"/>
                      <a:r>
                        <a:rPr lang="en-US" sz="2000" dirty="0"/>
                        <a:t>10</a:t>
                      </a:r>
                    </a:p>
                  </a:txBody>
                  <a:tcPr marL="53009" marR="53009" marT="26505" marB="26505"/>
                </a:tc>
                <a:extLst>
                  <a:ext uri="{0D108BD9-81ED-4DB2-BD59-A6C34878D82A}">
                    <a16:rowId xmlns:a16="http://schemas.microsoft.com/office/drawing/2014/main" val="1401576021"/>
                  </a:ext>
                </a:extLst>
              </a:tr>
              <a:tr h="337206">
                <a:tc>
                  <a:txBody>
                    <a:bodyPr/>
                    <a:lstStyle/>
                    <a:p>
                      <a:r>
                        <a:rPr lang="en-US" sz="2000" dirty="0"/>
                        <a:t>2028</a:t>
                      </a:r>
                    </a:p>
                  </a:txBody>
                  <a:tcPr marL="53009" marR="53009" marT="26505" marB="26505"/>
                </a:tc>
                <a:tc>
                  <a:txBody>
                    <a:bodyPr/>
                    <a:lstStyle/>
                    <a:p>
                      <a:r>
                        <a:rPr lang="en-US" sz="2000" dirty="0"/>
                        <a:t>Lower Grande Ronde, Mid Columbia</a:t>
                      </a:r>
                    </a:p>
                  </a:txBody>
                  <a:tcPr marL="53009" marR="53009" marT="26505" marB="26505"/>
                </a:tc>
                <a:tc>
                  <a:txBody>
                    <a:bodyPr/>
                    <a:lstStyle/>
                    <a:p>
                      <a:pPr algn="ctr"/>
                      <a:r>
                        <a:rPr lang="en-US" sz="2000" dirty="0"/>
                        <a:t>12</a:t>
                      </a:r>
                    </a:p>
                  </a:txBody>
                  <a:tcPr marL="53009" marR="53009" marT="26505" marB="26505"/>
                </a:tc>
                <a:tc>
                  <a:txBody>
                    <a:bodyPr/>
                    <a:lstStyle/>
                    <a:p>
                      <a:pPr algn="ctr"/>
                      <a:r>
                        <a:rPr lang="en-US" sz="2000" dirty="0"/>
                        <a:t>10</a:t>
                      </a:r>
                    </a:p>
                  </a:txBody>
                  <a:tcPr marL="53009" marR="53009" marT="26505" marB="26505"/>
                </a:tc>
                <a:extLst>
                  <a:ext uri="{0D108BD9-81ED-4DB2-BD59-A6C34878D82A}">
                    <a16:rowId xmlns:a16="http://schemas.microsoft.com/office/drawing/2014/main" val="385956035"/>
                  </a:ext>
                </a:extLst>
              </a:tr>
              <a:tr h="337206">
                <a:tc>
                  <a:txBody>
                    <a:bodyPr/>
                    <a:lstStyle/>
                    <a:p>
                      <a:r>
                        <a:rPr lang="en-US" sz="2000" dirty="0"/>
                        <a:t>2029</a:t>
                      </a:r>
                    </a:p>
                  </a:txBody>
                  <a:tcPr marL="53009" marR="53009" marT="26505" marB="26505"/>
                </a:tc>
                <a:tc>
                  <a:txBody>
                    <a:bodyPr/>
                    <a:lstStyle/>
                    <a:p>
                      <a:r>
                        <a:rPr lang="en-US" sz="2000" dirty="0"/>
                        <a:t>Malheur, Walla Walla, Willow Creek</a:t>
                      </a:r>
                    </a:p>
                  </a:txBody>
                  <a:tcPr marL="53009" marR="53009" marT="26505" marB="26505"/>
                </a:tc>
                <a:tc>
                  <a:txBody>
                    <a:bodyPr/>
                    <a:lstStyle/>
                    <a:p>
                      <a:pPr algn="ctr"/>
                      <a:r>
                        <a:rPr lang="en-US" sz="2000" dirty="0"/>
                        <a:t>15</a:t>
                      </a:r>
                    </a:p>
                  </a:txBody>
                  <a:tcPr marL="53009" marR="53009" marT="26505" marB="26505"/>
                </a:tc>
                <a:tc>
                  <a:txBody>
                    <a:bodyPr/>
                    <a:lstStyle/>
                    <a:p>
                      <a:pPr algn="ctr"/>
                      <a:r>
                        <a:rPr lang="en-US" sz="2000" dirty="0"/>
                        <a:t>12</a:t>
                      </a:r>
                    </a:p>
                  </a:txBody>
                  <a:tcPr marL="53009" marR="53009" marT="26505" marB="26505"/>
                </a:tc>
                <a:extLst>
                  <a:ext uri="{0D108BD9-81ED-4DB2-BD59-A6C34878D82A}">
                    <a16:rowId xmlns:a16="http://schemas.microsoft.com/office/drawing/2014/main" val="1953441325"/>
                  </a:ext>
                </a:extLst>
              </a:tr>
              <a:tr h="337206">
                <a:tc>
                  <a:txBody>
                    <a:bodyPr/>
                    <a:lstStyle/>
                    <a:p>
                      <a:r>
                        <a:rPr lang="en-US" sz="2000" dirty="0"/>
                        <a:t>2030</a:t>
                      </a:r>
                    </a:p>
                  </a:txBody>
                  <a:tcPr marL="53009" marR="53009" marT="26505" marB="26505"/>
                </a:tc>
                <a:tc>
                  <a:txBody>
                    <a:bodyPr/>
                    <a:lstStyle/>
                    <a:p>
                      <a:endParaRPr lang="en-US" sz="2000" dirty="0"/>
                    </a:p>
                  </a:txBody>
                  <a:tcPr marL="53009" marR="53009" marT="26505" marB="26505"/>
                </a:tc>
                <a:tc>
                  <a:txBody>
                    <a:bodyPr/>
                    <a:lstStyle/>
                    <a:p>
                      <a:pPr algn="ctr"/>
                      <a:r>
                        <a:rPr lang="en-US" sz="2000" dirty="0"/>
                        <a:t>15</a:t>
                      </a:r>
                    </a:p>
                  </a:txBody>
                  <a:tcPr marL="53009" marR="53009" marT="26505" marB="26505"/>
                </a:tc>
                <a:tc>
                  <a:txBody>
                    <a:bodyPr/>
                    <a:lstStyle/>
                    <a:p>
                      <a:pPr algn="ctr"/>
                      <a:r>
                        <a:rPr lang="en-US" sz="2000" dirty="0"/>
                        <a:t>15</a:t>
                      </a:r>
                    </a:p>
                  </a:txBody>
                  <a:tcPr marL="53009" marR="53009" marT="26505" marB="26505"/>
                </a:tc>
                <a:extLst>
                  <a:ext uri="{0D108BD9-81ED-4DB2-BD59-A6C34878D82A}">
                    <a16:rowId xmlns:a16="http://schemas.microsoft.com/office/drawing/2014/main" val="2466679003"/>
                  </a:ext>
                </a:extLst>
              </a:tr>
              <a:tr h="337206">
                <a:tc>
                  <a:txBody>
                    <a:bodyPr/>
                    <a:lstStyle/>
                    <a:p>
                      <a:r>
                        <a:rPr lang="en-US" sz="2000" dirty="0"/>
                        <a:t>2031</a:t>
                      </a:r>
                    </a:p>
                  </a:txBody>
                  <a:tcPr marL="53009" marR="53009" marT="26505" marB="26505"/>
                </a:tc>
                <a:tc>
                  <a:txBody>
                    <a:bodyPr/>
                    <a:lstStyle/>
                    <a:p>
                      <a:r>
                        <a:rPr lang="en-US" sz="2000" dirty="0"/>
                        <a:t>Lower Deschutes, Upper Deschutes</a:t>
                      </a:r>
                    </a:p>
                  </a:txBody>
                  <a:tcPr marL="53009" marR="53009" marT="26505" marB="26505"/>
                </a:tc>
                <a:tc>
                  <a:txBody>
                    <a:bodyPr/>
                    <a:lstStyle/>
                    <a:p>
                      <a:pPr algn="ctr"/>
                      <a:r>
                        <a:rPr lang="en-US" sz="2000" dirty="0"/>
                        <a:t>16</a:t>
                      </a:r>
                    </a:p>
                  </a:txBody>
                  <a:tcPr marL="53009" marR="53009" marT="26505" marB="26505"/>
                </a:tc>
                <a:tc>
                  <a:txBody>
                    <a:bodyPr/>
                    <a:lstStyle/>
                    <a:p>
                      <a:pPr algn="ctr"/>
                      <a:r>
                        <a:rPr lang="en-US" sz="2000" dirty="0"/>
                        <a:t>15</a:t>
                      </a:r>
                    </a:p>
                  </a:txBody>
                  <a:tcPr marL="53009" marR="53009" marT="26505" marB="26505"/>
                </a:tc>
                <a:extLst>
                  <a:ext uri="{0D108BD9-81ED-4DB2-BD59-A6C34878D82A}">
                    <a16:rowId xmlns:a16="http://schemas.microsoft.com/office/drawing/2014/main" val="2968004168"/>
                  </a:ext>
                </a:extLst>
              </a:tr>
              <a:tr h="337206">
                <a:tc>
                  <a:txBody>
                    <a:bodyPr/>
                    <a:lstStyle/>
                    <a:p>
                      <a:r>
                        <a:rPr lang="en-US" sz="2000" dirty="0"/>
                        <a:t>2032</a:t>
                      </a:r>
                    </a:p>
                  </a:txBody>
                  <a:tcPr marL="53009" marR="53009" marT="26505" marB="26505"/>
                </a:tc>
                <a:tc>
                  <a:txBody>
                    <a:bodyPr/>
                    <a:lstStyle/>
                    <a:p>
                      <a:endParaRPr lang="en-US" sz="1000" dirty="0"/>
                    </a:p>
                  </a:txBody>
                  <a:tcPr marL="53009" marR="53009" marT="26505" marB="26505"/>
                </a:tc>
                <a:tc>
                  <a:txBody>
                    <a:bodyPr/>
                    <a:lstStyle/>
                    <a:p>
                      <a:pPr algn="ctr"/>
                      <a:r>
                        <a:rPr lang="en-US" sz="2000" dirty="0"/>
                        <a:t>16</a:t>
                      </a:r>
                    </a:p>
                  </a:txBody>
                  <a:tcPr marL="53009" marR="53009" marT="26505" marB="26505"/>
                </a:tc>
                <a:tc>
                  <a:txBody>
                    <a:bodyPr/>
                    <a:lstStyle/>
                    <a:p>
                      <a:pPr algn="ctr"/>
                      <a:r>
                        <a:rPr lang="en-US" sz="2000" dirty="0"/>
                        <a:t>17</a:t>
                      </a:r>
                    </a:p>
                  </a:txBody>
                  <a:tcPr marL="53009" marR="53009" marT="26505" marB="26505"/>
                </a:tc>
                <a:extLst>
                  <a:ext uri="{0D108BD9-81ED-4DB2-BD59-A6C34878D82A}">
                    <a16:rowId xmlns:a16="http://schemas.microsoft.com/office/drawing/2014/main" val="2629285641"/>
                  </a:ext>
                </a:extLst>
              </a:tr>
            </a:tbl>
          </a:graphicData>
        </a:graphic>
      </p:graphicFrame>
    </p:spTree>
    <p:extLst>
      <p:ext uri="{BB962C8B-B14F-4D97-AF65-F5344CB8AC3E}">
        <p14:creationId xmlns:p14="http://schemas.microsoft.com/office/powerpoint/2010/main" val="1598082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6" name="Picture Placeholder 5" descr="Aerial view of a forest and fields&#10;&#10;Description automatically generated">
            <a:extLst>
              <a:ext uri="{FF2B5EF4-FFF2-40B4-BE49-F238E27FC236}">
                <a16:creationId xmlns:a16="http://schemas.microsoft.com/office/drawing/2014/main" id="{47BF9ACD-31C9-9463-843D-68466D357E5E}"/>
              </a:ext>
            </a:extLst>
          </p:cNvPr>
          <p:cNvPicPr>
            <a:picLocks noGrp="1" noChangeAspect="1"/>
          </p:cNvPicPr>
          <p:nvPr>
            <p:ph type="pic" sz="quarter" idx="10"/>
          </p:nvPr>
        </p:nvPicPr>
        <p:blipFill rotWithShape="1">
          <a:blip r:embed="rId2"/>
          <a:srcRect l="2458" r="-2" b="-2"/>
          <a:stretch/>
        </p:blipFill>
        <p:spPr>
          <a:xfrm>
            <a:off x="20" y="10"/>
            <a:ext cx="9947062" cy="6857990"/>
          </a:xfrm>
          <a:prstGeom prst="rect">
            <a:avLst/>
          </a:prstGeom>
        </p:spPr>
      </p:pic>
      <p:sp>
        <p:nvSpPr>
          <p:cNvPr id="22" name="Freeform: Shape 21">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4" name="Freeform: Shape 23">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6" name="Freeform: Shape 25">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347ACD3-731E-C5FD-8AF3-CDC5F5A45864}"/>
              </a:ext>
            </a:extLst>
          </p:cNvPr>
          <p:cNvSpPr>
            <a:spLocks noGrp="1"/>
          </p:cNvSpPr>
          <p:nvPr>
            <p:ph type="title"/>
          </p:nvPr>
        </p:nvSpPr>
        <p:spPr>
          <a:xfrm>
            <a:off x="8419245" y="725557"/>
            <a:ext cx="3633746" cy="1588422"/>
          </a:xfrm>
        </p:spPr>
        <p:txBody>
          <a:bodyPr vert="horz" lIns="91440" tIns="45720" rIns="91440" bIns="45720" rtlCol="0" anchor="b">
            <a:normAutofit/>
          </a:bodyPr>
          <a:lstStyle/>
          <a:p>
            <a:r>
              <a:rPr lang="en-US" sz="3600" dirty="0">
                <a:solidFill>
                  <a:schemeClr val="tx1"/>
                </a:solidFill>
                <a:latin typeface="Overpass" pitchFamily="2" charset="77"/>
                <a:ea typeface="+mj-ea"/>
                <a:cs typeface="+mj-cs"/>
              </a:rPr>
              <a:t>Thank You!</a:t>
            </a:r>
          </a:p>
        </p:txBody>
      </p:sp>
      <p:sp>
        <p:nvSpPr>
          <p:cNvPr id="4" name="Text Placeholder 3">
            <a:extLst>
              <a:ext uri="{FF2B5EF4-FFF2-40B4-BE49-F238E27FC236}">
                <a16:creationId xmlns:a16="http://schemas.microsoft.com/office/drawing/2014/main" id="{D36BDE75-14A8-9FC4-D428-6C120BCF6908}"/>
              </a:ext>
            </a:extLst>
          </p:cNvPr>
          <p:cNvSpPr>
            <a:spLocks noGrp="1"/>
          </p:cNvSpPr>
          <p:nvPr>
            <p:ph type="body" sz="quarter" idx="11"/>
          </p:nvPr>
        </p:nvSpPr>
        <p:spPr>
          <a:xfrm>
            <a:off x="7360920" y="2313979"/>
            <a:ext cx="4993257" cy="2700062"/>
          </a:xfrm>
        </p:spPr>
        <p:txBody>
          <a:bodyPr vert="horz" lIns="91440" tIns="45720" rIns="91440" bIns="45720" rtlCol="0">
            <a:normAutofit/>
          </a:bodyPr>
          <a:lstStyle/>
          <a:p>
            <a:r>
              <a:rPr lang="en-US" sz="2000" dirty="0">
                <a:latin typeface="Overpass" pitchFamily="2" charset="77"/>
                <a:ea typeface="+mn-ea"/>
                <a:cs typeface="+mn-cs"/>
              </a:rPr>
              <a:t>Kevin Fenn: ODA Water Quality and SWCD Program Manager; </a:t>
            </a:r>
            <a:r>
              <a:rPr lang="en-US" sz="2000" dirty="0">
                <a:latin typeface="Overpass" pitchFamily="2" charset="77"/>
                <a:ea typeface="+mn-ea"/>
                <a:cs typeface="+mn-cs"/>
                <a:hlinkClick r:id="rId3"/>
              </a:rPr>
              <a:t>kevin.fenn@oda.oregon.gov</a:t>
            </a:r>
            <a:endParaRPr lang="en-US" sz="2000" dirty="0">
              <a:latin typeface="Overpass" pitchFamily="2" charset="77"/>
              <a:ea typeface="+mn-ea"/>
              <a:cs typeface="+mn-cs"/>
            </a:endParaRPr>
          </a:p>
          <a:p>
            <a:r>
              <a:rPr lang="en-US" sz="2000" dirty="0">
                <a:latin typeface="Overpass" pitchFamily="2" charset="77"/>
                <a:ea typeface="+mn-ea"/>
                <a:cs typeface="+mn-cs"/>
              </a:rPr>
              <a:t>(503) 510-8214</a:t>
            </a:r>
          </a:p>
          <a:p>
            <a:endParaRPr lang="en-US" sz="2000" dirty="0">
              <a:latin typeface="Overpass" pitchFamily="2" charset="77"/>
              <a:ea typeface="+mn-ea"/>
              <a:cs typeface="+mn-cs"/>
            </a:endParaRPr>
          </a:p>
          <a:p>
            <a:r>
              <a:rPr lang="en-US" sz="2000" dirty="0">
                <a:latin typeface="Overpass" pitchFamily="2" charset="77"/>
                <a:ea typeface="+mn-ea"/>
                <a:cs typeface="+mn-cs"/>
              </a:rPr>
              <a:t>Brian </a:t>
            </a:r>
            <a:r>
              <a:rPr lang="en-US" sz="2000" dirty="0" err="1">
                <a:latin typeface="Overpass" pitchFamily="2" charset="77"/>
                <a:ea typeface="+mn-ea"/>
                <a:cs typeface="+mn-cs"/>
              </a:rPr>
              <a:t>Creutzburg</a:t>
            </a:r>
            <a:r>
              <a:rPr lang="en-US" sz="2000" dirty="0">
                <a:latin typeface="Overpass" pitchFamily="2" charset="77"/>
                <a:ea typeface="+mn-ea"/>
                <a:cs typeface="+mn-cs"/>
              </a:rPr>
              <a:t>: DEQ Basin Coordinator and Alternative Compliance Specialist; </a:t>
            </a:r>
            <a:r>
              <a:rPr lang="en-US" sz="2000" dirty="0">
                <a:latin typeface="Overpass" pitchFamily="2" charset="77"/>
                <a:ea typeface="+mn-ea"/>
                <a:cs typeface="+mn-cs"/>
                <a:hlinkClick r:id="rId4"/>
              </a:rPr>
              <a:t>brian.creutzburg@deq.oregon.gov</a:t>
            </a:r>
            <a:endParaRPr lang="en-US" sz="2000" dirty="0">
              <a:latin typeface="Overpass" pitchFamily="2" charset="77"/>
              <a:ea typeface="+mn-ea"/>
              <a:cs typeface="+mn-cs"/>
            </a:endParaRPr>
          </a:p>
          <a:p>
            <a:endParaRPr lang="en-US" sz="2000" dirty="0">
              <a:latin typeface="Overpass" pitchFamily="2" charset="77"/>
              <a:ea typeface="+mn-ea"/>
              <a:cs typeface="+mn-cs"/>
            </a:endParaRPr>
          </a:p>
          <a:p>
            <a:pPr algn="ctr"/>
            <a:endParaRPr lang="en-US" sz="2400" dirty="0">
              <a:latin typeface="Overpass" pitchFamily="2" charset="77"/>
              <a:ea typeface="+mn-ea"/>
              <a:cs typeface="+mn-cs"/>
            </a:endParaRPr>
          </a:p>
          <a:p>
            <a:pPr algn="ctr"/>
            <a:endParaRPr lang="en-US" sz="2400" dirty="0">
              <a:latin typeface="+mn-lt"/>
              <a:ea typeface="+mn-ea"/>
              <a:cs typeface="+mn-cs"/>
            </a:endParaRPr>
          </a:p>
        </p:txBody>
      </p:sp>
    </p:spTree>
    <p:extLst>
      <p:ext uri="{BB962C8B-B14F-4D97-AF65-F5344CB8AC3E}">
        <p14:creationId xmlns:p14="http://schemas.microsoft.com/office/powerpoint/2010/main" val="288997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838200" y="182245"/>
            <a:ext cx="10515600" cy="1325563"/>
          </a:xfrm>
        </p:spPr>
        <p:txBody>
          <a:bodyPr>
            <a:normAutofit/>
          </a:bodyPr>
          <a:lstStyle/>
          <a:p>
            <a:r>
              <a:rPr lang="en-US" sz="4000" dirty="0">
                <a:ea typeface="Baskerville" panose="02020502070401020303" pitchFamily="18" charset="0"/>
              </a:rPr>
              <a:t>Federal Clean Water Act (CWA, 1972)</a:t>
            </a:r>
            <a:endParaRPr lang="en-US" sz="4000" dirty="0">
              <a:latin typeface="Arial Regular"/>
              <a:ea typeface="Baskerville" panose="02020502070401020303" pitchFamily="18" charset="0"/>
            </a:endParaRPr>
          </a:p>
        </p:txBody>
      </p:sp>
      <p:sp>
        <p:nvSpPr>
          <p:cNvPr id="22530" name="Rectangle 3"/>
          <p:cNvSpPr>
            <a:spLocks noGrp="1" noChangeArrowheads="1"/>
          </p:cNvSpPr>
          <p:nvPr>
            <p:ph idx="1"/>
          </p:nvPr>
        </p:nvSpPr>
        <p:spPr>
          <a:xfrm>
            <a:off x="825137" y="1842868"/>
            <a:ext cx="10640032" cy="4007524"/>
          </a:xfrm>
        </p:spPr>
        <p:txBody>
          <a:bodyPr>
            <a:normAutofit/>
          </a:bodyPr>
          <a:lstStyle/>
          <a:p>
            <a:pPr>
              <a:lnSpc>
                <a:spcPct val="150000"/>
              </a:lnSpc>
            </a:pPr>
            <a:r>
              <a:rPr lang="en-US" i="0" dirty="0">
                <a:latin typeface="Arial" panose="020B0604020202020204" pitchFamily="34" charset="0"/>
                <a:ea typeface="Baskerville" panose="02020502070401020303" pitchFamily="18" charset="0"/>
                <a:cs typeface="Arial" panose="020B0604020202020204" pitchFamily="34" charset="0"/>
              </a:rPr>
              <a:t>Objective: restore and maintain integrity of nation’s waters</a:t>
            </a:r>
          </a:p>
          <a:p>
            <a:pPr>
              <a:lnSpc>
                <a:spcPct val="150000"/>
              </a:lnSpc>
            </a:pPr>
            <a:r>
              <a:rPr lang="en-US" i="0" dirty="0">
                <a:latin typeface="Arial" panose="020B0604020202020204" pitchFamily="34" charset="0"/>
                <a:ea typeface="Baskerville" panose="02020502070401020303" pitchFamily="18" charset="0"/>
                <a:cs typeface="Arial" panose="020B0604020202020204" pitchFamily="34" charset="0"/>
              </a:rPr>
              <a:t>Each State develops program to address </a:t>
            </a:r>
            <a:r>
              <a:rPr lang="en-US" dirty="0">
                <a:latin typeface="Arial" panose="020B0604020202020204" pitchFamily="34" charset="0"/>
                <a:ea typeface="Baskerville" panose="02020502070401020303" pitchFamily="18" charset="0"/>
                <a:cs typeface="Arial" panose="020B0604020202020204" pitchFamily="34" charset="0"/>
              </a:rPr>
              <a:t>WQ</a:t>
            </a:r>
            <a:endParaRPr lang="en-US" i="0" dirty="0">
              <a:latin typeface="Arial" panose="020B0604020202020204" pitchFamily="34" charset="0"/>
              <a:ea typeface="Baskerville" panose="02020502070401020303" pitchFamily="18" charset="0"/>
              <a:cs typeface="Arial" panose="020B0604020202020204" pitchFamily="34" charset="0"/>
            </a:endParaRPr>
          </a:p>
          <a:p>
            <a:pPr>
              <a:lnSpc>
                <a:spcPct val="150000"/>
              </a:lnSpc>
            </a:pPr>
            <a:r>
              <a:rPr lang="en-US" i="0" dirty="0">
                <a:latin typeface="Arial" panose="020B0604020202020204" pitchFamily="34" charset="0"/>
                <a:ea typeface="Baskerville" panose="02020502070401020303" pitchFamily="18" charset="0"/>
                <a:cs typeface="Arial" panose="020B0604020202020204" pitchFamily="34" charset="0"/>
              </a:rPr>
              <a:t>EPA delegated WQ authority in Oregon to DEQ</a:t>
            </a:r>
          </a:p>
        </p:txBody>
      </p:sp>
    </p:spTree>
    <p:extLst>
      <p:ext uri="{BB962C8B-B14F-4D97-AF65-F5344CB8AC3E}">
        <p14:creationId xmlns:p14="http://schemas.microsoft.com/office/powerpoint/2010/main" val="55983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597241-84CC-BF4C-999C-CF22D5E47C33}"/>
              </a:ext>
            </a:extLst>
          </p:cNvPr>
          <p:cNvPicPr>
            <a:picLocks noChangeAspect="1"/>
          </p:cNvPicPr>
          <p:nvPr/>
        </p:nvPicPr>
        <p:blipFill>
          <a:blip r:embed="rId2"/>
          <a:stretch>
            <a:fillRect/>
          </a:stretch>
        </p:blipFill>
        <p:spPr>
          <a:xfrm>
            <a:off x="9453489" y="5646767"/>
            <a:ext cx="2468685" cy="927100"/>
          </a:xfrm>
          <a:prstGeom prst="rect">
            <a:avLst/>
          </a:prstGeom>
        </p:spPr>
      </p:pic>
      <p:sp>
        <p:nvSpPr>
          <p:cNvPr id="22529" name="Rectangle 2"/>
          <p:cNvSpPr>
            <a:spLocks noGrp="1" noChangeArrowheads="1"/>
          </p:cNvSpPr>
          <p:nvPr>
            <p:ph type="title"/>
          </p:nvPr>
        </p:nvSpPr>
        <p:spPr>
          <a:xfrm>
            <a:off x="1102248" y="182246"/>
            <a:ext cx="10251552" cy="877297"/>
          </a:xfrm>
        </p:spPr>
        <p:txBody>
          <a:bodyPr>
            <a:normAutofit/>
          </a:bodyPr>
          <a:lstStyle/>
          <a:p>
            <a:pPr>
              <a:lnSpc>
                <a:spcPct val="120000"/>
              </a:lnSpc>
            </a:pPr>
            <a:r>
              <a:rPr lang="en-US" sz="4000" dirty="0">
                <a:ea typeface="Baskerville" panose="02020502070401020303" pitchFamily="18" charset="0"/>
              </a:rPr>
              <a:t>Oregon Agency Roles Under CWA</a:t>
            </a:r>
          </a:p>
        </p:txBody>
      </p:sp>
      <p:sp>
        <p:nvSpPr>
          <p:cNvPr id="22530" name="Rectangle 3"/>
          <p:cNvSpPr>
            <a:spLocks noGrp="1" noChangeArrowheads="1"/>
          </p:cNvSpPr>
          <p:nvPr>
            <p:ph idx="1"/>
          </p:nvPr>
        </p:nvSpPr>
        <p:spPr>
          <a:xfrm>
            <a:off x="1102248" y="1306286"/>
            <a:ext cx="9130323" cy="5369468"/>
          </a:xfrm>
        </p:spPr>
        <p:txBody>
          <a:bodyPr>
            <a:normAutofit fontScale="70000" lnSpcReduction="20000"/>
          </a:bodyPr>
          <a:lstStyle/>
          <a:p>
            <a:pPr marL="0" indent="0">
              <a:lnSpc>
                <a:spcPct val="120000"/>
              </a:lnSpc>
              <a:buNone/>
            </a:pPr>
            <a:r>
              <a:rPr lang="en-US" sz="3200" dirty="0">
                <a:latin typeface="Arial Regular"/>
                <a:ea typeface="Baskerville" panose="02020502070401020303" pitchFamily="18" charset="0"/>
              </a:rPr>
              <a:t>DEQ:</a:t>
            </a:r>
          </a:p>
          <a:p>
            <a:pPr lvl="1">
              <a:lnSpc>
                <a:spcPct val="120000"/>
              </a:lnSpc>
            </a:pPr>
            <a:r>
              <a:rPr lang="en-US" sz="2800" dirty="0">
                <a:ea typeface="Baskerville" panose="02020502070401020303" pitchFamily="18" charset="0"/>
              </a:rPr>
              <a:t>Sets beneficial uses, parameters to monitor, WQ standards</a:t>
            </a:r>
          </a:p>
          <a:p>
            <a:pPr lvl="1">
              <a:lnSpc>
                <a:spcPct val="120000"/>
              </a:lnSpc>
            </a:pPr>
            <a:r>
              <a:rPr lang="en-US" sz="2800" dirty="0">
                <a:ea typeface="Baskerville" panose="02020502070401020303" pitchFamily="18" charset="0"/>
              </a:rPr>
              <a:t>Identifies impaired waters AKA “303(d) list”</a:t>
            </a:r>
          </a:p>
          <a:p>
            <a:pPr lvl="1">
              <a:lnSpc>
                <a:spcPct val="120000"/>
              </a:lnSpc>
            </a:pPr>
            <a:r>
              <a:rPr lang="en-US" sz="2800" dirty="0">
                <a:ea typeface="Baskerville" panose="02020502070401020303" pitchFamily="18" charset="0"/>
              </a:rPr>
              <a:t>Develops and implements Total Maximum Daily Loads (TMDLs)</a:t>
            </a:r>
          </a:p>
          <a:p>
            <a:pPr lvl="1">
              <a:lnSpc>
                <a:spcPct val="120000"/>
              </a:lnSpc>
            </a:pPr>
            <a:r>
              <a:rPr lang="en-US" sz="2800" dirty="0">
                <a:ea typeface="Baskerville" panose="02020502070401020303" pitchFamily="18" charset="0"/>
              </a:rPr>
              <a:t>Lead for </a:t>
            </a:r>
            <a:r>
              <a:rPr lang="en-US" sz="2800" dirty="0">
                <a:latin typeface="Arial Regular"/>
                <a:ea typeface="Baskerville" panose="02020502070401020303" pitchFamily="18" charset="0"/>
              </a:rPr>
              <a:t>urban storm water, municipal / industrial wastewater, transportation, non-ag point sources, federal land</a:t>
            </a:r>
          </a:p>
          <a:p>
            <a:pPr lvl="1">
              <a:lnSpc>
                <a:spcPct val="120000"/>
              </a:lnSpc>
            </a:pPr>
            <a:endParaRPr lang="en-US" sz="2800" dirty="0">
              <a:latin typeface="Arial Regular"/>
              <a:ea typeface="Baskerville" panose="02020502070401020303" pitchFamily="18" charset="0"/>
            </a:endParaRPr>
          </a:p>
          <a:p>
            <a:pPr marL="0" indent="0">
              <a:lnSpc>
                <a:spcPct val="120000"/>
              </a:lnSpc>
              <a:buNone/>
            </a:pPr>
            <a:r>
              <a:rPr lang="en-US" sz="3200" dirty="0">
                <a:latin typeface="Arial Regular"/>
                <a:ea typeface="Baskerville" panose="02020502070401020303" pitchFamily="18" charset="0"/>
              </a:rPr>
              <a:t>ODF:</a:t>
            </a:r>
          </a:p>
          <a:p>
            <a:pPr lvl="1">
              <a:lnSpc>
                <a:spcPct val="120000"/>
              </a:lnSpc>
            </a:pPr>
            <a:r>
              <a:rPr lang="en-US" sz="2800" dirty="0">
                <a:ea typeface="Baskerville" panose="02020502070401020303" pitchFamily="18" charset="0"/>
              </a:rPr>
              <a:t>L</a:t>
            </a:r>
            <a:r>
              <a:rPr lang="en-US" sz="2800" dirty="0">
                <a:latin typeface="Arial Regular"/>
                <a:ea typeface="Baskerville" panose="02020502070401020303" pitchFamily="18" charset="0"/>
              </a:rPr>
              <a:t>ead for forestry </a:t>
            </a:r>
            <a:r>
              <a:rPr lang="en-US" sz="2800" dirty="0">
                <a:ea typeface="Baskerville" panose="02020502070401020303" pitchFamily="18" charset="0"/>
              </a:rPr>
              <a:t>(</a:t>
            </a:r>
            <a:r>
              <a:rPr lang="en-US" sz="2800" dirty="0">
                <a:latin typeface="Arial Regular"/>
                <a:ea typeface="Baskerville" panose="02020502070401020303" pitchFamily="18" charset="0"/>
              </a:rPr>
              <a:t>private and non-federal land)</a:t>
            </a:r>
          </a:p>
          <a:p>
            <a:pPr lvl="1">
              <a:lnSpc>
                <a:spcPct val="120000"/>
              </a:lnSpc>
            </a:pPr>
            <a:r>
              <a:rPr lang="en-US" sz="2800" dirty="0">
                <a:latin typeface="Arial Regular"/>
                <a:ea typeface="Baskerville" panose="02020502070401020303" pitchFamily="18" charset="0"/>
              </a:rPr>
              <a:t>Designated Management Agency (DMA) for TMDLs</a:t>
            </a:r>
          </a:p>
          <a:p>
            <a:pPr lvl="1">
              <a:lnSpc>
                <a:spcPct val="120000"/>
              </a:lnSpc>
              <a:buFont typeface="Arial" panose="020B0604020202020204" pitchFamily="34" charset="0"/>
              <a:buChar char="•"/>
            </a:pPr>
            <a:endParaRPr lang="en-US" sz="2800" dirty="0">
              <a:solidFill>
                <a:schemeClr val="accent1"/>
              </a:solidFill>
              <a:latin typeface="Arial Regular"/>
              <a:ea typeface="Baskerville" panose="02020502070401020303" pitchFamily="18" charset="0"/>
            </a:endParaRPr>
          </a:p>
          <a:p>
            <a:pPr marL="0" indent="0">
              <a:lnSpc>
                <a:spcPct val="120000"/>
              </a:lnSpc>
              <a:buNone/>
            </a:pPr>
            <a:r>
              <a:rPr lang="en-US" sz="3200" dirty="0">
                <a:solidFill>
                  <a:schemeClr val="accent1"/>
                </a:solidFill>
                <a:latin typeface="Arial Regular"/>
                <a:ea typeface="Baskerville" panose="02020502070401020303" pitchFamily="18" charset="0"/>
              </a:rPr>
              <a:t>ODA:</a:t>
            </a:r>
          </a:p>
          <a:p>
            <a:pPr lvl="1">
              <a:lnSpc>
                <a:spcPct val="120000"/>
              </a:lnSpc>
              <a:buFont typeface="Arial" panose="020B0604020202020204" pitchFamily="34" charset="0"/>
              <a:buChar char="•"/>
            </a:pPr>
            <a:r>
              <a:rPr lang="en-US" sz="2800" dirty="0">
                <a:solidFill>
                  <a:schemeClr val="accent1"/>
                </a:solidFill>
                <a:latin typeface="Arial Regular"/>
                <a:ea typeface="Baskerville" panose="02020502070401020303" pitchFamily="18" charset="0"/>
              </a:rPr>
              <a:t>Lead for agriculture (private and non-federal land)</a:t>
            </a:r>
          </a:p>
          <a:p>
            <a:pPr lvl="1">
              <a:lnSpc>
                <a:spcPct val="120000"/>
              </a:lnSpc>
              <a:buFont typeface="Arial" panose="020B0604020202020204" pitchFamily="34" charset="0"/>
              <a:buChar char="•"/>
            </a:pPr>
            <a:r>
              <a:rPr lang="en-US" sz="2800" dirty="0">
                <a:solidFill>
                  <a:schemeClr val="accent1"/>
                </a:solidFill>
                <a:latin typeface="Arial Regular"/>
                <a:ea typeface="Baskerville" panose="02020502070401020303" pitchFamily="18" charset="0"/>
              </a:rPr>
              <a:t>DMA for TMDLs</a:t>
            </a:r>
          </a:p>
        </p:txBody>
      </p:sp>
    </p:spTree>
    <p:extLst>
      <p:ext uri="{BB962C8B-B14F-4D97-AF65-F5344CB8AC3E}">
        <p14:creationId xmlns:p14="http://schemas.microsoft.com/office/powerpoint/2010/main" val="121634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38200" y="182246"/>
            <a:ext cx="10515600" cy="714570"/>
          </a:xfrm>
        </p:spPr>
        <p:txBody>
          <a:bodyPr>
            <a:normAutofit/>
          </a:bodyPr>
          <a:lstStyle/>
          <a:p>
            <a:pPr eaLnBrk="1" hangingPunct="1"/>
            <a:r>
              <a:rPr lang="en-US" sz="4000" dirty="0">
                <a:latin typeface="Arial Regular"/>
                <a:ea typeface="Baskerville" panose="02020502070401020303" pitchFamily="18" charset="0"/>
              </a:rPr>
              <a:t>Ag WQ Program History</a:t>
            </a:r>
          </a:p>
        </p:txBody>
      </p:sp>
      <p:sp>
        <p:nvSpPr>
          <p:cNvPr id="92163" name="Rectangle 3"/>
          <p:cNvSpPr>
            <a:spLocks noGrp="1" noChangeArrowheads="1"/>
          </p:cNvSpPr>
          <p:nvPr>
            <p:ph idx="1"/>
          </p:nvPr>
        </p:nvSpPr>
        <p:spPr>
          <a:xfrm>
            <a:off x="838200" y="1125414"/>
            <a:ext cx="9350829" cy="5556739"/>
          </a:xfrm>
        </p:spPr>
        <p:txBody>
          <a:bodyPr>
            <a:normAutofit fontScale="92500" lnSpcReduction="10000"/>
          </a:bodyPr>
          <a:lstStyle/>
          <a:p>
            <a:pPr>
              <a:lnSpc>
                <a:spcPct val="110000"/>
              </a:lnSpc>
              <a:defRPr/>
            </a:pPr>
            <a:r>
              <a:rPr lang="en-US" sz="2800" dirty="0">
                <a:latin typeface="Arial Regular"/>
                <a:ea typeface="Baskerville" panose="02020502070401020303" pitchFamily="18" charset="0"/>
              </a:rPr>
              <a:t>1993 - Senate Bill 1010 (Agricultural Water Quality Management Act, ORS 568.900-933):</a:t>
            </a:r>
          </a:p>
          <a:p>
            <a:pPr marL="873252" lvl="1" indent="-342900">
              <a:lnSpc>
                <a:spcPct val="110000"/>
              </a:lnSpc>
              <a:defRPr/>
            </a:pPr>
            <a:r>
              <a:rPr lang="en-US" sz="2400" i="0" dirty="0">
                <a:latin typeface="Arial Regular"/>
                <a:ea typeface="Baskerville" panose="02020502070401020303" pitchFamily="18" charset="0"/>
              </a:rPr>
              <a:t>ODA will prevent and control water pollution from ag activities</a:t>
            </a:r>
          </a:p>
          <a:p>
            <a:pPr marL="873252" lvl="1" indent="-342900">
              <a:lnSpc>
                <a:spcPct val="110000"/>
              </a:lnSpc>
              <a:defRPr/>
            </a:pPr>
            <a:endParaRPr lang="en-US" sz="2400" i="0" dirty="0">
              <a:latin typeface="Arial Regular"/>
              <a:ea typeface="Baskerville" panose="02020502070401020303" pitchFamily="18" charset="0"/>
            </a:endParaRPr>
          </a:p>
          <a:p>
            <a:pPr>
              <a:lnSpc>
                <a:spcPct val="110000"/>
              </a:lnSpc>
              <a:defRPr/>
            </a:pPr>
            <a:r>
              <a:rPr lang="en-US" sz="2800" dirty="0">
                <a:latin typeface="Arial Regular"/>
                <a:ea typeface="Baskerville" panose="02020502070401020303" pitchFamily="18" charset="0"/>
              </a:rPr>
              <a:t>1995 - Senate Bill 502 (ORS 561.190-191):</a:t>
            </a:r>
          </a:p>
          <a:p>
            <a:pPr marL="873252" lvl="1" indent="-342900">
              <a:lnSpc>
                <a:spcPct val="110000"/>
              </a:lnSpc>
              <a:defRPr/>
            </a:pPr>
            <a:r>
              <a:rPr lang="en-US" sz="2400" i="0" dirty="0">
                <a:latin typeface="Arial Regular"/>
                <a:ea typeface="Baskerville" panose="02020502070401020303" pitchFamily="18" charset="0"/>
              </a:rPr>
              <a:t>ODA has lead authority to regulate ag water quality</a:t>
            </a:r>
          </a:p>
          <a:p>
            <a:pPr marL="873252" lvl="1" indent="-342900">
              <a:lnSpc>
                <a:spcPct val="110000"/>
              </a:lnSpc>
              <a:defRPr/>
            </a:pPr>
            <a:r>
              <a:rPr lang="en-US" sz="2400" dirty="0">
                <a:latin typeface="Arial Regular"/>
                <a:ea typeface="Baskerville" panose="02020502070401020303" pitchFamily="18" charset="0"/>
              </a:rPr>
              <a:t>ODA </a:t>
            </a:r>
            <a:r>
              <a:rPr lang="en-US" sz="2400" i="0" dirty="0">
                <a:latin typeface="Arial Regular"/>
                <a:ea typeface="Baskerville" panose="02020502070401020303" pitchFamily="18" charset="0"/>
              </a:rPr>
              <a:t>will write rules that regulate farming practices</a:t>
            </a:r>
          </a:p>
          <a:p>
            <a:pPr marL="873252" lvl="1" indent="-342900">
              <a:lnSpc>
                <a:spcPct val="110000"/>
              </a:lnSpc>
              <a:defRPr/>
            </a:pPr>
            <a:r>
              <a:rPr lang="en-US" sz="2400" dirty="0">
                <a:ea typeface="Baskerville" panose="02020502070401020303" pitchFamily="18" charset="0"/>
              </a:rPr>
              <a:t>Program m</a:t>
            </a:r>
            <a:r>
              <a:rPr lang="en-US" sz="2400" i="0" dirty="0">
                <a:latin typeface="Arial Regular"/>
                <a:ea typeface="Baskerville" panose="02020502070401020303" pitchFamily="18" charset="0"/>
              </a:rPr>
              <a:t>ust achieve water quality standards set by DEQ</a:t>
            </a:r>
          </a:p>
          <a:p>
            <a:pPr marL="873252" lvl="1" indent="-342900">
              <a:lnSpc>
                <a:spcPct val="110000"/>
              </a:lnSpc>
              <a:defRPr/>
            </a:pPr>
            <a:endParaRPr lang="en-US" sz="2400" i="0" dirty="0">
              <a:latin typeface="Arial Regular"/>
              <a:ea typeface="Baskerville" panose="02020502070401020303" pitchFamily="18" charset="0"/>
            </a:endParaRPr>
          </a:p>
          <a:p>
            <a:pPr>
              <a:lnSpc>
                <a:spcPct val="110000"/>
              </a:lnSpc>
              <a:defRPr/>
            </a:pPr>
            <a:r>
              <a:rPr lang="en-US" sz="2800" dirty="0">
                <a:latin typeface="Arial Regular"/>
                <a:ea typeface="Baskerville" panose="02020502070401020303" pitchFamily="18" charset="0"/>
              </a:rPr>
              <a:t>1996 to 2004 - 38 Area Plans and Area Rules developed:</a:t>
            </a:r>
          </a:p>
          <a:p>
            <a:pPr lvl="1">
              <a:lnSpc>
                <a:spcPct val="110000"/>
              </a:lnSpc>
              <a:defRPr/>
            </a:pPr>
            <a:r>
              <a:rPr lang="en-US" sz="2400" dirty="0">
                <a:latin typeface="Arial Regular"/>
                <a:ea typeface="Baskerville" panose="02020502070401020303" pitchFamily="18" charset="0"/>
              </a:rPr>
              <a:t>ODA</a:t>
            </a:r>
          </a:p>
          <a:p>
            <a:pPr lvl="1">
              <a:lnSpc>
                <a:spcPct val="110000"/>
              </a:lnSpc>
              <a:defRPr/>
            </a:pPr>
            <a:r>
              <a:rPr lang="en-US" sz="2400" dirty="0">
                <a:latin typeface="Arial Regular"/>
                <a:ea typeface="Baskerville" panose="02020502070401020303" pitchFamily="18" charset="0"/>
              </a:rPr>
              <a:t>Local Advisory Committee (LACs)</a:t>
            </a:r>
          </a:p>
          <a:p>
            <a:pPr lvl="1">
              <a:lnSpc>
                <a:spcPct val="110000"/>
              </a:lnSpc>
              <a:defRPr/>
            </a:pPr>
            <a:r>
              <a:rPr lang="en-US" sz="2400" dirty="0">
                <a:latin typeface="Arial Regular"/>
                <a:ea typeface="Baskerville" panose="02020502070401020303" pitchFamily="18" charset="0"/>
              </a:rPr>
              <a:t>Local Management Agencies (SWCDs)</a:t>
            </a:r>
          </a:p>
        </p:txBody>
      </p:sp>
    </p:spTree>
    <p:extLst>
      <p:ext uri="{BB962C8B-B14F-4D97-AF65-F5344CB8AC3E}">
        <p14:creationId xmlns:p14="http://schemas.microsoft.com/office/powerpoint/2010/main" val="45293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36600" y="314290"/>
            <a:ext cx="10515600" cy="795271"/>
          </a:xfrm>
        </p:spPr>
        <p:txBody>
          <a:bodyPr>
            <a:normAutofit/>
          </a:bodyPr>
          <a:lstStyle/>
          <a:p>
            <a:pPr eaLnBrk="1" hangingPunct="1"/>
            <a:r>
              <a:rPr lang="en-US" sz="4000" dirty="0">
                <a:latin typeface="Arial Regular"/>
                <a:ea typeface="Baskerville" panose="02020502070401020303" pitchFamily="18" charset="0"/>
              </a:rPr>
              <a:t>ODA and SWCD Roles</a:t>
            </a:r>
          </a:p>
        </p:txBody>
      </p:sp>
      <p:sp>
        <p:nvSpPr>
          <p:cNvPr id="20482" name="Rectangle 3"/>
          <p:cNvSpPr>
            <a:spLocks noGrp="1" noChangeArrowheads="1"/>
          </p:cNvSpPr>
          <p:nvPr>
            <p:ph idx="1"/>
          </p:nvPr>
        </p:nvSpPr>
        <p:spPr>
          <a:xfrm>
            <a:off x="896257" y="1240190"/>
            <a:ext cx="10860258" cy="5303520"/>
          </a:xfrm>
        </p:spPr>
        <p:txBody>
          <a:bodyPr>
            <a:noAutofit/>
          </a:bodyPr>
          <a:lstStyle/>
          <a:p>
            <a:pPr marL="0" indent="0">
              <a:lnSpc>
                <a:spcPct val="100000"/>
              </a:lnSpc>
              <a:spcBef>
                <a:spcPts val="0"/>
              </a:spcBef>
              <a:buNone/>
            </a:pPr>
            <a:r>
              <a:rPr lang="en-US" sz="2800" dirty="0">
                <a:ea typeface="Baskerville" panose="02020502070401020303" pitchFamily="18" charset="0"/>
              </a:rPr>
              <a:t>ODA:</a:t>
            </a:r>
          </a:p>
          <a:p>
            <a:pPr lvl="1">
              <a:lnSpc>
                <a:spcPct val="100000"/>
              </a:lnSpc>
              <a:spcBef>
                <a:spcPts val="0"/>
              </a:spcBef>
            </a:pPr>
            <a:r>
              <a:rPr lang="en-US" sz="2400" dirty="0">
                <a:ea typeface="Baskerville" panose="02020502070401020303" pitchFamily="18" charset="0"/>
              </a:rPr>
              <a:t>Revise Area Plans and Area Rules</a:t>
            </a:r>
          </a:p>
          <a:p>
            <a:pPr lvl="1">
              <a:lnSpc>
                <a:spcPct val="100000"/>
              </a:lnSpc>
              <a:spcBef>
                <a:spcPts val="0"/>
              </a:spcBef>
            </a:pPr>
            <a:r>
              <a:rPr lang="en-US" sz="2400" dirty="0">
                <a:ea typeface="Baskerville" panose="02020502070401020303" pitchFamily="18" charset="0"/>
              </a:rPr>
              <a:t>Regulatory role, e.g. compliance investigations</a:t>
            </a:r>
          </a:p>
          <a:p>
            <a:pPr lvl="1">
              <a:lnSpc>
                <a:spcPct val="100000"/>
              </a:lnSpc>
              <a:spcBef>
                <a:spcPts val="0"/>
              </a:spcBef>
            </a:pPr>
            <a:r>
              <a:rPr lang="en-US" sz="2400" dirty="0">
                <a:ea typeface="Baskerville" panose="02020502070401020303" pitchFamily="18" charset="0"/>
              </a:rPr>
              <a:t>Partner with agencies and organizations </a:t>
            </a:r>
          </a:p>
          <a:p>
            <a:pPr lvl="1">
              <a:lnSpc>
                <a:spcPct val="100000"/>
              </a:lnSpc>
              <a:spcBef>
                <a:spcPts val="0"/>
              </a:spcBef>
            </a:pPr>
            <a:r>
              <a:rPr lang="en-US" sz="2400" dirty="0">
                <a:ea typeface="Baskerville" panose="02020502070401020303" pitchFamily="18" charset="0"/>
              </a:rPr>
              <a:t>Oversee SWCD Scope of Work (SOW) </a:t>
            </a:r>
          </a:p>
          <a:p>
            <a:pPr lvl="1">
              <a:lnSpc>
                <a:spcPct val="100000"/>
              </a:lnSpc>
              <a:spcBef>
                <a:spcPts val="0"/>
              </a:spcBef>
            </a:pPr>
            <a:endParaRPr lang="en-US" sz="2400" dirty="0">
              <a:latin typeface="Arial Regular"/>
              <a:ea typeface="Baskerville" panose="02020502070401020303" pitchFamily="18" charset="0"/>
            </a:endParaRPr>
          </a:p>
          <a:p>
            <a:pPr marL="0" indent="0">
              <a:lnSpc>
                <a:spcPct val="100000"/>
              </a:lnSpc>
              <a:spcBef>
                <a:spcPts val="0"/>
              </a:spcBef>
              <a:buNone/>
            </a:pPr>
            <a:r>
              <a:rPr lang="en-US" sz="2800" dirty="0">
                <a:latin typeface="Arial Regular"/>
                <a:ea typeface="Baskerville" panose="02020502070401020303" pitchFamily="18" charset="0"/>
              </a:rPr>
              <a:t>SWCDs:</a:t>
            </a:r>
          </a:p>
          <a:p>
            <a:pPr lvl="1">
              <a:lnSpc>
                <a:spcPct val="100000"/>
              </a:lnSpc>
              <a:spcBef>
                <a:spcPts val="0"/>
              </a:spcBef>
            </a:pPr>
            <a:r>
              <a:rPr lang="en-US" sz="2400" dirty="0">
                <a:ea typeface="Baskerville" panose="02020502070401020303" pitchFamily="18" charset="0"/>
              </a:rPr>
              <a:t>Local Management Agency (LMA)</a:t>
            </a:r>
          </a:p>
          <a:p>
            <a:pPr lvl="1">
              <a:lnSpc>
                <a:spcPct val="100000"/>
              </a:lnSpc>
              <a:spcBef>
                <a:spcPts val="0"/>
              </a:spcBef>
            </a:pPr>
            <a:r>
              <a:rPr lang="en-US" sz="2400" dirty="0">
                <a:ea typeface="Baskerville" panose="02020502070401020303" pitchFamily="18" charset="0"/>
              </a:rPr>
              <a:t>Voluntary role</a:t>
            </a:r>
          </a:p>
          <a:p>
            <a:pPr lvl="1">
              <a:lnSpc>
                <a:spcPct val="100000"/>
              </a:lnSpc>
              <a:spcBef>
                <a:spcPts val="0"/>
              </a:spcBef>
            </a:pPr>
            <a:r>
              <a:rPr lang="en-US" sz="2400" dirty="0">
                <a:latin typeface="Arial Regular"/>
                <a:ea typeface="Baskerville" panose="02020502070401020303" pitchFamily="18" charset="0"/>
              </a:rPr>
              <a:t>SOW </a:t>
            </a:r>
            <a:r>
              <a:rPr lang="en-US" sz="2400" dirty="0">
                <a:ea typeface="Baskerville" panose="02020502070401020303" pitchFamily="18" charset="0"/>
              </a:rPr>
              <a:t>funding </a:t>
            </a:r>
            <a:r>
              <a:rPr lang="en-US" sz="2400" dirty="0">
                <a:latin typeface="Arial Regular"/>
                <a:ea typeface="Baskerville" panose="02020502070401020303" pitchFamily="18" charset="0"/>
              </a:rPr>
              <a:t>to implement Ag WQ Program:</a:t>
            </a:r>
            <a:endParaRPr lang="en-US" sz="2400" dirty="0">
              <a:ea typeface="Baskerville" panose="02020502070401020303" pitchFamily="18" charset="0"/>
            </a:endParaRPr>
          </a:p>
          <a:p>
            <a:pPr lvl="2">
              <a:lnSpc>
                <a:spcPct val="100000"/>
              </a:lnSpc>
              <a:spcBef>
                <a:spcPts val="0"/>
              </a:spcBef>
            </a:pPr>
            <a:r>
              <a:rPr lang="en-US" sz="2200" dirty="0">
                <a:ea typeface="Baskerville" panose="02020502070401020303" pitchFamily="18" charset="0"/>
              </a:rPr>
              <a:t>Landowner engagement and technical assistance</a:t>
            </a:r>
          </a:p>
          <a:p>
            <a:pPr lvl="2">
              <a:lnSpc>
                <a:spcPct val="100000"/>
              </a:lnSpc>
              <a:spcBef>
                <a:spcPts val="0"/>
              </a:spcBef>
            </a:pPr>
            <a:r>
              <a:rPr lang="en-US" sz="2200" dirty="0">
                <a:ea typeface="Baskerville" panose="02020502070401020303" pitchFamily="18" charset="0"/>
              </a:rPr>
              <a:t>Coordinate with local partners</a:t>
            </a:r>
          </a:p>
          <a:p>
            <a:pPr lvl="2">
              <a:lnSpc>
                <a:spcPct val="100000"/>
              </a:lnSpc>
              <a:spcBef>
                <a:spcPts val="0"/>
              </a:spcBef>
            </a:pPr>
            <a:r>
              <a:rPr lang="en-US" sz="2200" dirty="0">
                <a:ea typeface="Baskerville" panose="02020502070401020303" pitchFamily="18" charset="0"/>
              </a:rPr>
              <a:t>Seek funding and implement projects (OWEB, NRCS, etc.)</a:t>
            </a:r>
          </a:p>
          <a:p>
            <a:pPr lvl="2">
              <a:lnSpc>
                <a:spcPct val="100000"/>
              </a:lnSpc>
              <a:spcBef>
                <a:spcPts val="0"/>
              </a:spcBef>
            </a:pPr>
            <a:r>
              <a:rPr lang="en-US" sz="2200" dirty="0">
                <a:ea typeface="Baskerville" panose="02020502070401020303" pitchFamily="18" charset="0"/>
              </a:rPr>
              <a:t>Monitoring</a:t>
            </a:r>
          </a:p>
          <a:p>
            <a:pPr>
              <a:lnSpc>
                <a:spcPct val="100000"/>
              </a:lnSpc>
              <a:spcBef>
                <a:spcPts val="0"/>
              </a:spcBef>
            </a:pPr>
            <a:endParaRPr lang="en-US" sz="2800" dirty="0">
              <a:latin typeface="Arial Regular"/>
              <a:ea typeface="Baskerville" panose="02020502070401020303" pitchFamily="18" charset="0"/>
            </a:endParaRPr>
          </a:p>
        </p:txBody>
      </p:sp>
    </p:spTree>
    <p:extLst>
      <p:ext uri="{BB962C8B-B14F-4D97-AF65-F5344CB8AC3E}">
        <p14:creationId xmlns:p14="http://schemas.microsoft.com/office/powerpoint/2010/main" val="370321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3456" y="252583"/>
            <a:ext cx="10515600" cy="985373"/>
          </a:xfrm>
        </p:spPr>
        <p:txBody>
          <a:bodyPr>
            <a:normAutofit/>
          </a:bodyPr>
          <a:lstStyle/>
          <a:p>
            <a:pPr eaLnBrk="1" hangingPunct="1"/>
            <a:r>
              <a:rPr lang="en-US" sz="4000" dirty="0">
                <a:latin typeface="Arial Regular"/>
                <a:ea typeface="Baskerville" panose="02020502070401020303" pitchFamily="18" charset="0"/>
              </a:rPr>
              <a:t>Ag WQ Area Plans and Area Rules</a:t>
            </a:r>
          </a:p>
        </p:txBody>
      </p:sp>
      <p:sp>
        <p:nvSpPr>
          <p:cNvPr id="92163" name="Rectangle 3"/>
          <p:cNvSpPr>
            <a:spLocks noGrp="1" noChangeArrowheads="1"/>
          </p:cNvSpPr>
          <p:nvPr>
            <p:ph idx="1"/>
          </p:nvPr>
        </p:nvSpPr>
        <p:spPr>
          <a:xfrm>
            <a:off x="683456" y="1378634"/>
            <a:ext cx="11029070" cy="4699855"/>
          </a:xfrm>
        </p:spPr>
        <p:txBody>
          <a:bodyPr>
            <a:noAutofit/>
          </a:bodyPr>
          <a:lstStyle/>
          <a:p>
            <a:pPr marL="0" indent="0">
              <a:lnSpc>
                <a:spcPct val="110000"/>
              </a:lnSpc>
              <a:buNone/>
              <a:defRPr/>
            </a:pPr>
            <a:r>
              <a:rPr lang="en-US" sz="2800" dirty="0">
                <a:latin typeface="Arial Regular"/>
                <a:ea typeface="Baskerville" panose="02020502070401020303" pitchFamily="18" charset="0"/>
              </a:rPr>
              <a:t>Area Plans (voluntary) show how ODA and agriculture will achieve:</a:t>
            </a:r>
          </a:p>
          <a:p>
            <a:pPr lvl="1">
              <a:lnSpc>
                <a:spcPct val="110000"/>
              </a:lnSpc>
              <a:buFont typeface="Arial" panose="020B0604020202020204" pitchFamily="34" charset="0"/>
              <a:buChar char="•"/>
              <a:defRPr/>
            </a:pPr>
            <a:r>
              <a:rPr lang="en-US" sz="2400" i="0" dirty="0">
                <a:latin typeface="Arial Regular"/>
                <a:ea typeface="Baskerville" panose="02020502070401020303" pitchFamily="18" charset="0"/>
              </a:rPr>
              <a:t>Water Quality Standards</a:t>
            </a:r>
          </a:p>
          <a:p>
            <a:pPr lvl="1">
              <a:lnSpc>
                <a:spcPct val="110000"/>
              </a:lnSpc>
              <a:buFont typeface="Arial" panose="020B0604020202020204" pitchFamily="34" charset="0"/>
              <a:buChar char="•"/>
              <a:defRPr/>
            </a:pPr>
            <a:r>
              <a:rPr lang="en-US" sz="2400" i="0" dirty="0">
                <a:latin typeface="Arial Regular"/>
                <a:ea typeface="Baskerville" panose="02020502070401020303" pitchFamily="18" charset="0"/>
              </a:rPr>
              <a:t>Total Maximum Daily Loads</a:t>
            </a:r>
          </a:p>
          <a:p>
            <a:pPr lvl="1">
              <a:lnSpc>
                <a:spcPct val="110000"/>
              </a:lnSpc>
              <a:buFont typeface="Arial" panose="020B0604020202020204" pitchFamily="34" charset="0"/>
              <a:buChar char="•"/>
              <a:defRPr/>
            </a:pPr>
            <a:endParaRPr lang="en-US" sz="2800" i="0" dirty="0">
              <a:latin typeface="Arial Regular"/>
              <a:ea typeface="Baskerville" panose="02020502070401020303" pitchFamily="18" charset="0"/>
            </a:endParaRPr>
          </a:p>
          <a:p>
            <a:pPr marL="0" indent="0">
              <a:lnSpc>
                <a:spcPct val="110000"/>
              </a:lnSpc>
              <a:buNone/>
              <a:defRPr/>
            </a:pPr>
            <a:r>
              <a:rPr lang="en-US" sz="2800" dirty="0">
                <a:latin typeface="Arial Regular"/>
                <a:ea typeface="Baskerville" panose="02020502070401020303" pitchFamily="18" charset="0"/>
              </a:rPr>
              <a:t>Area Rules (</a:t>
            </a:r>
            <a:r>
              <a:rPr lang="en-US" sz="2800" dirty="0">
                <a:ea typeface="Baskerville" panose="02020502070401020303" pitchFamily="18" charset="0"/>
              </a:rPr>
              <a:t>regulatory; OAR 603-095):</a:t>
            </a:r>
            <a:endParaRPr lang="en-US" sz="2800" dirty="0">
              <a:latin typeface="Arial Regular"/>
              <a:ea typeface="Baskerville" panose="02020502070401020303" pitchFamily="18" charset="0"/>
            </a:endParaRPr>
          </a:p>
          <a:p>
            <a:pPr lvl="1">
              <a:lnSpc>
                <a:spcPct val="110000"/>
              </a:lnSpc>
              <a:buFont typeface="Arial" panose="020B0604020202020204" pitchFamily="34" charset="0"/>
              <a:buChar char="•"/>
              <a:defRPr/>
            </a:pPr>
            <a:r>
              <a:rPr lang="en-US" sz="2400" dirty="0">
                <a:ea typeface="Baskerville" panose="02020502070401020303" pitchFamily="18" charset="0"/>
              </a:rPr>
              <a:t>Landowners are required to achieve </a:t>
            </a:r>
            <a:r>
              <a:rPr lang="en-US" sz="2400" dirty="0">
                <a:latin typeface="Arial Regular"/>
                <a:ea typeface="Baskerville" panose="02020502070401020303" pitchFamily="18" charset="0"/>
              </a:rPr>
              <a:t>compliance</a:t>
            </a:r>
          </a:p>
          <a:p>
            <a:pPr lvl="1">
              <a:lnSpc>
                <a:spcPct val="110000"/>
              </a:lnSpc>
              <a:buFont typeface="Arial" panose="020B0604020202020204" pitchFamily="34" charset="0"/>
              <a:buChar char="•"/>
              <a:defRPr/>
            </a:pPr>
            <a:r>
              <a:rPr lang="en-US" sz="2400" dirty="0">
                <a:ea typeface="Baskerville" panose="02020502070401020303" pitchFamily="18" charset="0"/>
              </a:rPr>
              <a:t>ODA uses </a:t>
            </a:r>
            <a:r>
              <a:rPr lang="en-US" sz="2400" dirty="0">
                <a:latin typeface="Arial Regular"/>
                <a:ea typeface="Baskerville" panose="02020502070401020303" pitchFamily="18" charset="0"/>
              </a:rPr>
              <a:t>enforcement when necessary</a:t>
            </a:r>
          </a:p>
          <a:p>
            <a:pPr lvl="1">
              <a:lnSpc>
                <a:spcPct val="110000"/>
              </a:lnSpc>
              <a:buFont typeface="Arial" panose="020B0604020202020204" pitchFamily="34" charset="0"/>
              <a:buChar char="•"/>
              <a:defRPr/>
            </a:pPr>
            <a:endParaRPr lang="en-US" sz="2400" dirty="0">
              <a:latin typeface="Arial Regular"/>
              <a:ea typeface="Baskerville" panose="02020502070401020303" pitchFamily="18" charset="0"/>
            </a:endParaRPr>
          </a:p>
          <a:p>
            <a:pPr marL="0" indent="0">
              <a:lnSpc>
                <a:spcPct val="110000"/>
              </a:lnSpc>
              <a:buNone/>
              <a:defRPr/>
            </a:pPr>
            <a:r>
              <a:rPr lang="en-US" sz="2800" dirty="0">
                <a:latin typeface="Arial Regular"/>
                <a:ea typeface="Baskerville" panose="02020502070401020303" pitchFamily="18" charset="0"/>
              </a:rPr>
              <a:t>Area Plans + Area Rules must achieve WQ standards and TMDLs</a:t>
            </a:r>
          </a:p>
        </p:txBody>
      </p:sp>
    </p:spTree>
    <p:extLst>
      <p:ext uri="{BB962C8B-B14F-4D97-AF65-F5344CB8AC3E}">
        <p14:creationId xmlns:p14="http://schemas.microsoft.com/office/powerpoint/2010/main" val="290591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E3A63C-8EB0-D841-B7A6-1487F0482FB8}"/>
              </a:ext>
            </a:extLst>
          </p:cNvPr>
          <p:cNvSpPr txBox="1"/>
          <p:nvPr/>
        </p:nvSpPr>
        <p:spPr>
          <a:xfrm>
            <a:off x="9355017" y="2012495"/>
            <a:ext cx="2489980" cy="255454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38 Ag WQ Management Areas:</a:t>
            </a:r>
          </a:p>
          <a:p>
            <a:endParaRPr lang="en-US" sz="2000" dirty="0">
              <a:latin typeface="Arial" panose="020B0604020202020204" pitchFamily="34" charset="0"/>
              <a:cs typeface="Arial" panose="020B0604020202020204" pitchFamily="34" charset="0"/>
            </a:endParaRPr>
          </a:p>
          <a:p>
            <a:pPr marL="466725"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Area Plan (voluntary)</a:t>
            </a:r>
          </a:p>
          <a:p>
            <a:pPr marL="466725"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60375" indent="-279400">
              <a:buFont typeface="Arial" panose="020B0604020202020204" pitchFamily="34" charset="0"/>
              <a:buChar char="•"/>
            </a:pPr>
            <a:r>
              <a:rPr lang="en-US" sz="2000" dirty="0">
                <a:latin typeface="Arial" panose="020B0604020202020204" pitchFamily="34" charset="0"/>
                <a:cs typeface="Arial" panose="020B0604020202020204" pitchFamily="34" charset="0"/>
              </a:rPr>
              <a:t>Area Rules (regulatory)</a:t>
            </a:r>
          </a:p>
        </p:txBody>
      </p:sp>
      <p:pic>
        <p:nvPicPr>
          <p:cNvPr id="4" name="Picture 3">
            <a:extLst>
              <a:ext uri="{FF2B5EF4-FFF2-40B4-BE49-F238E27FC236}">
                <a16:creationId xmlns:a16="http://schemas.microsoft.com/office/drawing/2014/main" id="{31DF2D6E-77BF-7D78-2102-5480BF8E2CF1}"/>
              </a:ext>
            </a:extLst>
          </p:cNvPr>
          <p:cNvPicPr>
            <a:picLocks noChangeAspect="1"/>
          </p:cNvPicPr>
          <p:nvPr/>
        </p:nvPicPr>
        <p:blipFill>
          <a:blip r:embed="rId2"/>
          <a:srcRect/>
          <a:stretch/>
        </p:blipFill>
        <p:spPr>
          <a:xfrm>
            <a:off x="203555" y="11500"/>
            <a:ext cx="8875056" cy="6857998"/>
          </a:xfrm>
          <a:prstGeom prst="rect">
            <a:avLst/>
          </a:prstGeom>
        </p:spPr>
      </p:pic>
    </p:spTree>
    <p:extLst>
      <p:ext uri="{BB962C8B-B14F-4D97-AF65-F5344CB8AC3E}">
        <p14:creationId xmlns:p14="http://schemas.microsoft.com/office/powerpoint/2010/main" val="281137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BC11-8A2A-0759-3983-9D415C8777B7}"/>
              </a:ext>
            </a:extLst>
          </p:cNvPr>
          <p:cNvSpPr>
            <a:spLocks noGrp="1"/>
          </p:cNvSpPr>
          <p:nvPr>
            <p:ph type="title"/>
          </p:nvPr>
        </p:nvSpPr>
        <p:spPr/>
        <p:txBody>
          <a:bodyPr/>
          <a:lstStyle/>
          <a:p>
            <a:r>
              <a:rPr lang="en-US" dirty="0"/>
              <a:t>What is an ODA TMDL Implementation Plan?</a:t>
            </a:r>
          </a:p>
        </p:txBody>
      </p:sp>
    </p:spTree>
    <p:extLst>
      <p:ext uri="{BB962C8B-B14F-4D97-AF65-F5344CB8AC3E}">
        <p14:creationId xmlns:p14="http://schemas.microsoft.com/office/powerpoint/2010/main" val="2920022350"/>
      </p:ext>
    </p:extLst>
  </p:cSld>
  <p:clrMapOvr>
    <a:masterClrMapping/>
  </p:clrMapOvr>
</p:sld>
</file>

<file path=ppt/theme/theme1.xml><?xml version="1.0" encoding="utf-8"?>
<a:theme xmlns:a="http://schemas.openxmlformats.org/drawingml/2006/main" name="Office Theme">
  <a:themeElements>
    <a:clrScheme name="ODA">
      <a:dk1>
        <a:srgbClr val="000000"/>
      </a:dk1>
      <a:lt1>
        <a:srgbClr val="FFFFFF"/>
      </a:lt1>
      <a:dk2>
        <a:srgbClr val="191A33"/>
      </a:dk2>
      <a:lt2>
        <a:srgbClr val="E7E6E6"/>
      </a:lt2>
      <a:accent1>
        <a:srgbClr val="4156A6"/>
      </a:accent1>
      <a:accent2>
        <a:srgbClr val="47B289"/>
      </a:accent2>
      <a:accent3>
        <a:srgbClr val="A5A5A5"/>
      </a:accent3>
      <a:accent4>
        <a:srgbClr val="E9C938"/>
      </a:accent4>
      <a:accent5>
        <a:srgbClr val="F3704B"/>
      </a:accent5>
      <a:accent6>
        <a:srgbClr val="0A5451"/>
      </a:accent6>
      <a:hlink>
        <a:srgbClr val="4156A6"/>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DA">
      <a:dk1>
        <a:srgbClr val="000000"/>
      </a:dk1>
      <a:lt1>
        <a:srgbClr val="FFFFFF"/>
      </a:lt1>
      <a:dk2>
        <a:srgbClr val="191A33"/>
      </a:dk2>
      <a:lt2>
        <a:srgbClr val="E7E6E6"/>
      </a:lt2>
      <a:accent1>
        <a:srgbClr val="4156A6"/>
      </a:accent1>
      <a:accent2>
        <a:srgbClr val="47B289"/>
      </a:accent2>
      <a:accent3>
        <a:srgbClr val="A5A5A5"/>
      </a:accent3>
      <a:accent4>
        <a:srgbClr val="E9C938"/>
      </a:accent4>
      <a:accent5>
        <a:srgbClr val="F3704B"/>
      </a:accent5>
      <a:accent6>
        <a:srgbClr val="0A5451"/>
      </a:accent6>
      <a:hlink>
        <a:srgbClr val="4156A6"/>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83481F966A1F949A405B6878917C72B" ma:contentTypeVersion="10" ma:contentTypeDescription="Create a new document." ma:contentTypeScope="" ma:versionID="090aa73023096270f6836b10719b7543">
  <xsd:schema xmlns:xsd="http://www.w3.org/2001/XMLSchema" xmlns:xs="http://www.w3.org/2001/XMLSchema" xmlns:p="http://schemas.microsoft.com/office/2006/metadata/properties" xmlns:ns2="9d6ece84-a3aa-4b22-9837-a3cea9df23dd" xmlns:ns3="48642af1-a986-4862-9128-92b22e7fc770" targetNamespace="http://schemas.microsoft.com/office/2006/metadata/properties" ma:root="true" ma:fieldsID="5f13e324a8e4ba4af28b6f21e8917fc5" ns2:_="" ns3:_="">
    <xsd:import namespace="9d6ece84-a3aa-4b22-9837-a3cea9df23dd"/>
    <xsd:import namespace="48642af1-a986-4862-9128-92b22e7fc77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ece84-a3aa-4b22-9837-a3cea9df23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642af1-a986-4862-9128-92b22e7fc77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5A57E7-07F5-41CA-9E40-5E9E111F65E3}">
  <ds:schemaRefs>
    <ds:schemaRef ds:uri="http://purl.org/dc/elements/1.1/"/>
    <ds:schemaRef ds:uri="9d6ece84-a3aa-4b22-9837-a3cea9df23dd"/>
    <ds:schemaRef ds:uri="http://schemas.microsoft.com/office/infopath/2007/PartnerControls"/>
    <ds:schemaRef ds:uri="http://schemas.microsoft.com/office/2006/metadata/properties"/>
    <ds:schemaRef ds:uri="http://schemas.openxmlformats.org/package/2006/metadata/core-properties"/>
    <ds:schemaRef ds:uri="http://purl.org/dc/dcmitype/"/>
    <ds:schemaRef ds:uri="http://purl.org/dc/terms/"/>
    <ds:schemaRef ds:uri="http://schemas.microsoft.com/office/2006/documentManagement/types"/>
    <ds:schemaRef ds:uri="48642af1-a986-4862-9128-92b22e7fc770"/>
    <ds:schemaRef ds:uri="http://www.w3.org/XML/1998/namespace"/>
  </ds:schemaRefs>
</ds:datastoreItem>
</file>

<file path=customXml/itemProps2.xml><?xml version="1.0" encoding="utf-8"?>
<ds:datastoreItem xmlns:ds="http://schemas.openxmlformats.org/officeDocument/2006/customXml" ds:itemID="{02B4BB7C-530D-4D59-AE49-955F83603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6ece84-a3aa-4b22-9837-a3cea9df23dd"/>
    <ds:schemaRef ds:uri="48642af1-a986-4862-9128-92b22e7fc7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9F2B567-A1FA-48F3-80D4-629F82E391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7071</TotalTime>
  <Words>1428</Words>
  <Application>Microsoft Macintosh PowerPoint</Application>
  <PresentationFormat>Widescreen</PresentationFormat>
  <Paragraphs>256</Paragraphs>
  <Slides>23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Meiryo</vt:lpstr>
      <vt:lpstr>Aptos</vt:lpstr>
      <vt:lpstr>Arial</vt:lpstr>
      <vt:lpstr>Arial Regular</vt:lpstr>
      <vt:lpstr>Baskerville</vt:lpstr>
      <vt:lpstr>Overpass</vt:lpstr>
      <vt:lpstr>Wingdings</vt:lpstr>
      <vt:lpstr>Office Theme</vt:lpstr>
      <vt:lpstr>1_Office Theme</vt:lpstr>
      <vt:lpstr> Total Maximum Daily Load (TMDL), ODA’s WQ Program, and  Implementation Plans</vt:lpstr>
      <vt:lpstr>What is the Ag Water Quality Program??</vt:lpstr>
      <vt:lpstr>Federal Clean Water Act (CWA, 1972)</vt:lpstr>
      <vt:lpstr>Oregon Agency Roles Under CWA</vt:lpstr>
      <vt:lpstr>Ag WQ Program History</vt:lpstr>
      <vt:lpstr>ODA and SWCD Roles</vt:lpstr>
      <vt:lpstr>Ag WQ Area Plans and Area Rules</vt:lpstr>
      <vt:lpstr>PowerPoint Presentation</vt:lpstr>
      <vt:lpstr>What is an ODA TMDL Implementation Plan?</vt:lpstr>
      <vt:lpstr>Designated Management Agencies (DMA) </vt:lpstr>
      <vt:lpstr>Five Major Components to an Implementation Plan</vt:lpstr>
      <vt:lpstr>What are the Sources of Pollutants? </vt:lpstr>
      <vt:lpstr>Where does it come from? </vt:lpstr>
      <vt:lpstr>TMDL Goal – What’s the Target?</vt:lpstr>
      <vt:lpstr>What are some strategies for getting there?   Examples: Yaquina TMDL</vt:lpstr>
      <vt:lpstr>When can we get there?   Example: Yaquina TMDL</vt:lpstr>
      <vt:lpstr>Integrate Current Activities into Plan</vt:lpstr>
      <vt:lpstr>Ag WQ Area Rules (Outcome Based)</vt:lpstr>
      <vt:lpstr>Implementation Plan Creation</vt:lpstr>
      <vt:lpstr>Is The Plan Adequate?</vt:lpstr>
      <vt:lpstr>After Plan Completion …</vt:lpstr>
      <vt:lpstr>Coming Soon - ODA TMDL Requirements!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Frank</dc:creator>
  <cp:lastModifiedBy>FENN Kevin * ODA</cp:lastModifiedBy>
  <cp:revision>43</cp:revision>
  <dcterms:created xsi:type="dcterms:W3CDTF">2020-03-09T20:58:25Z</dcterms:created>
  <dcterms:modified xsi:type="dcterms:W3CDTF">2024-10-05T00:00:28Z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0x010100083481F966A1F949A405B6878917C72B</vt:lpwstr>
  </property>
  <property fmtid="{D5CDD505-2E9C-101B-9397-08002B2CF9AE}" pid="3" name="MSIP_Label_09b73270-2993-4076-be47-9c78f42a1e84_Enabled">
    <vt:lpwstr>true</vt:lpwstr>
  </property>
  <property fmtid="{D5CDD505-2E9C-101B-9397-08002B2CF9AE}" pid="4" name="MSIP_Label_09b73270-2993-4076-be47-9c78f42a1e84_SetDate">
    <vt:lpwstr>2024-04-11T14:51:30Z</vt:lpwstr>
  </property>
  <property fmtid="{D5CDD505-2E9C-101B-9397-08002B2CF9AE}" pid="5" name="MSIP_Label_09b73270-2993-4076-be47-9c78f42a1e84_Method">
    <vt:lpwstr>Privileged</vt:lpwstr>
  </property>
  <property fmtid="{D5CDD505-2E9C-101B-9397-08002B2CF9AE}" pid="6" name="MSIP_Label_09b73270-2993-4076-be47-9c78f42a1e84_Name">
    <vt:lpwstr>Level 1 - Published (Items)</vt:lpwstr>
  </property>
  <property fmtid="{D5CDD505-2E9C-101B-9397-08002B2CF9AE}" pid="7" name="MSIP_Label_09b73270-2993-4076-be47-9c78f42a1e84_SiteId">
    <vt:lpwstr>aa3f6932-fa7c-47b4-a0ce-a598cad161cf</vt:lpwstr>
  </property>
  <property fmtid="{D5CDD505-2E9C-101B-9397-08002B2CF9AE}" pid="8" name="MSIP_Label_09b73270-2993-4076-be47-9c78f42a1e84_ActionId">
    <vt:lpwstr>e129e3e2-9cee-45e7-b3b8-16ac95a9b77a</vt:lpwstr>
  </property>
  <property fmtid="{D5CDD505-2E9C-101B-9397-08002B2CF9AE}" pid="9" name="MSIP_Label_09b73270-2993-4076-be47-9c78f42a1e84_ContentBits">
    <vt:lpwstr>0</vt:lpwstr>
  </property>
  <property fmtid="{D5CDD505-2E9C-101B-9397-08002B2CF9AE}" pid="10" name="MediaServiceImageTags">
    <vt:lpwstr/>
  </property>
</Properties>
</file>