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9" r:id="rId2"/>
    <p:sldId id="555" r:id="rId3"/>
    <p:sldId id="598" r:id="rId4"/>
    <p:sldId id="535" r:id="rId5"/>
    <p:sldId id="537" r:id="rId6"/>
    <p:sldId id="534" r:id="rId7"/>
    <p:sldId id="593" r:id="rId8"/>
    <p:sldId id="583" r:id="rId9"/>
    <p:sldId id="597" r:id="rId10"/>
    <p:sldId id="586" r:id="rId11"/>
    <p:sldId id="580" r:id="rId12"/>
    <p:sldId id="585" r:id="rId13"/>
    <p:sldId id="554" r:id="rId14"/>
    <p:sldId id="291" r:id="rId15"/>
    <p:sldId id="292" r:id="rId16"/>
    <p:sldId id="293" r:id="rId17"/>
    <p:sldId id="591" r:id="rId18"/>
    <p:sldId id="296" r:id="rId19"/>
    <p:sldId id="588" r:id="rId20"/>
    <p:sldId id="562" r:id="rId21"/>
    <p:sldId id="550" r:id="rId22"/>
    <p:sldId id="492" r:id="rId23"/>
    <p:sldId id="523" r:id="rId24"/>
    <p:sldId id="524" r:id="rId25"/>
    <p:sldId id="5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p:restoredTop sz="86656"/>
  </p:normalViewPr>
  <p:slideViewPr>
    <p:cSldViewPr snapToGrid="0" snapToObjects="1">
      <p:cViewPr>
        <p:scale>
          <a:sx n="110" d="100"/>
          <a:sy n="110" d="100"/>
        </p:scale>
        <p:origin x="760"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A6D99-592E-6F4B-87BB-3F066355AD0F}" type="datetimeFigureOut">
              <a:rPr lang="en-US" smtClean="0"/>
              <a:t>10/31/22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162DD-D9A4-814C-A014-EE27EECB9944}" type="slidenum">
              <a:rPr lang="en-US" smtClean="0"/>
              <a:t>‹#›</a:t>
            </a:fld>
            <a:endParaRPr lang="en-US"/>
          </a:p>
        </p:txBody>
      </p:sp>
    </p:spTree>
    <p:extLst>
      <p:ext uri="{BB962C8B-B14F-4D97-AF65-F5344CB8AC3E}">
        <p14:creationId xmlns:p14="http://schemas.microsoft.com/office/powerpoint/2010/main" val="254634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effectLst/>
                <a:latin typeface="Overpass" pitchFamily="2" charset="77"/>
              </a:rPr>
              <a:t>Feeds and provides habitats for diverse soil organisms, including those that help fight plant pests and diseases.</a:t>
            </a:r>
          </a:p>
          <a:p>
            <a:pPr algn="l">
              <a:buFont typeface="Arial" panose="020B0604020202020204" pitchFamily="34" charset="0"/>
              <a:buChar char="•"/>
            </a:pPr>
            <a:endParaRPr lang="en-US" sz="100" b="0" i="0" dirty="0">
              <a:effectLst/>
              <a:latin typeface="Overpass" pitchFamily="2" charset="77"/>
            </a:endParaRPr>
          </a:p>
          <a:p>
            <a:pPr algn="l">
              <a:buFont typeface="Arial" panose="020B0604020202020204" pitchFamily="34" charset="0"/>
              <a:buChar char="•"/>
            </a:pPr>
            <a:r>
              <a:rPr lang="en-US" b="0" i="0" dirty="0">
                <a:effectLst/>
                <a:latin typeface="Overpass" pitchFamily="2" charset="77"/>
              </a:rPr>
              <a:t>Makes it easier for plant roots to thread through the soil to find water, air and nutrients. (reduces soil density)</a:t>
            </a:r>
          </a:p>
          <a:p>
            <a:pPr algn="l">
              <a:buFont typeface="Arial" panose="020B0604020202020204" pitchFamily="34" charset="0"/>
              <a:buChar char="•"/>
            </a:pPr>
            <a:endParaRPr lang="en-US" sz="800" b="0" i="0" dirty="0">
              <a:effectLst/>
              <a:latin typeface="Overpass" pitchFamily="2" charset="77"/>
            </a:endParaRPr>
          </a:p>
          <a:p>
            <a:pPr algn="l">
              <a:buFont typeface="Arial" panose="020B0604020202020204" pitchFamily="34" charset="0"/>
              <a:buChar char="•"/>
            </a:pPr>
            <a:r>
              <a:rPr lang="en-US" b="0" i="0" dirty="0">
                <a:effectLst/>
                <a:latin typeface="Overpass" pitchFamily="2" charset="77"/>
              </a:rPr>
              <a:t>Holds water in sandy (dry) soils and helps with drainage and oxygen availability in clayey (wet, heavy) soils.</a:t>
            </a:r>
          </a:p>
          <a:p>
            <a:pPr algn="l">
              <a:buFont typeface="Arial" panose="020B0604020202020204" pitchFamily="34" charset="0"/>
              <a:buChar char="•"/>
            </a:pPr>
            <a:endParaRPr lang="en-US" sz="800" b="0" i="0" dirty="0">
              <a:effectLst/>
              <a:latin typeface="Overpass" pitchFamily="2" charset="77"/>
            </a:endParaRPr>
          </a:p>
          <a:p>
            <a:pPr algn="l">
              <a:buFont typeface="Arial" panose="020B0604020202020204" pitchFamily="34" charset="0"/>
              <a:buChar char="•"/>
            </a:pPr>
            <a:r>
              <a:rPr lang="en-US" b="0" i="0" dirty="0">
                <a:effectLst/>
                <a:latin typeface="Overpass" pitchFamily="2" charset="77"/>
              </a:rPr>
              <a:t>Provides holding places for nutrients that plants need</a:t>
            </a:r>
            <a:endParaRPr lang="en-US" dirty="0"/>
          </a:p>
          <a:p>
            <a:endParaRPr lang="en-US" dirty="0"/>
          </a:p>
        </p:txBody>
      </p:sp>
      <p:sp>
        <p:nvSpPr>
          <p:cNvPr id="4" name="Slide Number Placeholder 3"/>
          <p:cNvSpPr>
            <a:spLocks noGrp="1"/>
          </p:cNvSpPr>
          <p:nvPr>
            <p:ph type="sldNum" sz="quarter" idx="5"/>
          </p:nvPr>
        </p:nvSpPr>
        <p:spPr/>
        <p:txBody>
          <a:bodyPr/>
          <a:lstStyle/>
          <a:p>
            <a:fld id="{5D5162DD-D9A4-814C-A014-EE27EECB9944}" type="slidenum">
              <a:rPr lang="en-US" smtClean="0"/>
              <a:t>2</a:t>
            </a:fld>
            <a:endParaRPr lang="en-US"/>
          </a:p>
        </p:txBody>
      </p:sp>
    </p:spTree>
    <p:extLst>
      <p:ext uri="{BB962C8B-B14F-4D97-AF65-F5344CB8AC3E}">
        <p14:creationId xmlns:p14="http://schemas.microsoft.com/office/powerpoint/2010/main" val="98508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effectLst/>
                <a:latin typeface="Overpass" pitchFamily="2" charset="77"/>
              </a:rPr>
              <a:t>Feeds and provides habitats for diverse soil organisms, including those that help fight plant pests and diseases.</a:t>
            </a:r>
          </a:p>
          <a:p>
            <a:pPr algn="l">
              <a:buFont typeface="Arial" panose="020B0604020202020204" pitchFamily="34" charset="0"/>
              <a:buChar char="•"/>
            </a:pPr>
            <a:endParaRPr lang="en-US" sz="100" b="0" i="0" dirty="0">
              <a:effectLst/>
              <a:latin typeface="Overpass" pitchFamily="2" charset="77"/>
            </a:endParaRPr>
          </a:p>
          <a:p>
            <a:pPr algn="l">
              <a:buFont typeface="Arial" panose="020B0604020202020204" pitchFamily="34" charset="0"/>
              <a:buChar char="•"/>
            </a:pPr>
            <a:r>
              <a:rPr lang="en-US" b="0" i="0" dirty="0">
                <a:effectLst/>
                <a:latin typeface="Overpass" pitchFamily="2" charset="77"/>
              </a:rPr>
              <a:t>Makes it easier for plant roots to thread through the soil to find water, air and nutrients. (reduces soil density)</a:t>
            </a:r>
          </a:p>
          <a:p>
            <a:pPr algn="l">
              <a:buFont typeface="Arial" panose="020B0604020202020204" pitchFamily="34" charset="0"/>
              <a:buChar char="•"/>
            </a:pPr>
            <a:endParaRPr lang="en-US" sz="800" b="0" i="0" dirty="0">
              <a:effectLst/>
              <a:latin typeface="Overpass" pitchFamily="2" charset="77"/>
            </a:endParaRPr>
          </a:p>
          <a:p>
            <a:pPr algn="l">
              <a:buFont typeface="Arial" panose="020B0604020202020204" pitchFamily="34" charset="0"/>
              <a:buChar char="•"/>
            </a:pPr>
            <a:r>
              <a:rPr lang="en-US" b="0" i="0" dirty="0">
                <a:effectLst/>
                <a:latin typeface="Overpass" pitchFamily="2" charset="77"/>
              </a:rPr>
              <a:t>Holds water in sandy (dry) soils and helps with drainage and oxygen availability in clayey (wet, heavy) soils.</a:t>
            </a:r>
          </a:p>
          <a:p>
            <a:pPr algn="l">
              <a:buFont typeface="Arial" panose="020B0604020202020204" pitchFamily="34" charset="0"/>
              <a:buChar char="•"/>
            </a:pPr>
            <a:endParaRPr lang="en-US" sz="800" b="0" i="0" dirty="0">
              <a:effectLst/>
              <a:latin typeface="Overpass" pitchFamily="2" charset="77"/>
            </a:endParaRPr>
          </a:p>
          <a:p>
            <a:pPr algn="l">
              <a:buFont typeface="Arial" panose="020B0604020202020204" pitchFamily="34" charset="0"/>
              <a:buChar char="•"/>
            </a:pPr>
            <a:r>
              <a:rPr lang="en-US" b="0" i="0" dirty="0">
                <a:effectLst/>
                <a:latin typeface="Overpass" pitchFamily="2" charset="77"/>
              </a:rPr>
              <a:t>Provides holding places for nutrients that plants need</a:t>
            </a:r>
            <a:endParaRPr lang="en-US" dirty="0"/>
          </a:p>
          <a:p>
            <a:endParaRPr lang="en-US" dirty="0"/>
          </a:p>
        </p:txBody>
      </p:sp>
      <p:sp>
        <p:nvSpPr>
          <p:cNvPr id="4" name="Slide Number Placeholder 3"/>
          <p:cNvSpPr>
            <a:spLocks noGrp="1"/>
          </p:cNvSpPr>
          <p:nvPr>
            <p:ph type="sldNum" sz="quarter" idx="5"/>
          </p:nvPr>
        </p:nvSpPr>
        <p:spPr/>
        <p:txBody>
          <a:bodyPr/>
          <a:lstStyle/>
          <a:p>
            <a:fld id="{5D5162DD-D9A4-814C-A014-EE27EECB9944}" type="slidenum">
              <a:rPr lang="en-US" smtClean="0"/>
              <a:t>3</a:t>
            </a:fld>
            <a:endParaRPr lang="en-US"/>
          </a:p>
        </p:txBody>
      </p:sp>
    </p:spTree>
    <p:extLst>
      <p:ext uri="{BB962C8B-B14F-4D97-AF65-F5344CB8AC3E}">
        <p14:creationId xmlns:p14="http://schemas.microsoft.com/office/powerpoint/2010/main" val="130781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358F3-04F9-435A-B5C4-773BF92004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36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62626"/>
                </a:solidFill>
                <a:effectLst/>
                <a:latin typeface="Open Sans" panose="020B0606030504020204" pitchFamily="34" charset="0"/>
              </a:rPr>
              <a:t>12,000+ years of cultivated agriculture has reduced global soil carbon by ~116 Gt</a:t>
            </a:r>
            <a:r>
              <a:rPr lang="en-US" sz="1200" b="0" i="0" baseline="30000" dirty="0">
                <a:solidFill>
                  <a:srgbClr val="262626"/>
                </a:solidFill>
                <a:effectLst/>
                <a:latin typeface="Open Sans" panose="020B0606030504020204" pitchFamily="34" charset="0"/>
              </a:rPr>
              <a:t>1</a:t>
            </a:r>
            <a:r>
              <a:rPr lang="en-US" sz="1200" b="0" i="0" dirty="0">
                <a:solidFill>
                  <a:srgbClr val="262626"/>
                </a:solidFill>
                <a:effectLst/>
                <a:latin typeface="Open Sans" panose="020B0606030504020204" pitchFamily="34" charset="0"/>
              </a:rPr>
              <a:t> equivalent to more than a decade of the present rates of industrial emissions</a:t>
            </a:r>
          </a:p>
          <a:p>
            <a:endParaRPr lang="en-US" dirty="0"/>
          </a:p>
        </p:txBody>
      </p:sp>
      <p:sp>
        <p:nvSpPr>
          <p:cNvPr id="4" name="Slide Number Placeholder 3"/>
          <p:cNvSpPr>
            <a:spLocks noGrp="1"/>
          </p:cNvSpPr>
          <p:nvPr>
            <p:ph type="sldNum" sz="quarter" idx="5"/>
          </p:nvPr>
        </p:nvSpPr>
        <p:spPr/>
        <p:txBody>
          <a:bodyPr/>
          <a:lstStyle/>
          <a:p>
            <a:fld id="{5D5162DD-D9A4-814C-A014-EE27EECB9944}" type="slidenum">
              <a:rPr lang="en-US" smtClean="0"/>
              <a:t>7</a:t>
            </a:fld>
            <a:endParaRPr lang="en-US"/>
          </a:p>
        </p:txBody>
      </p:sp>
    </p:spTree>
    <p:extLst>
      <p:ext uri="{BB962C8B-B14F-4D97-AF65-F5344CB8AC3E}">
        <p14:creationId xmlns:p14="http://schemas.microsoft.com/office/powerpoint/2010/main" val="90873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were selected from leading environmental organizations and academic institutions actively working on soil carbon issues</a:t>
            </a:r>
          </a:p>
          <a:p>
            <a:endParaRPr lang="en-US" dirty="0"/>
          </a:p>
        </p:txBody>
      </p:sp>
      <p:sp>
        <p:nvSpPr>
          <p:cNvPr id="4" name="Slide Number Placeholder 3"/>
          <p:cNvSpPr>
            <a:spLocks noGrp="1"/>
          </p:cNvSpPr>
          <p:nvPr>
            <p:ph type="sldNum" sz="quarter" idx="5"/>
          </p:nvPr>
        </p:nvSpPr>
        <p:spPr/>
        <p:txBody>
          <a:bodyPr/>
          <a:lstStyle/>
          <a:p>
            <a:fld id="{5D5162DD-D9A4-814C-A014-EE27EECB9944}" type="slidenum">
              <a:rPr lang="en-US" smtClean="0"/>
              <a:t>10</a:t>
            </a:fld>
            <a:endParaRPr lang="en-US"/>
          </a:p>
        </p:txBody>
      </p:sp>
    </p:spTree>
    <p:extLst>
      <p:ext uri="{BB962C8B-B14F-4D97-AF65-F5344CB8AC3E}">
        <p14:creationId xmlns:p14="http://schemas.microsoft.com/office/powerpoint/2010/main" val="318965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principal focus of our work was practices that could be implemented in annual cropland agriculture, with the aim of maintaining productivity while also sequestering carbon. </a:t>
            </a:r>
            <a:endParaRPr lang="en-US" dirty="0"/>
          </a:p>
          <a:p>
            <a:endParaRPr lang="en-US" dirty="0"/>
          </a:p>
        </p:txBody>
      </p:sp>
      <p:sp>
        <p:nvSpPr>
          <p:cNvPr id="4" name="Slide Number Placeholder 3"/>
          <p:cNvSpPr>
            <a:spLocks noGrp="1"/>
          </p:cNvSpPr>
          <p:nvPr>
            <p:ph type="sldNum" sz="quarter" idx="5"/>
          </p:nvPr>
        </p:nvSpPr>
        <p:spPr/>
        <p:txBody>
          <a:bodyPr/>
          <a:lstStyle/>
          <a:p>
            <a:fld id="{5D5162DD-D9A4-814C-A014-EE27EECB9944}" type="slidenum">
              <a:rPr lang="en-US" smtClean="0"/>
              <a:t>12</a:t>
            </a:fld>
            <a:endParaRPr lang="en-US"/>
          </a:p>
        </p:txBody>
      </p:sp>
    </p:spTree>
    <p:extLst>
      <p:ext uri="{BB962C8B-B14F-4D97-AF65-F5344CB8AC3E}">
        <p14:creationId xmlns:p14="http://schemas.microsoft.com/office/powerpoint/2010/main" val="47338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changes in soil greenhouse gas (GHG) emissions and crop yields between NT and CT. Numerals indicate the number of observations. * represents p &lt; 0.05</a:t>
            </a:r>
          </a:p>
          <a:p>
            <a:endParaRPr lang="en-US" dirty="0"/>
          </a:p>
        </p:txBody>
      </p:sp>
      <p:sp>
        <p:nvSpPr>
          <p:cNvPr id="4" name="Slide Number Placeholder 3"/>
          <p:cNvSpPr>
            <a:spLocks noGrp="1"/>
          </p:cNvSpPr>
          <p:nvPr>
            <p:ph type="sldNum" sz="quarter" idx="5"/>
          </p:nvPr>
        </p:nvSpPr>
        <p:spPr/>
        <p:txBody>
          <a:bodyPr/>
          <a:lstStyle/>
          <a:p>
            <a:fld id="{5D5162DD-D9A4-814C-A014-EE27EECB9944}" type="slidenum">
              <a:rPr lang="en-US" smtClean="0"/>
              <a:t>17</a:t>
            </a:fld>
            <a:endParaRPr lang="en-US"/>
          </a:p>
        </p:txBody>
      </p:sp>
    </p:spTree>
    <p:extLst>
      <p:ext uri="{BB962C8B-B14F-4D97-AF65-F5344CB8AC3E}">
        <p14:creationId xmlns:p14="http://schemas.microsoft.com/office/powerpoint/2010/main" val="402295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Biochar – scalability?</a:t>
            </a:r>
          </a:p>
          <a:p>
            <a:endParaRPr lang="en-US" dirty="0"/>
          </a:p>
        </p:txBody>
      </p:sp>
      <p:sp>
        <p:nvSpPr>
          <p:cNvPr id="4" name="Slide Number Placeholder 3"/>
          <p:cNvSpPr>
            <a:spLocks noGrp="1"/>
          </p:cNvSpPr>
          <p:nvPr>
            <p:ph type="sldNum" sz="quarter" idx="5"/>
          </p:nvPr>
        </p:nvSpPr>
        <p:spPr/>
        <p:txBody>
          <a:bodyPr/>
          <a:lstStyle/>
          <a:p>
            <a:fld id="{5D5162DD-D9A4-814C-A014-EE27EECB9944}" type="slidenum">
              <a:rPr lang="en-US" smtClean="0"/>
              <a:t>19</a:t>
            </a:fld>
            <a:endParaRPr lang="en-US"/>
          </a:p>
        </p:txBody>
      </p:sp>
    </p:spTree>
    <p:extLst>
      <p:ext uri="{BB962C8B-B14F-4D97-AF65-F5344CB8AC3E}">
        <p14:creationId xmlns:p14="http://schemas.microsoft.com/office/powerpoint/2010/main" val="95419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hoc = defined on the fly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358F3-04F9-435A-B5C4-773BF92004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586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653" y="926432"/>
            <a:ext cx="10932694" cy="2233863"/>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9653" y="3582414"/>
            <a:ext cx="10932694" cy="1336636"/>
          </a:xfrm>
        </p:spPr>
        <p:txBody>
          <a:bodyPr>
            <a:normAutofit/>
          </a:bodyPr>
          <a:lstStyle>
            <a:lvl1pPr marL="0" indent="0" algn="ctr">
              <a:buNone/>
              <a:defRPr sz="3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reeform 9"/>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extLst>
      <p:ext uri="{BB962C8B-B14F-4D97-AF65-F5344CB8AC3E}">
        <p14:creationId xmlns:p14="http://schemas.microsoft.com/office/powerpoint/2010/main" val="2408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 2 Col.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Rectangle 8"/>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26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Gree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39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ubtitle)-Yellow">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6"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tx2"/>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Yellow">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1713297"/>
            <a:ext cx="8212774" cy="3522846"/>
          </a:xfrm>
        </p:spPr>
        <p:txBody>
          <a:bodyPr anchor="t"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5801627"/>
            <a:ext cx="8212138" cy="490889"/>
          </a:xfrm>
          <a:ln>
            <a:noFill/>
          </a:ln>
        </p:spPr>
        <p:txBody>
          <a:bodyPr>
            <a:normAutofit/>
          </a:bodyPr>
          <a:lstStyle>
            <a:lvl1pPr marL="0" indent="0">
              <a:buNone/>
              <a:tabLst>
                <a:tab pos="7821613" algn="l"/>
              </a:tabLst>
              <a:defRPr sz="2400" i="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3" cy="570602"/>
          </a:xfrm>
          <a:prstGeom prst="rect">
            <a:avLst/>
          </a:prstGeom>
        </p:spPr>
      </p:pic>
      <p:cxnSp>
        <p:nvCxnSpPr>
          <p:cNvPr id="26" name="Straight Connector 25"/>
          <p:cNvCxnSpPr/>
          <p:nvPr userDrawn="1"/>
        </p:nvCxnSpPr>
        <p:spPr>
          <a:xfrm>
            <a:off x="1722922" y="972152"/>
            <a:ext cx="710834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6" y="5698156"/>
            <a:ext cx="17902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in Circle)-Yellow">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2184400"/>
            <a:ext cx="8212138" cy="3619500"/>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Photo/Text-Yellow">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5435" y="365125"/>
            <a:ext cx="4918509" cy="2012315"/>
          </a:xfrm>
        </p:spPr>
        <p:txBody>
          <a:bodyPr anchor="b" anchorCtr="0"/>
          <a:lstStyle>
            <a:lvl1pPr>
              <a:defRPr>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Oval 7"/>
          <p:cNvSpPr/>
          <p:nvPr userDrawn="1"/>
        </p:nvSpPr>
        <p:spPr>
          <a:xfrm>
            <a:off x="288758" y="349553"/>
            <a:ext cx="6217920" cy="6217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17234"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p:nvPr>
        </p:nvSpPr>
        <p:spPr>
          <a:xfrm>
            <a:off x="1225923" y="1232034"/>
            <a:ext cx="4343590"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5" y="2858068"/>
            <a:ext cx="4918509" cy="2550545"/>
          </a:xfrm>
        </p:spPr>
        <p:txBody>
          <a:bodyPr/>
          <a:lstStyle>
            <a:lvl1pPr marL="0" indent="0">
              <a:buNone/>
              <a:defRPr/>
            </a:lvl1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Photo-Yellow">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3724977" y="2184400"/>
            <a:ext cx="5106922" cy="3619500"/>
          </a:xfrm>
        </p:spPr>
        <p:txBody>
          <a:bodyPr anchor="ctr" anchorCtr="1"/>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5" y="2560318"/>
            <a:ext cx="2800350" cy="2800350"/>
          </a:xfrm>
          <a:prstGeom prst="ellipse">
            <a:avLst/>
          </a:prstGeom>
          <a:solidFill>
            <a:schemeClr val="accent4">
              <a:lumMod val="20000"/>
              <a:lumOff val="80000"/>
            </a:schemeClr>
          </a:solidFill>
          <a:ln>
            <a:noFill/>
          </a:ln>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hoto,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838200" y="1825625"/>
            <a:ext cx="2405514" cy="4351338"/>
          </a:xfrm>
          <a:solidFill>
            <a:schemeClr val="accent4">
              <a:lumMod val="20000"/>
              <a:lumOff val="80000"/>
            </a:schemeClr>
          </a:solidFill>
          <a:ln>
            <a:noFill/>
          </a:ln>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itle, 2 Col.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Rectangle 8"/>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Yellow">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Break-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bg1"/>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Break (subtitle)-Blu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6"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bg1"/>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bg1"/>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ote-Blue">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1713297"/>
            <a:ext cx="8212774" cy="3522846"/>
          </a:xfrm>
        </p:spPr>
        <p:txBody>
          <a:bodyPr anchor="t"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5801627"/>
            <a:ext cx="8212138" cy="490889"/>
          </a:xfrm>
          <a:ln>
            <a:noFill/>
          </a:ln>
        </p:spPr>
        <p:txBody>
          <a:bodyPr>
            <a:normAutofit/>
          </a:bodyPr>
          <a:lstStyle>
            <a:lvl1pPr marL="0" indent="0">
              <a:buNone/>
              <a:tabLst>
                <a:tab pos="7821613" algn="l"/>
              </a:tabLst>
              <a:defRPr sz="2400" i="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2" cy="570602"/>
          </a:xfrm>
          <a:prstGeom prst="rect">
            <a:avLst/>
          </a:prstGeom>
        </p:spPr>
      </p:pic>
      <p:cxnSp>
        <p:nvCxnSpPr>
          <p:cNvPr id="26" name="Straight Connector 25"/>
          <p:cNvCxnSpPr/>
          <p:nvPr userDrawn="1"/>
        </p:nvCxnSpPr>
        <p:spPr>
          <a:xfrm>
            <a:off x="1722922" y="972152"/>
            <a:ext cx="71083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6" y="5698156"/>
            <a:ext cx="1790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in Circle)-Blue">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2184400"/>
            <a:ext cx="8212138" cy="3619500"/>
          </a:xfrm>
        </p:spPr>
        <p:txBody>
          <a:bodyPr/>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ircle Photo/Text-Blue">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5435" y="365125"/>
            <a:ext cx="4918509" cy="2012315"/>
          </a:xfrm>
        </p:spPr>
        <p:txBody>
          <a:bodyPr anchor="b" anchorCtr="0"/>
          <a:lstStyle>
            <a:lvl1pPr>
              <a:defRPr>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Oval 7"/>
          <p:cNvSpPr/>
          <p:nvPr userDrawn="1"/>
        </p:nvSpPr>
        <p:spPr>
          <a:xfrm>
            <a:off x="288758" y="349553"/>
            <a:ext cx="6217920" cy="6217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17234"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p:nvPr>
        </p:nvSpPr>
        <p:spPr>
          <a:xfrm>
            <a:off x="1225923" y="1232034"/>
            <a:ext cx="4343590"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5" y="2858068"/>
            <a:ext cx="4918509" cy="2550545"/>
          </a:xfrm>
        </p:spPr>
        <p:txBody>
          <a:bodyPr/>
          <a:lstStyle>
            <a:lvl1pPr marL="0" indent="0">
              <a:buNone/>
              <a:defRPr/>
            </a:lvl1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mall Photo-Blue">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3724977" y="2184400"/>
            <a:ext cx="5106922" cy="3619500"/>
          </a:xfrm>
        </p:spPr>
        <p:txBody>
          <a:bodyPr anchor="ctr" anchorCtr="1"/>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5" y="2560318"/>
            <a:ext cx="2800350" cy="2800350"/>
          </a:xfrm>
          <a:prstGeom prst="ellipse">
            <a:avLst/>
          </a:prstGeom>
          <a:solidFill>
            <a:schemeClr val="accent1">
              <a:lumMod val="20000"/>
              <a:lumOff val="80000"/>
            </a:schemeClr>
          </a:solidFill>
          <a:ln>
            <a:noFill/>
          </a:ln>
        </p:spPr>
        <p:txBody>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hoto,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838200" y="1825625"/>
            <a:ext cx="2405514" cy="4351338"/>
          </a:xfrm>
          <a:solidFill>
            <a:schemeClr val="accent1">
              <a:lumMod val="20000"/>
              <a:lumOff val="80000"/>
            </a:schemeClr>
          </a:solidFill>
          <a:ln>
            <a:noFill/>
          </a:ln>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subtitle)-Gree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6"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tx2"/>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08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itle, 2 Col.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Rectangle 8"/>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_Comparison-Blu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51" y="192940"/>
            <a:ext cx="2285050" cy="763005"/>
          </a:xfrm>
          <a:prstGeom prst="rect">
            <a:avLst/>
          </a:prstGeom>
        </p:spPr>
      </p:pic>
      <p:sp>
        <p:nvSpPr>
          <p:cNvPr id="4" name="Picture Placeholder 3"/>
          <p:cNvSpPr>
            <a:spLocks noGrp="1"/>
          </p:cNvSpPr>
          <p:nvPr>
            <p:ph type="pic" sz="quarter" idx="10"/>
          </p:nvPr>
        </p:nvSpPr>
        <p:spPr>
          <a:xfrm>
            <a:off x="90965" y="-3176"/>
            <a:ext cx="12101035" cy="6861175"/>
          </a:xfrm>
          <a:custGeom>
            <a:avLst/>
            <a:gdLst>
              <a:gd name="connsiteX0" fmla="*/ 0 w 12101035"/>
              <a:gd name="connsiteY0" fmla="*/ 0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0 w 12101035"/>
              <a:gd name="connsiteY4" fmla="*/ 0 h 6858000"/>
              <a:gd name="connsiteX0" fmla="*/ 1504950 w 12101035"/>
              <a:gd name="connsiteY0" fmla="*/ 1190625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1504950 w 12101035"/>
              <a:gd name="connsiteY4" fmla="*/ 1190625 h 6858000"/>
              <a:gd name="connsiteX0" fmla="*/ 4886325 w 12101035"/>
              <a:gd name="connsiteY0" fmla="*/ 0 h 6886575"/>
              <a:gd name="connsiteX1" fmla="*/ 12101035 w 12101035"/>
              <a:gd name="connsiteY1" fmla="*/ 28575 h 6886575"/>
              <a:gd name="connsiteX2" fmla="*/ 12101035 w 12101035"/>
              <a:gd name="connsiteY2" fmla="*/ 6886575 h 6886575"/>
              <a:gd name="connsiteX3" fmla="*/ 0 w 12101035"/>
              <a:gd name="connsiteY3" fmla="*/ 6886575 h 6886575"/>
              <a:gd name="connsiteX4" fmla="*/ 4886325 w 12101035"/>
              <a:gd name="connsiteY4" fmla="*/ 0 h 6886575"/>
              <a:gd name="connsiteX0" fmla="*/ 4286250 w 12101035"/>
              <a:gd name="connsiteY0" fmla="*/ 0 h 6867525"/>
              <a:gd name="connsiteX1" fmla="*/ 12101035 w 12101035"/>
              <a:gd name="connsiteY1" fmla="*/ 9525 h 6867525"/>
              <a:gd name="connsiteX2" fmla="*/ 12101035 w 12101035"/>
              <a:gd name="connsiteY2" fmla="*/ 6867525 h 6867525"/>
              <a:gd name="connsiteX3" fmla="*/ 0 w 12101035"/>
              <a:gd name="connsiteY3" fmla="*/ 6867525 h 6867525"/>
              <a:gd name="connsiteX4" fmla="*/ 4286250 w 12101035"/>
              <a:gd name="connsiteY4" fmla="*/ 0 h 6867525"/>
              <a:gd name="connsiteX0" fmla="*/ 4397375 w 12101035"/>
              <a:gd name="connsiteY0" fmla="*/ 28575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4397375 w 12101035"/>
              <a:gd name="connsiteY4" fmla="*/ 28575 h 6858000"/>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1035" h="6861175">
                <a:moveTo>
                  <a:pt x="4270375" y="0"/>
                </a:moveTo>
                <a:lnTo>
                  <a:pt x="12101035" y="3175"/>
                </a:lnTo>
                <a:lnTo>
                  <a:pt x="12101035" y="6861175"/>
                </a:lnTo>
                <a:lnTo>
                  <a:pt x="0" y="6861175"/>
                </a:lnTo>
                <a:cubicBezTo>
                  <a:pt x="401274" y="4737208"/>
                  <a:pt x="1545814" y="2078405"/>
                  <a:pt x="4270375" y="0"/>
                </a:cubicBezTo>
                <a:close/>
              </a:path>
            </a:pathLst>
          </a:custGeom>
          <a:solidFill>
            <a:schemeClr val="bg1">
              <a:lumMod val="85000"/>
              <a:alpha val="36000"/>
            </a:schemeClr>
          </a:solidFill>
        </p:spPr>
        <p:txBody>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4" name="Picture Placeholder 10"/>
          <p:cNvSpPr>
            <a:spLocks noGrp="1"/>
          </p:cNvSpPr>
          <p:nvPr>
            <p:ph type="pic" sz="quarter" idx="10"/>
          </p:nvPr>
        </p:nvSpPr>
        <p:spPr>
          <a:xfrm>
            <a:off x="2665645" y="-6304"/>
            <a:ext cx="6695712" cy="6864304"/>
          </a:xfrm>
          <a:prstGeom prst="ellipse">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1180747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Video 3">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12192000" cy="68580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reeform 4"/>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AC23-BDEB-4AD3-8BF7-E4B06560E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6371DA-566A-43B2-8E11-985E5A1ED830}"/>
              </a:ext>
            </a:extLst>
          </p:cNvPr>
          <p:cNvSpPr>
            <a:spLocks noGrp="1"/>
          </p:cNvSpPr>
          <p:nvPr>
            <p:ph type="dt" sz="half" idx="10"/>
          </p:nvPr>
        </p:nvSpPr>
        <p:spPr/>
        <p:txBody>
          <a:bodyPr/>
          <a:lstStyle/>
          <a:p>
            <a:fld id="{5ED94D09-5F62-408B-9FA9-76FFC0E240AA}" type="datetimeFigureOut">
              <a:rPr lang="en-US" smtClean="0"/>
              <a:t>10/31/22</a:t>
            </a:fld>
            <a:endParaRPr lang="en-US" dirty="0"/>
          </a:p>
        </p:txBody>
      </p:sp>
      <p:sp>
        <p:nvSpPr>
          <p:cNvPr id="4" name="Footer Placeholder 3">
            <a:extLst>
              <a:ext uri="{FF2B5EF4-FFF2-40B4-BE49-F238E27FC236}">
                <a16:creationId xmlns:a16="http://schemas.microsoft.com/office/drawing/2014/main" id="{67D1C63B-021B-4C54-970C-024C6CF7AB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B5E351-6B6D-480B-A1C4-D84BC2A2AEBF}"/>
              </a:ext>
            </a:extLst>
          </p:cNvPr>
          <p:cNvSpPr>
            <a:spLocks noGrp="1"/>
          </p:cNvSpPr>
          <p:nvPr>
            <p:ph type="sldNum" sz="quarter" idx="12"/>
          </p:nvPr>
        </p:nvSpPr>
        <p:spPr/>
        <p:txBody>
          <a:bodyPr/>
          <a:lstStyle/>
          <a:p>
            <a:fld id="{A8DAFF49-123D-4B08-8FBF-8B62381F887D}" type="slidenum">
              <a:rPr lang="en-US" smtClean="0"/>
              <a:t>‹#›</a:t>
            </a:fld>
            <a:endParaRPr lang="en-US" dirty="0"/>
          </a:p>
        </p:txBody>
      </p:sp>
    </p:spTree>
    <p:extLst>
      <p:ext uri="{BB962C8B-B14F-4D97-AF65-F5344CB8AC3E}">
        <p14:creationId xmlns:p14="http://schemas.microsoft.com/office/powerpoint/2010/main" val="327817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1713297"/>
            <a:ext cx="8212774" cy="3522846"/>
          </a:xfrm>
        </p:spPr>
        <p:txBody>
          <a:bodyPr anchor="t"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5801627"/>
            <a:ext cx="8212138" cy="490889"/>
          </a:xfrm>
          <a:ln>
            <a:noFill/>
          </a:ln>
        </p:spPr>
        <p:txBody>
          <a:bodyPr>
            <a:normAutofit/>
          </a:bodyPr>
          <a:lstStyle>
            <a:lvl1pPr marL="0" indent="0">
              <a:buNone/>
              <a:tabLst>
                <a:tab pos="7821613" algn="l"/>
              </a:tabLst>
              <a:defRPr sz="2400" i="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3" cy="570602"/>
          </a:xfrm>
          <a:prstGeom prst="rect">
            <a:avLst/>
          </a:prstGeom>
        </p:spPr>
      </p:pic>
      <p:cxnSp>
        <p:nvCxnSpPr>
          <p:cNvPr id="26" name="Straight Connector 25"/>
          <p:cNvCxnSpPr/>
          <p:nvPr userDrawn="1"/>
        </p:nvCxnSpPr>
        <p:spPr>
          <a:xfrm>
            <a:off x="1722922" y="972152"/>
            <a:ext cx="710834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6" y="5698156"/>
            <a:ext cx="17902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 Circle)-Green">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2184400"/>
            <a:ext cx="8212138" cy="3619500"/>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rcle Photo/Text-Green">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5435" y="365125"/>
            <a:ext cx="4918509" cy="2012315"/>
          </a:xfrm>
        </p:spPr>
        <p:txBody>
          <a:bodyPr anchor="b" anchorCtr="0"/>
          <a:lstStyle>
            <a:lvl1pPr>
              <a:defRPr>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Oval 7"/>
          <p:cNvSpPr/>
          <p:nvPr userDrawn="1"/>
        </p:nvSpPr>
        <p:spPr>
          <a:xfrm>
            <a:off x="288758" y="349553"/>
            <a:ext cx="6217920" cy="62179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17234"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p:nvPr>
        </p:nvSpPr>
        <p:spPr>
          <a:xfrm>
            <a:off x="1225923" y="1232034"/>
            <a:ext cx="4343590"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5" y="2858068"/>
            <a:ext cx="4918509" cy="2550545"/>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2255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hoto-Green">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3724977" y="2184400"/>
            <a:ext cx="5106922" cy="3619500"/>
          </a:xfrm>
        </p:spPr>
        <p:txBody>
          <a:bodyPr anchor="ctr" anchorCtr="1"/>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5" y="2560318"/>
            <a:ext cx="2800350" cy="2800350"/>
          </a:xfrm>
          <a:prstGeom prst="ellipse">
            <a:avLst/>
          </a:prstGeom>
          <a:solidFill>
            <a:schemeClr val="accent2">
              <a:lumMod val="20000"/>
              <a:lumOff val="80000"/>
            </a:schemeClr>
          </a:solidFill>
          <a:ln>
            <a:no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hoto,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838200" y="1825625"/>
            <a:ext cx="2405514" cy="4351338"/>
          </a:xfrm>
          <a:solidFill>
            <a:schemeClr val="accent2">
              <a:lumMod val="20000"/>
              <a:lumOff val="80000"/>
            </a:schemeClr>
          </a:solidFill>
          <a:ln>
            <a:noFill/>
          </a:ln>
        </p:spPr>
        <p:txBody>
          <a:bodyPr/>
          <a:lstStyle/>
          <a:p>
            <a:endParaRPr lang="en-US"/>
          </a:p>
        </p:txBody>
      </p:sp>
    </p:spTree>
    <p:extLst>
      <p:ext uri="{BB962C8B-B14F-4D97-AF65-F5344CB8AC3E}">
        <p14:creationId xmlns:p14="http://schemas.microsoft.com/office/powerpoint/2010/main" val="1023349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195223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0" r:id="rId4"/>
    <p:sldLayoutId id="2147483661" r:id="rId5"/>
    <p:sldLayoutId id="2147483662" r:id="rId6"/>
    <p:sldLayoutId id="2147483665" r:id="rId7"/>
    <p:sldLayoutId id="2147483666" r:id="rId8"/>
    <p:sldLayoutId id="2147483650" r:id="rId9"/>
    <p:sldLayoutId id="2147483652" r:id="rId10"/>
    <p:sldLayoutId id="2147483653"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68" r:id="rId32"/>
    <p:sldLayoutId id="2147483667" r:id="rId33"/>
    <p:sldLayoutId id="2147483669" r:id="rId34"/>
    <p:sldLayoutId id="2147483690" r:id="rId35"/>
  </p:sldLayoutIdLst>
  <p:txStyles>
    <p:titleStyle>
      <a:lvl1pPr algn="l" defTabSz="914400" rtl="0" eaLnBrk="1" latinLnBrk="0" hangingPunct="1">
        <a:lnSpc>
          <a:spcPct val="90000"/>
        </a:lnSpc>
        <a:spcBef>
          <a:spcPct val="0"/>
        </a:spcBef>
        <a:buNone/>
        <a:defRPr sz="4400" b="1" i="0" kern="1200">
          <a:solidFill>
            <a:schemeClr val="accent1"/>
          </a:solidFill>
          <a:latin typeface="Overpass" charset="0"/>
          <a:ea typeface="Overpass" charset="0"/>
          <a:cs typeface="Overpass" charset="0"/>
        </a:defRPr>
      </a:lvl1pPr>
    </p:titleStyle>
    <p:bodyStyle>
      <a:lvl1pPr marL="228600" indent="-228600" algn="l" defTabSz="914400" rtl="0" eaLnBrk="1" latinLnBrk="0" hangingPunct="1">
        <a:lnSpc>
          <a:spcPct val="90000"/>
        </a:lnSpc>
        <a:spcBef>
          <a:spcPts val="1000"/>
        </a:spcBef>
        <a:buFont typeface="Arial"/>
        <a:buChar char="•"/>
        <a:defRPr sz="3000" b="0" i="0" kern="1200">
          <a:solidFill>
            <a:schemeClr val="tx1"/>
          </a:solidFill>
          <a:latin typeface="Overpass" charset="0"/>
          <a:ea typeface="Overpass" charset="0"/>
          <a:cs typeface="Overpass" charset="0"/>
        </a:defRPr>
      </a:lvl1pPr>
      <a:lvl2pPr marL="685800" indent="-228600" algn="l" defTabSz="914400" rtl="0" eaLnBrk="1" latinLnBrk="0" hangingPunct="1">
        <a:lnSpc>
          <a:spcPct val="90000"/>
        </a:lnSpc>
        <a:spcBef>
          <a:spcPts val="500"/>
        </a:spcBef>
        <a:buFont typeface="Arial"/>
        <a:buChar char="•"/>
        <a:defRPr sz="2600" b="0" i="0" kern="1200">
          <a:solidFill>
            <a:schemeClr val="tx1"/>
          </a:solidFill>
          <a:latin typeface="Overpass" charset="0"/>
          <a:ea typeface="Overpass" charset="0"/>
          <a:cs typeface="Overpass" charset="0"/>
        </a:defRPr>
      </a:lvl2pPr>
      <a:lvl3pPr marL="1143000" indent="-228600" algn="l" defTabSz="914400"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3pPr>
      <a:lvl4pPr marL="1600200" indent="-228600" algn="l" defTabSz="914400"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4pPr>
      <a:lvl5pPr marL="2057400" indent="-228600" algn="l" defTabSz="914400"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11/gcb.15365" TargetMode="External"/><Relationship Id="rId2" Type="http://schemas.openxmlformats.org/officeDocument/2006/relationships/hyperlink" Target="https://www.quantamagazine.org/a-soil-science-revolution-upends-plans-to-fight-climate-change-20210727/"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9C90-0FB2-BB49-89C4-AC1226718772}"/>
              </a:ext>
            </a:extLst>
          </p:cNvPr>
          <p:cNvSpPr>
            <a:spLocks noGrp="1"/>
          </p:cNvSpPr>
          <p:nvPr>
            <p:ph type="ctrTitle"/>
          </p:nvPr>
        </p:nvSpPr>
        <p:spPr>
          <a:xfrm>
            <a:off x="809549" y="889460"/>
            <a:ext cx="10572901" cy="1534796"/>
          </a:xfrm>
        </p:spPr>
        <p:txBody>
          <a:bodyPr>
            <a:noAutofit/>
          </a:bodyPr>
          <a:lstStyle/>
          <a:p>
            <a:pPr marL="0" marR="0" algn="ctr">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Net Carbon Sequestration Potential and Soil Health in Agriculture</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22E05E7-C85B-2E47-878A-381C4A683645}"/>
              </a:ext>
            </a:extLst>
          </p:cNvPr>
          <p:cNvSpPr>
            <a:spLocks noGrp="1"/>
          </p:cNvSpPr>
          <p:nvPr>
            <p:ph type="subTitle" idx="1"/>
          </p:nvPr>
        </p:nvSpPr>
        <p:spPr/>
        <p:txBody>
          <a:bodyPr>
            <a:normAutofit fontScale="92500" lnSpcReduction="20000"/>
          </a:bodyPr>
          <a:lstStyle/>
          <a:p>
            <a:r>
              <a:rPr lang="en-US" dirty="0"/>
              <a:t>Mike Badzmierowski, Ph.D.</a:t>
            </a:r>
          </a:p>
          <a:p>
            <a:r>
              <a:rPr lang="en-US" dirty="0"/>
              <a:t>ODA – Soil Health Specialist</a:t>
            </a:r>
          </a:p>
          <a:p>
            <a:r>
              <a:rPr lang="en-US" dirty="0"/>
              <a:t>OACD Annual Meeting – November 2</a:t>
            </a:r>
            <a:r>
              <a:rPr lang="en-US" baseline="30000" dirty="0"/>
              <a:t>nd</a:t>
            </a:r>
            <a:r>
              <a:rPr lang="en-US" dirty="0"/>
              <a:t>, 2022</a:t>
            </a:r>
          </a:p>
        </p:txBody>
      </p:sp>
      <p:sp>
        <p:nvSpPr>
          <p:cNvPr id="4" name="TextBox 3">
            <a:extLst>
              <a:ext uri="{FF2B5EF4-FFF2-40B4-BE49-F238E27FC236}">
                <a16:creationId xmlns:a16="http://schemas.microsoft.com/office/drawing/2014/main" id="{2B37B9F3-16E6-F5CC-15A7-D717F755E9E6}"/>
              </a:ext>
            </a:extLst>
          </p:cNvPr>
          <p:cNvSpPr txBox="1"/>
          <p:nvPr/>
        </p:nvSpPr>
        <p:spPr>
          <a:xfrm>
            <a:off x="8407400" y="6077209"/>
            <a:ext cx="3784600" cy="376237"/>
          </a:xfrm>
          <a:prstGeom prst="rect">
            <a:avLst/>
          </a:prstGeom>
          <a:noFill/>
        </p:spPr>
        <p:txBody>
          <a:bodyPr wrap="square" rtlCol="0">
            <a:spAutoFit/>
          </a:bodyPr>
          <a:lstStyle/>
          <a:p>
            <a:r>
              <a:rPr lang="en-US" dirty="0" err="1">
                <a:solidFill>
                  <a:schemeClr val="bg1"/>
                </a:solidFill>
              </a:rPr>
              <a:t>mike.badzmierowski@oda.oregon.gov</a:t>
            </a:r>
            <a:endParaRPr lang="en-US" dirty="0">
              <a:solidFill>
                <a:schemeClr val="bg1"/>
              </a:solidFill>
            </a:endParaRPr>
          </a:p>
        </p:txBody>
      </p:sp>
    </p:spTree>
    <p:extLst>
      <p:ext uri="{BB962C8B-B14F-4D97-AF65-F5344CB8AC3E}">
        <p14:creationId xmlns:p14="http://schemas.microsoft.com/office/powerpoint/2010/main" val="424711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9C12-0CD1-15D9-7706-323295DCB093}"/>
              </a:ext>
            </a:extLst>
          </p:cNvPr>
          <p:cNvSpPr>
            <a:spLocks noGrp="1"/>
          </p:cNvSpPr>
          <p:nvPr>
            <p:ph type="title"/>
          </p:nvPr>
        </p:nvSpPr>
        <p:spPr>
          <a:xfrm>
            <a:off x="917863" y="273811"/>
            <a:ext cx="10356273" cy="1325563"/>
          </a:xfrm>
        </p:spPr>
        <p:txBody>
          <a:bodyPr>
            <a:normAutofit fontScale="90000"/>
          </a:bodyPr>
          <a:lstStyle/>
          <a:p>
            <a:r>
              <a:rPr lang="en-US" dirty="0">
                <a:solidFill>
                  <a:schemeClr val="accent2"/>
                </a:solidFill>
              </a:rPr>
              <a:t>What do soil carbon scientists think about net carbon sequestration in agriculture?</a:t>
            </a:r>
          </a:p>
        </p:txBody>
      </p:sp>
      <p:pic>
        <p:nvPicPr>
          <p:cNvPr id="4" name="Picture 3" descr="Chart, waterfall chart&#10;&#10;Description automatically generated">
            <a:extLst>
              <a:ext uri="{FF2B5EF4-FFF2-40B4-BE49-F238E27FC236}">
                <a16:creationId xmlns:a16="http://schemas.microsoft.com/office/drawing/2014/main" id="{48BB2D24-D24F-3BE7-ADDC-11A5B0ABF661}"/>
              </a:ext>
            </a:extLst>
          </p:cNvPr>
          <p:cNvPicPr>
            <a:picLocks noChangeAspect="1"/>
          </p:cNvPicPr>
          <p:nvPr/>
        </p:nvPicPr>
        <p:blipFill>
          <a:blip r:embed="rId3"/>
          <a:stretch>
            <a:fillRect/>
          </a:stretch>
        </p:blipFill>
        <p:spPr>
          <a:xfrm>
            <a:off x="5428273" y="1951847"/>
            <a:ext cx="6763727" cy="3543483"/>
          </a:xfrm>
          <a:prstGeom prst="rect">
            <a:avLst/>
          </a:prstGeom>
        </p:spPr>
      </p:pic>
      <p:sp>
        <p:nvSpPr>
          <p:cNvPr id="9" name="TextBox 8">
            <a:extLst>
              <a:ext uri="{FF2B5EF4-FFF2-40B4-BE49-F238E27FC236}">
                <a16:creationId xmlns:a16="http://schemas.microsoft.com/office/drawing/2014/main" id="{D7DD8B61-0AEB-B30D-0229-4147FDBC2D9B}"/>
              </a:ext>
            </a:extLst>
          </p:cNvPr>
          <p:cNvSpPr txBox="1"/>
          <p:nvPr/>
        </p:nvSpPr>
        <p:spPr>
          <a:xfrm>
            <a:off x="148937" y="2246260"/>
            <a:ext cx="5171208"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t>Brown et al. 2022 assessed soil carbon scientists' views on </a:t>
            </a:r>
            <a:r>
              <a:rPr lang="en-US" sz="2800" dirty="0">
                <a:effectLst/>
                <a:latin typeface="Calibri" panose="020F0502020204030204" pitchFamily="34" charset="0"/>
              </a:rPr>
              <a:t>soil carbon in croplands, while taking into consideration net GHG mitigation that result from specific management practices</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0930AD3F-8C94-4CC9-F884-EE6D91957FBE}"/>
              </a:ext>
            </a:extLst>
          </p:cNvPr>
          <p:cNvSpPr txBox="1"/>
          <p:nvPr/>
        </p:nvSpPr>
        <p:spPr>
          <a:xfrm>
            <a:off x="7572539" y="6596390"/>
            <a:ext cx="4456669" cy="261610"/>
          </a:xfrm>
          <a:prstGeom prst="rect">
            <a:avLst/>
          </a:prstGeom>
          <a:noFill/>
        </p:spPr>
        <p:txBody>
          <a:bodyPr wrap="none" rtlCol="0">
            <a:spAutoFit/>
          </a:bodyPr>
          <a:lstStyle/>
          <a:p>
            <a:r>
              <a:rPr lang="en-US" sz="1100" dirty="0"/>
              <a:t>Brown et al. 2022. Assessing views on soil carbon in croplands: Final report</a:t>
            </a:r>
          </a:p>
        </p:txBody>
      </p:sp>
    </p:spTree>
    <p:extLst>
      <p:ext uri="{BB962C8B-B14F-4D97-AF65-F5344CB8AC3E}">
        <p14:creationId xmlns:p14="http://schemas.microsoft.com/office/powerpoint/2010/main" val="259539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5E2AA1-1C3B-38FD-96AE-DBF3EB8D8FE8}"/>
              </a:ext>
            </a:extLst>
          </p:cNvPr>
          <p:cNvSpPr>
            <a:spLocks noGrp="1"/>
          </p:cNvSpPr>
          <p:nvPr>
            <p:ph type="title"/>
          </p:nvPr>
        </p:nvSpPr>
        <p:spPr>
          <a:xfrm>
            <a:off x="490333" y="66706"/>
            <a:ext cx="5257800" cy="1092276"/>
          </a:xfrm>
        </p:spPr>
        <p:txBody>
          <a:bodyPr/>
          <a:lstStyle/>
          <a:p>
            <a:r>
              <a:rPr lang="en-US" dirty="0">
                <a:solidFill>
                  <a:schemeClr val="accent2"/>
                </a:solidFill>
              </a:rPr>
              <a:t>More data needed</a:t>
            </a:r>
          </a:p>
        </p:txBody>
      </p:sp>
      <p:sp>
        <p:nvSpPr>
          <p:cNvPr id="4" name="TextBox 3">
            <a:extLst>
              <a:ext uri="{FF2B5EF4-FFF2-40B4-BE49-F238E27FC236}">
                <a16:creationId xmlns:a16="http://schemas.microsoft.com/office/drawing/2014/main" id="{35B6F957-4AE8-EE31-9060-53246FA42776}"/>
              </a:ext>
            </a:extLst>
          </p:cNvPr>
          <p:cNvSpPr txBox="1"/>
          <p:nvPr/>
        </p:nvSpPr>
        <p:spPr>
          <a:xfrm>
            <a:off x="254806" y="928103"/>
            <a:ext cx="5728855"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rPr>
              <a:t>M</a:t>
            </a:r>
            <a:r>
              <a:rPr lang="en-US" sz="2400" dirty="0">
                <a:effectLst/>
                <a:latin typeface="Calibri" panose="020F0502020204030204" pitchFamily="34" charset="0"/>
              </a:rPr>
              <a:t>any scientists believe soil carbon dynamics under real field conditions have not been studied adequately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effectLst/>
                <a:latin typeface="Calibri" panose="020F0502020204030204" pitchFamily="34" charset="0"/>
              </a:rPr>
              <a:t>Soil sampling seen as most appropriate basis for setting baselines for soil carbon and measuring changes over time</a:t>
            </a:r>
          </a:p>
          <a:p>
            <a:pPr marL="285750" indent="-285750">
              <a:buFont typeface="Arial" panose="020B0604020202020204" pitchFamily="34" charset="0"/>
              <a:buChar char="•"/>
            </a:pPr>
            <a:endParaRPr lang="en-US" sz="2400" dirty="0">
              <a:effectLst/>
              <a:latin typeface="Calibri" panose="020F0502020204030204" pitchFamily="34" charset="0"/>
            </a:endParaRPr>
          </a:p>
          <a:p>
            <a:pPr marL="285750" indent="-285750">
              <a:buFont typeface="Arial" panose="020B0604020202020204" pitchFamily="34" charset="0"/>
              <a:buChar char="•"/>
            </a:pPr>
            <a:r>
              <a:rPr lang="en-US" sz="2400" dirty="0">
                <a:effectLst/>
                <a:latin typeface="Calibri" panose="020F0502020204030204" pitchFamily="34" charset="0"/>
              </a:rPr>
              <a:t>Other techniques, such as measurement and modeling based on proxy variables and remote sensing data, were seen as useful ways to supplement and extend (but not replace) the usefulness of sampling data</a:t>
            </a:r>
          </a:p>
        </p:txBody>
      </p:sp>
      <p:pic>
        <p:nvPicPr>
          <p:cNvPr id="5" name="Picture 4" descr="Chart, bar chart&#10;&#10;Description automatically generated">
            <a:extLst>
              <a:ext uri="{FF2B5EF4-FFF2-40B4-BE49-F238E27FC236}">
                <a16:creationId xmlns:a16="http://schemas.microsoft.com/office/drawing/2014/main" id="{1EF8AB03-80C0-97FF-7E75-3291B623B30F}"/>
              </a:ext>
            </a:extLst>
          </p:cNvPr>
          <p:cNvPicPr>
            <a:picLocks noChangeAspect="1"/>
          </p:cNvPicPr>
          <p:nvPr/>
        </p:nvPicPr>
        <p:blipFill>
          <a:blip r:embed="rId2"/>
          <a:stretch>
            <a:fillRect/>
          </a:stretch>
        </p:blipFill>
        <p:spPr>
          <a:xfrm>
            <a:off x="5983661" y="322972"/>
            <a:ext cx="6045547" cy="2835864"/>
          </a:xfrm>
          <a:prstGeom prst="rect">
            <a:avLst/>
          </a:prstGeom>
        </p:spPr>
      </p:pic>
      <p:pic>
        <p:nvPicPr>
          <p:cNvPr id="6" name="Picture 5" descr="Chart&#10;&#10;Description automatically generated">
            <a:extLst>
              <a:ext uri="{FF2B5EF4-FFF2-40B4-BE49-F238E27FC236}">
                <a16:creationId xmlns:a16="http://schemas.microsoft.com/office/drawing/2014/main" id="{4B0F0C78-D4AC-E5AF-7C76-C3E9A7252511}"/>
              </a:ext>
            </a:extLst>
          </p:cNvPr>
          <p:cNvPicPr>
            <a:picLocks noChangeAspect="1"/>
          </p:cNvPicPr>
          <p:nvPr/>
        </p:nvPicPr>
        <p:blipFill>
          <a:blip r:embed="rId3"/>
          <a:stretch>
            <a:fillRect/>
          </a:stretch>
        </p:blipFill>
        <p:spPr>
          <a:xfrm>
            <a:off x="6096001" y="3691493"/>
            <a:ext cx="5933208" cy="2843535"/>
          </a:xfrm>
          <a:prstGeom prst="rect">
            <a:avLst/>
          </a:prstGeom>
        </p:spPr>
      </p:pic>
      <p:sp>
        <p:nvSpPr>
          <p:cNvPr id="7" name="TextBox 6">
            <a:extLst>
              <a:ext uri="{FF2B5EF4-FFF2-40B4-BE49-F238E27FC236}">
                <a16:creationId xmlns:a16="http://schemas.microsoft.com/office/drawing/2014/main" id="{C4895931-1339-1501-FA48-EFDFCD37FF59}"/>
              </a:ext>
            </a:extLst>
          </p:cNvPr>
          <p:cNvSpPr txBox="1"/>
          <p:nvPr/>
        </p:nvSpPr>
        <p:spPr>
          <a:xfrm>
            <a:off x="7572539" y="6596390"/>
            <a:ext cx="4456669" cy="261610"/>
          </a:xfrm>
          <a:prstGeom prst="rect">
            <a:avLst/>
          </a:prstGeom>
          <a:noFill/>
        </p:spPr>
        <p:txBody>
          <a:bodyPr wrap="none" rtlCol="0">
            <a:spAutoFit/>
          </a:bodyPr>
          <a:lstStyle/>
          <a:p>
            <a:r>
              <a:rPr lang="en-US" sz="1100" dirty="0"/>
              <a:t>Brown et al. 2022. Assessing views on soil carbon in croplands: Final report</a:t>
            </a:r>
          </a:p>
        </p:txBody>
      </p:sp>
    </p:spTree>
    <p:extLst>
      <p:ext uri="{BB962C8B-B14F-4D97-AF65-F5344CB8AC3E}">
        <p14:creationId xmlns:p14="http://schemas.microsoft.com/office/powerpoint/2010/main" val="146965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C484-9599-143D-9F61-BEFFA5C0B19A}"/>
              </a:ext>
            </a:extLst>
          </p:cNvPr>
          <p:cNvSpPr>
            <a:spLocks noGrp="1"/>
          </p:cNvSpPr>
          <p:nvPr>
            <p:ph type="title"/>
          </p:nvPr>
        </p:nvSpPr>
        <p:spPr>
          <a:xfrm>
            <a:off x="273047" y="106791"/>
            <a:ext cx="4778928" cy="1325563"/>
          </a:xfrm>
        </p:spPr>
        <p:txBody>
          <a:bodyPr>
            <a:normAutofit fontScale="90000"/>
          </a:bodyPr>
          <a:lstStyle/>
          <a:p>
            <a:r>
              <a:rPr lang="en-US" dirty="0">
                <a:solidFill>
                  <a:schemeClr val="accent2"/>
                </a:solidFill>
              </a:rPr>
              <a:t>What do soil carbon scientists think?</a:t>
            </a:r>
            <a:endParaRPr lang="en-US" dirty="0"/>
          </a:p>
        </p:txBody>
      </p:sp>
      <p:pic>
        <p:nvPicPr>
          <p:cNvPr id="3" name="Picture 2" descr="Chart&#10;&#10;Description automatically generated with medium confidence">
            <a:extLst>
              <a:ext uri="{FF2B5EF4-FFF2-40B4-BE49-F238E27FC236}">
                <a16:creationId xmlns:a16="http://schemas.microsoft.com/office/drawing/2014/main" id="{1B6E5A4D-45EC-B056-34C1-97D7E6637A5B}"/>
              </a:ext>
            </a:extLst>
          </p:cNvPr>
          <p:cNvPicPr>
            <a:picLocks noChangeAspect="1"/>
          </p:cNvPicPr>
          <p:nvPr/>
        </p:nvPicPr>
        <p:blipFill>
          <a:blip r:embed="rId3"/>
          <a:stretch>
            <a:fillRect/>
          </a:stretch>
        </p:blipFill>
        <p:spPr>
          <a:xfrm>
            <a:off x="5051975" y="219651"/>
            <a:ext cx="6741835" cy="3209348"/>
          </a:xfrm>
          <a:prstGeom prst="rect">
            <a:avLst/>
          </a:prstGeom>
        </p:spPr>
      </p:pic>
      <p:pic>
        <p:nvPicPr>
          <p:cNvPr id="5" name="Picture 4" descr="Chart, bar chart&#10;&#10;Description automatically generated">
            <a:extLst>
              <a:ext uri="{FF2B5EF4-FFF2-40B4-BE49-F238E27FC236}">
                <a16:creationId xmlns:a16="http://schemas.microsoft.com/office/drawing/2014/main" id="{2EC0492C-A9D4-4E56-C424-1884658BC122}"/>
              </a:ext>
            </a:extLst>
          </p:cNvPr>
          <p:cNvPicPr>
            <a:picLocks noChangeAspect="1"/>
          </p:cNvPicPr>
          <p:nvPr/>
        </p:nvPicPr>
        <p:blipFill>
          <a:blip r:embed="rId4"/>
          <a:stretch>
            <a:fillRect/>
          </a:stretch>
        </p:blipFill>
        <p:spPr>
          <a:xfrm>
            <a:off x="5051975" y="3387042"/>
            <a:ext cx="7004813" cy="3209348"/>
          </a:xfrm>
          <a:prstGeom prst="rect">
            <a:avLst/>
          </a:prstGeom>
        </p:spPr>
      </p:pic>
      <p:sp>
        <p:nvSpPr>
          <p:cNvPr id="6" name="TextBox 5">
            <a:extLst>
              <a:ext uri="{FF2B5EF4-FFF2-40B4-BE49-F238E27FC236}">
                <a16:creationId xmlns:a16="http://schemas.microsoft.com/office/drawing/2014/main" id="{F1089751-17C0-FC85-22E6-873080C4136A}"/>
              </a:ext>
            </a:extLst>
          </p:cNvPr>
          <p:cNvSpPr txBox="1"/>
          <p:nvPr/>
        </p:nvSpPr>
        <p:spPr>
          <a:xfrm>
            <a:off x="134056" y="1432354"/>
            <a:ext cx="5056910" cy="5663089"/>
          </a:xfrm>
          <a:prstGeom prst="rect">
            <a:avLst/>
          </a:prstGeom>
          <a:noFill/>
        </p:spPr>
        <p:txBody>
          <a:bodyPr wrap="square" rtlCol="0">
            <a:spAutoFit/>
          </a:bodyPr>
          <a:lstStyle/>
          <a:p>
            <a:pPr marL="285750" indent="-285750">
              <a:buFont typeface="Arial" panose="020B0604020202020204" pitchFamily="34" charset="0"/>
              <a:buChar char="•"/>
            </a:pPr>
            <a:r>
              <a:rPr lang="en-US" sz="2000" dirty="0">
                <a:effectLst/>
                <a:latin typeface="Calibri" panose="020F0502020204030204" pitchFamily="34" charset="0"/>
              </a:rPr>
              <a:t>Scientists largely agreed that soil health should potentially be the main rationale for improved management practices</a:t>
            </a:r>
          </a:p>
          <a:p>
            <a:pPr marL="285750" indent="-285750">
              <a:buFont typeface="Arial" panose="020B0604020202020204" pitchFamily="34" charset="0"/>
              <a:buChar char="•"/>
            </a:pPr>
            <a:endParaRPr lang="en-US" sz="2000" dirty="0">
              <a:effectLst/>
              <a:latin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rPr>
              <a:t>P</a:t>
            </a:r>
            <a:r>
              <a:rPr lang="en-US" sz="2000" dirty="0">
                <a:effectLst/>
                <a:latin typeface="Calibri" panose="020F0502020204030204" pitchFamily="34" charset="0"/>
              </a:rPr>
              <a:t>articipants emphasized </a:t>
            </a:r>
            <a:r>
              <a:rPr lang="en-US" sz="2000" b="1" dirty="0">
                <a:effectLst/>
                <a:latin typeface="Calibri" panose="020F0502020204030204" pitchFamily="34" charset="0"/>
              </a:rPr>
              <a:t>need to track fluxes of all GHGs associated with management practices in croplands</a:t>
            </a:r>
            <a:r>
              <a:rPr lang="en-US" sz="2000" dirty="0">
                <a:effectLst/>
                <a:latin typeface="Calibri" panose="020F0502020204030204" pitchFamily="34" charset="0"/>
              </a:rPr>
              <a:t> and noted that consideration of </a:t>
            </a:r>
            <a:r>
              <a:rPr lang="en-US" sz="2000" b="1" dirty="0">
                <a:effectLst/>
                <a:latin typeface="Calibri" panose="020F0502020204030204" pitchFamily="34" charset="0"/>
              </a:rPr>
              <a:t>soil carbon alone could fail to accurately quantify the climate effects of cropland management</a:t>
            </a:r>
          </a:p>
          <a:p>
            <a:pPr marL="285750" indent="-285750">
              <a:buFont typeface="Arial" panose="020B0604020202020204" pitchFamily="34" charset="0"/>
              <a:buChar char="•"/>
            </a:pPr>
            <a:endParaRPr lang="en-US" sz="2000" dirty="0">
              <a:effectLst/>
              <a:latin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rPr>
              <a:t>Experts reinforced that rates of carbon increases are far too nuanced and varied across different geographies to reliably predict the quantity of sequestration that would occur due to any agricultural management practice</a:t>
            </a:r>
          </a:p>
          <a:p>
            <a:pPr marL="285750" indent="-285750">
              <a:buFont typeface="Arial" panose="020B0604020202020204" pitchFamily="34" charset="0"/>
              <a:buChar char="•"/>
            </a:pPr>
            <a:endParaRPr lang="en-US" sz="2200" dirty="0"/>
          </a:p>
        </p:txBody>
      </p:sp>
      <p:sp>
        <p:nvSpPr>
          <p:cNvPr id="7" name="TextBox 6">
            <a:extLst>
              <a:ext uri="{FF2B5EF4-FFF2-40B4-BE49-F238E27FC236}">
                <a16:creationId xmlns:a16="http://schemas.microsoft.com/office/drawing/2014/main" id="{35AFC1E4-5F64-E711-40FE-E5E1B4DB64DE}"/>
              </a:ext>
            </a:extLst>
          </p:cNvPr>
          <p:cNvSpPr txBox="1"/>
          <p:nvPr/>
        </p:nvSpPr>
        <p:spPr>
          <a:xfrm>
            <a:off x="7572539" y="6596390"/>
            <a:ext cx="4456669" cy="261610"/>
          </a:xfrm>
          <a:prstGeom prst="rect">
            <a:avLst/>
          </a:prstGeom>
          <a:noFill/>
        </p:spPr>
        <p:txBody>
          <a:bodyPr wrap="none" rtlCol="0">
            <a:spAutoFit/>
          </a:bodyPr>
          <a:lstStyle/>
          <a:p>
            <a:r>
              <a:rPr lang="en-US" sz="1100" dirty="0"/>
              <a:t>Brown et al. 2022. Assessing views on soil carbon in croplands: Final report</a:t>
            </a:r>
          </a:p>
        </p:txBody>
      </p:sp>
    </p:spTree>
    <p:extLst>
      <p:ext uri="{BB962C8B-B14F-4D97-AF65-F5344CB8AC3E}">
        <p14:creationId xmlns:p14="http://schemas.microsoft.com/office/powerpoint/2010/main" val="3666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0B7A-05CE-F39D-A593-EFDA47F0C635}"/>
              </a:ext>
            </a:extLst>
          </p:cNvPr>
          <p:cNvSpPr>
            <a:spLocks noGrp="1"/>
          </p:cNvSpPr>
          <p:nvPr>
            <p:ph type="title"/>
          </p:nvPr>
        </p:nvSpPr>
        <p:spPr/>
        <p:txBody>
          <a:bodyPr/>
          <a:lstStyle/>
          <a:p>
            <a:r>
              <a:rPr lang="en-US" sz="7200" dirty="0">
                <a:solidFill>
                  <a:schemeClr val="bg1"/>
                </a:solidFill>
              </a:rPr>
              <a:t>Trade-offs</a:t>
            </a:r>
          </a:p>
        </p:txBody>
      </p:sp>
      <p:sp>
        <p:nvSpPr>
          <p:cNvPr id="3" name="TextBox 2">
            <a:extLst>
              <a:ext uri="{FF2B5EF4-FFF2-40B4-BE49-F238E27FC236}">
                <a16:creationId xmlns:a16="http://schemas.microsoft.com/office/drawing/2014/main" id="{E838ED79-D0B4-29C8-342F-DB5E8D82941B}"/>
              </a:ext>
            </a:extLst>
          </p:cNvPr>
          <p:cNvSpPr txBox="1"/>
          <p:nvPr/>
        </p:nvSpPr>
        <p:spPr>
          <a:xfrm>
            <a:off x="2067098" y="3734409"/>
            <a:ext cx="8057803" cy="1015663"/>
          </a:xfrm>
          <a:prstGeom prst="rect">
            <a:avLst/>
          </a:prstGeom>
          <a:noFill/>
        </p:spPr>
        <p:txBody>
          <a:bodyPr wrap="square" rtlCol="0">
            <a:spAutoFit/>
          </a:bodyPr>
          <a:lstStyle/>
          <a:p>
            <a:pPr algn="ctr"/>
            <a:r>
              <a:rPr lang="en-US" sz="2000" b="0" i="0" dirty="0">
                <a:solidFill>
                  <a:schemeClr val="bg1"/>
                </a:solidFill>
                <a:effectLst/>
                <a:latin typeface="Overpass" pitchFamily="2" charset="77"/>
              </a:rPr>
              <a:t>“</a:t>
            </a:r>
            <a:r>
              <a:rPr lang="en-US" sz="2000" i="0" dirty="0">
                <a:solidFill>
                  <a:schemeClr val="bg1"/>
                </a:solidFill>
                <a:effectLst/>
                <a:latin typeface="Overpass" pitchFamily="2" charset="77"/>
              </a:rPr>
              <a:t>There are no solutions, there are only trade-offs; and you try to get the best trade-off you can get, that's all you can hope for.” </a:t>
            </a:r>
          </a:p>
          <a:p>
            <a:pPr algn="ctr"/>
            <a:r>
              <a:rPr lang="en-US" sz="2000" b="0" i="0" dirty="0">
                <a:solidFill>
                  <a:schemeClr val="bg1"/>
                </a:solidFill>
                <a:effectLst/>
                <a:latin typeface="Overpass" pitchFamily="2" charset="77"/>
              </a:rPr>
              <a:t>– Thomas Sowell</a:t>
            </a:r>
            <a:endParaRPr lang="en-US" sz="2000" dirty="0">
              <a:solidFill>
                <a:schemeClr val="bg1"/>
              </a:solidFill>
              <a:latin typeface="Overpass" pitchFamily="2" charset="77"/>
            </a:endParaRPr>
          </a:p>
        </p:txBody>
      </p:sp>
    </p:spTree>
    <p:extLst>
      <p:ext uri="{BB962C8B-B14F-4D97-AF65-F5344CB8AC3E}">
        <p14:creationId xmlns:p14="http://schemas.microsoft.com/office/powerpoint/2010/main" val="56761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04CD-741C-5669-0B78-7C2667EBCEA7}"/>
              </a:ext>
            </a:extLst>
          </p:cNvPr>
          <p:cNvSpPr>
            <a:spLocks noGrp="1"/>
          </p:cNvSpPr>
          <p:nvPr>
            <p:ph type="title"/>
          </p:nvPr>
        </p:nvSpPr>
        <p:spPr/>
        <p:txBody>
          <a:bodyPr/>
          <a:lstStyle/>
          <a:p>
            <a:r>
              <a:rPr lang="en-US" dirty="0"/>
              <a:t>Trade-offs and cover crops</a:t>
            </a:r>
          </a:p>
        </p:txBody>
      </p:sp>
      <p:pic>
        <p:nvPicPr>
          <p:cNvPr id="4" name="Picture 3">
            <a:extLst>
              <a:ext uri="{FF2B5EF4-FFF2-40B4-BE49-F238E27FC236}">
                <a16:creationId xmlns:a16="http://schemas.microsoft.com/office/drawing/2014/main" id="{28F3AB95-D54E-7FD7-5A07-2ACF91D5451F}"/>
              </a:ext>
            </a:extLst>
          </p:cNvPr>
          <p:cNvPicPr>
            <a:picLocks noChangeAspect="1"/>
          </p:cNvPicPr>
          <p:nvPr/>
        </p:nvPicPr>
        <p:blipFill>
          <a:blip r:embed="rId2"/>
          <a:stretch>
            <a:fillRect/>
          </a:stretch>
        </p:blipFill>
        <p:spPr>
          <a:xfrm>
            <a:off x="589628" y="1555845"/>
            <a:ext cx="11012744" cy="4102787"/>
          </a:xfrm>
          <a:prstGeom prst="rect">
            <a:avLst/>
          </a:prstGeom>
        </p:spPr>
      </p:pic>
      <p:sp>
        <p:nvSpPr>
          <p:cNvPr id="5" name="TextBox 4">
            <a:extLst>
              <a:ext uri="{FF2B5EF4-FFF2-40B4-BE49-F238E27FC236}">
                <a16:creationId xmlns:a16="http://schemas.microsoft.com/office/drawing/2014/main" id="{F3270223-ADE4-236A-00BD-04621DB435D1}"/>
              </a:ext>
            </a:extLst>
          </p:cNvPr>
          <p:cNvSpPr txBox="1"/>
          <p:nvPr/>
        </p:nvSpPr>
        <p:spPr>
          <a:xfrm>
            <a:off x="4612944" y="5658632"/>
            <a:ext cx="1105469" cy="369332"/>
          </a:xfrm>
          <a:prstGeom prst="rect">
            <a:avLst/>
          </a:prstGeom>
          <a:noFill/>
        </p:spPr>
        <p:txBody>
          <a:bodyPr wrap="square" rtlCol="0">
            <a:spAutoFit/>
          </a:bodyPr>
          <a:lstStyle/>
          <a:p>
            <a:r>
              <a:rPr lang="en-US" dirty="0"/>
              <a:t>% change</a:t>
            </a:r>
          </a:p>
        </p:txBody>
      </p:sp>
      <p:sp>
        <p:nvSpPr>
          <p:cNvPr id="6" name="TextBox 5">
            <a:extLst>
              <a:ext uri="{FF2B5EF4-FFF2-40B4-BE49-F238E27FC236}">
                <a16:creationId xmlns:a16="http://schemas.microsoft.com/office/drawing/2014/main" id="{EB757FA3-FA4F-613D-512F-818224BC27FE}"/>
              </a:ext>
            </a:extLst>
          </p:cNvPr>
          <p:cNvSpPr txBox="1"/>
          <p:nvPr/>
        </p:nvSpPr>
        <p:spPr>
          <a:xfrm>
            <a:off x="589628" y="6027964"/>
            <a:ext cx="8998871" cy="707886"/>
          </a:xfrm>
          <a:prstGeom prst="rect">
            <a:avLst/>
          </a:prstGeom>
          <a:noFill/>
        </p:spPr>
        <p:txBody>
          <a:bodyPr wrap="square" rtlCol="0">
            <a:spAutoFit/>
          </a:bodyPr>
          <a:lstStyle/>
          <a:p>
            <a:r>
              <a:rPr lang="en-US" sz="2000" dirty="0"/>
              <a:t>Meta-analysis by Jian et al. A calculator to quantify cover crop effects on soil health and productivity (2020), comparing cover cop treatments vs. no cover crop </a:t>
            </a:r>
          </a:p>
        </p:txBody>
      </p:sp>
    </p:spTree>
    <p:extLst>
      <p:ext uri="{BB962C8B-B14F-4D97-AF65-F5344CB8AC3E}">
        <p14:creationId xmlns:p14="http://schemas.microsoft.com/office/powerpoint/2010/main" val="27372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EA77-D061-8CC8-F56D-9244074416B0}"/>
              </a:ext>
            </a:extLst>
          </p:cNvPr>
          <p:cNvSpPr>
            <a:spLocks noGrp="1"/>
          </p:cNvSpPr>
          <p:nvPr>
            <p:ph type="title"/>
          </p:nvPr>
        </p:nvSpPr>
        <p:spPr/>
        <p:txBody>
          <a:bodyPr/>
          <a:lstStyle/>
          <a:p>
            <a:r>
              <a:rPr lang="en-US" dirty="0"/>
              <a:t>Trade-offs and no-till</a:t>
            </a:r>
          </a:p>
        </p:txBody>
      </p:sp>
      <p:sp>
        <p:nvSpPr>
          <p:cNvPr id="3" name="Content Placeholder 2">
            <a:extLst>
              <a:ext uri="{FF2B5EF4-FFF2-40B4-BE49-F238E27FC236}">
                <a16:creationId xmlns:a16="http://schemas.microsoft.com/office/drawing/2014/main" id="{26BD3022-4181-D860-982A-4017A8B923F8}"/>
              </a:ext>
            </a:extLst>
          </p:cNvPr>
          <p:cNvSpPr>
            <a:spLocks noGrp="1"/>
          </p:cNvSpPr>
          <p:nvPr>
            <p:ph idx="1"/>
          </p:nvPr>
        </p:nvSpPr>
        <p:spPr>
          <a:xfrm>
            <a:off x="838200" y="1813791"/>
            <a:ext cx="10515600" cy="4030663"/>
          </a:xfrm>
        </p:spPr>
        <p:txBody>
          <a:bodyPr/>
          <a:lstStyle/>
          <a:p>
            <a:r>
              <a:rPr lang="en-US" dirty="0"/>
              <a:t>No-till (and to a lesser extent reduced tillage) reduces erosion and runoff, improves soil structure and water retention, but appears to result in decreased soil organic carbon stocks</a:t>
            </a:r>
            <a:r>
              <a:rPr lang="en-US" baseline="30000" dirty="0"/>
              <a:t>1</a:t>
            </a:r>
            <a:r>
              <a:rPr lang="en-US" dirty="0"/>
              <a:t> and increase nitrous oxide emissions</a:t>
            </a:r>
            <a:r>
              <a:rPr lang="en-US" baseline="30000" dirty="0"/>
              <a:t>2</a:t>
            </a:r>
            <a:r>
              <a:rPr lang="en-US" dirty="0"/>
              <a:t> </a:t>
            </a:r>
          </a:p>
        </p:txBody>
      </p:sp>
      <p:sp>
        <p:nvSpPr>
          <p:cNvPr id="4" name="TextBox 3">
            <a:extLst>
              <a:ext uri="{FF2B5EF4-FFF2-40B4-BE49-F238E27FC236}">
                <a16:creationId xmlns:a16="http://schemas.microsoft.com/office/drawing/2014/main" id="{3A84E4F1-7A01-EC6D-8243-1BF25EDAB3B3}"/>
              </a:ext>
            </a:extLst>
          </p:cNvPr>
          <p:cNvSpPr txBox="1"/>
          <p:nvPr/>
        </p:nvSpPr>
        <p:spPr>
          <a:xfrm>
            <a:off x="838200" y="6119336"/>
            <a:ext cx="7747000" cy="738664"/>
          </a:xfrm>
          <a:prstGeom prst="rect">
            <a:avLst/>
          </a:prstGeom>
          <a:noFill/>
        </p:spPr>
        <p:txBody>
          <a:bodyPr wrap="square" rtlCol="0">
            <a:spAutoFit/>
          </a:bodyPr>
          <a:lstStyle/>
          <a:p>
            <a:pPr marL="342900" indent="-342900">
              <a:buAutoNum type="arabicPeriod"/>
            </a:pPr>
            <a:r>
              <a:rPr lang="en-US" sz="1200" dirty="0"/>
              <a:t>Cai et al. Declines in soil carbon under no tillage can be alleviated in the long run. 2022.</a:t>
            </a:r>
          </a:p>
          <a:p>
            <a:pPr marL="342900" indent="-342900">
              <a:buFontTx/>
              <a:buAutoNum type="arabicPeriod"/>
            </a:pPr>
            <a:r>
              <a:rPr lang="en-US" sz="1200" dirty="0"/>
              <a:t>Huang et al., 2018. What are the effects of no-tillage systems on greenhouse gas emissions and crop yield?</a:t>
            </a:r>
          </a:p>
          <a:p>
            <a:pPr marL="342900" indent="-342900">
              <a:buAutoNum type="arabicPeriod"/>
            </a:pPr>
            <a:endParaRPr lang="en-US" dirty="0"/>
          </a:p>
        </p:txBody>
      </p:sp>
    </p:spTree>
    <p:extLst>
      <p:ext uri="{BB962C8B-B14F-4D97-AF65-F5344CB8AC3E}">
        <p14:creationId xmlns:p14="http://schemas.microsoft.com/office/powerpoint/2010/main" val="170463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ABC94-29E6-90F7-A697-B0C49E7D9B29}"/>
              </a:ext>
            </a:extLst>
          </p:cNvPr>
          <p:cNvSpPr>
            <a:spLocks noGrp="1"/>
          </p:cNvSpPr>
          <p:nvPr>
            <p:ph type="title"/>
          </p:nvPr>
        </p:nvSpPr>
        <p:spPr>
          <a:xfrm>
            <a:off x="838200" y="365760"/>
            <a:ext cx="10515600" cy="1325563"/>
          </a:xfrm>
        </p:spPr>
        <p:txBody>
          <a:bodyPr>
            <a:normAutofit/>
          </a:bodyPr>
          <a:lstStyle/>
          <a:p>
            <a:r>
              <a:rPr lang="en-US" dirty="0">
                <a:solidFill>
                  <a:schemeClr val="bg1"/>
                </a:solidFill>
              </a:rPr>
              <a:t>Trade-offs and no-till cont.</a:t>
            </a:r>
          </a:p>
        </p:txBody>
      </p:sp>
      <p:sp>
        <p:nvSpPr>
          <p:cNvPr id="8" name="Content Placeholder 7">
            <a:extLst>
              <a:ext uri="{FF2B5EF4-FFF2-40B4-BE49-F238E27FC236}">
                <a16:creationId xmlns:a16="http://schemas.microsoft.com/office/drawing/2014/main" id="{883F4564-948B-0DA9-FFAF-741564F721E7}"/>
              </a:ext>
            </a:extLst>
          </p:cNvPr>
          <p:cNvSpPr>
            <a:spLocks noGrp="1"/>
          </p:cNvSpPr>
          <p:nvPr>
            <p:ph idx="1"/>
          </p:nvPr>
        </p:nvSpPr>
        <p:spPr>
          <a:xfrm>
            <a:off x="841248" y="2276856"/>
            <a:ext cx="5015484" cy="4073143"/>
          </a:xfrm>
        </p:spPr>
        <p:txBody>
          <a:bodyPr anchor="ctr">
            <a:normAutofit lnSpcReduction="10000"/>
          </a:bodyPr>
          <a:lstStyle/>
          <a:p>
            <a:r>
              <a:rPr lang="en-US" sz="2400" dirty="0"/>
              <a:t>Cai et al. (2022) performed a meta-analysis of 1061 pairs of published experimental data comparing no-till and conventional tillage. No till increased surface (0-4 in) soil organic carbon stocks but decreased stocks in deeper depths (4-24 in) </a:t>
            </a:r>
          </a:p>
          <a:p>
            <a:r>
              <a:rPr lang="en-US" sz="2400" dirty="0"/>
              <a:t>This led to a decrease in stocks in the entire profile for 14 years until no-till was able to close the gap on stock losses</a:t>
            </a:r>
          </a:p>
        </p:txBody>
      </p:sp>
      <p:pic>
        <p:nvPicPr>
          <p:cNvPr id="4" name="Content Placeholder 3">
            <a:extLst>
              <a:ext uri="{FF2B5EF4-FFF2-40B4-BE49-F238E27FC236}">
                <a16:creationId xmlns:a16="http://schemas.microsoft.com/office/drawing/2014/main" id="{B4DC4DC3-16E0-C26E-C4F7-7F1FB1FFA80B}"/>
              </a:ext>
            </a:extLst>
          </p:cNvPr>
          <p:cNvPicPr>
            <a:picLocks noChangeAspect="1"/>
          </p:cNvPicPr>
          <p:nvPr/>
        </p:nvPicPr>
        <p:blipFill rotWithShape="1">
          <a:blip r:embed="rId2"/>
          <a:srcRect t="625" r="2" b="2"/>
          <a:stretch/>
        </p:blipFill>
        <p:spPr>
          <a:xfrm>
            <a:off x="6335270" y="2434495"/>
            <a:ext cx="5015484" cy="3900106"/>
          </a:xfrm>
          <a:prstGeom prst="rect">
            <a:avLst/>
          </a:prstGeom>
        </p:spPr>
      </p:pic>
    </p:spTree>
    <p:extLst>
      <p:ext uri="{BB962C8B-B14F-4D97-AF65-F5344CB8AC3E}">
        <p14:creationId xmlns:p14="http://schemas.microsoft.com/office/powerpoint/2010/main" val="25117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FDCBCCC-A39A-52F8-FE9D-05FCAE67D08B}"/>
              </a:ext>
            </a:extLst>
          </p:cNvPr>
          <p:cNvSpPr>
            <a:spLocks noGrp="1"/>
          </p:cNvSpPr>
          <p:nvPr>
            <p:ph type="title"/>
          </p:nvPr>
        </p:nvSpPr>
        <p:spPr>
          <a:xfrm>
            <a:off x="344398" y="231913"/>
            <a:ext cx="5751602" cy="1325563"/>
          </a:xfrm>
        </p:spPr>
        <p:txBody>
          <a:bodyPr>
            <a:normAutofit fontScale="90000"/>
          </a:bodyPr>
          <a:lstStyle/>
          <a:p>
            <a:r>
              <a:rPr lang="en-US" dirty="0">
                <a:solidFill>
                  <a:schemeClr val="accent2"/>
                </a:solidFill>
              </a:rPr>
              <a:t>No-till vs conventional GHG emissions</a:t>
            </a:r>
          </a:p>
        </p:txBody>
      </p:sp>
      <p:pic>
        <p:nvPicPr>
          <p:cNvPr id="5" name="Content Placeholder 4" descr="Chart, box and whisker chart&#10;&#10;Description automatically generated">
            <a:extLst>
              <a:ext uri="{FF2B5EF4-FFF2-40B4-BE49-F238E27FC236}">
                <a16:creationId xmlns:a16="http://schemas.microsoft.com/office/drawing/2014/main" id="{2F5263F5-5C88-4076-FAAA-F3537DCA4ED7}"/>
              </a:ext>
            </a:extLst>
          </p:cNvPr>
          <p:cNvPicPr>
            <a:picLocks noGrp="1" noChangeAspect="1"/>
          </p:cNvPicPr>
          <p:nvPr>
            <p:ph idx="4294967295"/>
          </p:nvPr>
        </p:nvPicPr>
        <p:blipFill>
          <a:blip r:embed="rId3"/>
          <a:stretch>
            <a:fillRect/>
          </a:stretch>
        </p:blipFill>
        <p:spPr>
          <a:xfrm>
            <a:off x="6234089" y="618565"/>
            <a:ext cx="5767212" cy="5207617"/>
          </a:xfrm>
        </p:spPr>
      </p:pic>
      <p:pic>
        <p:nvPicPr>
          <p:cNvPr id="8" name="Picture 7" descr="Map&#10;&#10;Description automatically generated">
            <a:extLst>
              <a:ext uri="{FF2B5EF4-FFF2-40B4-BE49-F238E27FC236}">
                <a16:creationId xmlns:a16="http://schemas.microsoft.com/office/drawing/2014/main" id="{083FCCE3-7A54-D261-E72F-DB3CB47AA96F}"/>
              </a:ext>
            </a:extLst>
          </p:cNvPr>
          <p:cNvPicPr>
            <a:picLocks noChangeAspect="1"/>
          </p:cNvPicPr>
          <p:nvPr/>
        </p:nvPicPr>
        <p:blipFill rotWithShape="1">
          <a:blip r:embed="rId4"/>
          <a:srcRect l="10232" t="22763" r="5148"/>
          <a:stretch/>
        </p:blipFill>
        <p:spPr>
          <a:xfrm>
            <a:off x="1159670" y="3429000"/>
            <a:ext cx="4563108" cy="2392807"/>
          </a:xfrm>
          <a:prstGeom prst="rect">
            <a:avLst/>
          </a:prstGeom>
        </p:spPr>
      </p:pic>
      <p:sp>
        <p:nvSpPr>
          <p:cNvPr id="9" name="TextBox 8">
            <a:extLst>
              <a:ext uri="{FF2B5EF4-FFF2-40B4-BE49-F238E27FC236}">
                <a16:creationId xmlns:a16="http://schemas.microsoft.com/office/drawing/2014/main" id="{ABFE0D6B-61C2-FAE8-CC50-3299EB0477DF}"/>
              </a:ext>
            </a:extLst>
          </p:cNvPr>
          <p:cNvSpPr txBox="1"/>
          <p:nvPr/>
        </p:nvSpPr>
        <p:spPr>
          <a:xfrm>
            <a:off x="344398" y="1736381"/>
            <a:ext cx="580820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Higher N</a:t>
            </a:r>
            <a:r>
              <a:rPr lang="en-US" sz="2400" baseline="-25000" dirty="0"/>
              <a:t>2</a:t>
            </a:r>
            <a:r>
              <a:rPr lang="en-US" sz="2400" dirty="0"/>
              <a:t>O emissions in no-till is usually ascribed to enhanced soil microbial activity (denitrification) due to increased soil moisture and decreased soil aeration</a:t>
            </a:r>
          </a:p>
        </p:txBody>
      </p:sp>
      <p:pic>
        <p:nvPicPr>
          <p:cNvPr id="15" name="Picture 14">
            <a:extLst>
              <a:ext uri="{FF2B5EF4-FFF2-40B4-BE49-F238E27FC236}">
                <a16:creationId xmlns:a16="http://schemas.microsoft.com/office/drawing/2014/main" id="{11868E15-DBC1-D0FB-6963-A44D58008665}"/>
              </a:ext>
            </a:extLst>
          </p:cNvPr>
          <p:cNvPicPr>
            <a:picLocks noChangeAspect="1"/>
          </p:cNvPicPr>
          <p:nvPr/>
        </p:nvPicPr>
        <p:blipFill>
          <a:blip r:embed="rId5"/>
          <a:stretch>
            <a:fillRect/>
          </a:stretch>
        </p:blipFill>
        <p:spPr>
          <a:xfrm>
            <a:off x="425888" y="6067726"/>
            <a:ext cx="11340224" cy="733092"/>
          </a:xfrm>
          <a:prstGeom prst="rect">
            <a:avLst/>
          </a:prstGeom>
        </p:spPr>
      </p:pic>
      <p:sp>
        <p:nvSpPr>
          <p:cNvPr id="17" name="TextBox 16">
            <a:extLst>
              <a:ext uri="{FF2B5EF4-FFF2-40B4-BE49-F238E27FC236}">
                <a16:creationId xmlns:a16="http://schemas.microsoft.com/office/drawing/2014/main" id="{0400549D-E381-2FD4-AC65-4CE62A87D753}"/>
              </a:ext>
            </a:extLst>
          </p:cNvPr>
          <p:cNvSpPr txBox="1"/>
          <p:nvPr/>
        </p:nvSpPr>
        <p:spPr>
          <a:xfrm>
            <a:off x="6422348" y="249384"/>
            <a:ext cx="5957911" cy="246221"/>
          </a:xfrm>
          <a:prstGeom prst="rect">
            <a:avLst/>
          </a:prstGeom>
          <a:noFill/>
        </p:spPr>
        <p:txBody>
          <a:bodyPr wrap="square" rtlCol="0">
            <a:spAutoFit/>
          </a:bodyPr>
          <a:lstStyle/>
          <a:p>
            <a:r>
              <a:rPr lang="en-US" sz="1000" dirty="0"/>
              <a:t>Huang et al., 2018. What are the effects of no-tillage systems on greenhouse gas emissions and crop yield?</a:t>
            </a:r>
          </a:p>
        </p:txBody>
      </p:sp>
    </p:spTree>
    <p:extLst>
      <p:ext uri="{BB962C8B-B14F-4D97-AF65-F5344CB8AC3E}">
        <p14:creationId xmlns:p14="http://schemas.microsoft.com/office/powerpoint/2010/main" val="411353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DD95-5AE6-6404-EB19-E683612D2058}"/>
              </a:ext>
            </a:extLst>
          </p:cNvPr>
          <p:cNvSpPr>
            <a:spLocks noGrp="1"/>
          </p:cNvSpPr>
          <p:nvPr>
            <p:ph type="title"/>
          </p:nvPr>
        </p:nvSpPr>
        <p:spPr/>
        <p:txBody>
          <a:bodyPr/>
          <a:lstStyle/>
          <a:p>
            <a:r>
              <a:rPr lang="en-US" dirty="0"/>
              <a:t>Trade-offs and no-till cont.</a:t>
            </a:r>
          </a:p>
        </p:txBody>
      </p:sp>
      <p:sp>
        <p:nvSpPr>
          <p:cNvPr id="3" name="Content Placeholder 2">
            <a:extLst>
              <a:ext uri="{FF2B5EF4-FFF2-40B4-BE49-F238E27FC236}">
                <a16:creationId xmlns:a16="http://schemas.microsoft.com/office/drawing/2014/main" id="{7D5234BD-8A91-4204-9839-17691EF26D2C}"/>
              </a:ext>
            </a:extLst>
          </p:cNvPr>
          <p:cNvSpPr>
            <a:spLocks noGrp="1"/>
          </p:cNvSpPr>
          <p:nvPr>
            <p:ph idx="1"/>
          </p:nvPr>
        </p:nvSpPr>
        <p:spPr>
          <a:xfrm>
            <a:off x="838200" y="1479665"/>
            <a:ext cx="10515600" cy="4697298"/>
          </a:xfrm>
        </p:spPr>
        <p:txBody>
          <a:bodyPr>
            <a:normAutofit/>
          </a:bodyPr>
          <a:lstStyle/>
          <a:p>
            <a:r>
              <a:rPr lang="en-US" dirty="0"/>
              <a:t>There has been substantial evidence that practices such as no-till may not increase soil carbon stocks but rather redistributes soil carbon in the profile. </a:t>
            </a:r>
          </a:p>
          <a:p>
            <a:r>
              <a:rPr lang="en-US" dirty="0"/>
              <a:t>It is poor practice for soil sampling protocols to only account for the top 30 cm. </a:t>
            </a:r>
          </a:p>
          <a:p>
            <a:r>
              <a:rPr lang="en-US" dirty="0"/>
              <a:t>The most popular soil carbon model (COMET-Farm/Planner) is only calibrated to the top 20 cm where there is a gain in soil carbon and can bias results</a:t>
            </a:r>
          </a:p>
          <a:p>
            <a:r>
              <a:rPr lang="en-US" dirty="0"/>
              <a:t>We must require protocols to dig deeper using equivalent soil mass</a:t>
            </a:r>
          </a:p>
        </p:txBody>
      </p:sp>
    </p:spTree>
    <p:extLst>
      <p:ext uri="{BB962C8B-B14F-4D97-AF65-F5344CB8AC3E}">
        <p14:creationId xmlns:p14="http://schemas.microsoft.com/office/powerpoint/2010/main" val="15320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45ED-0391-5D92-C738-1CF0F08405EE}"/>
              </a:ext>
            </a:extLst>
          </p:cNvPr>
          <p:cNvSpPr>
            <a:spLocks noGrp="1"/>
          </p:cNvSpPr>
          <p:nvPr>
            <p:ph type="title"/>
          </p:nvPr>
        </p:nvSpPr>
        <p:spPr/>
        <p:txBody>
          <a:bodyPr/>
          <a:lstStyle/>
          <a:p>
            <a:r>
              <a:rPr lang="en-US" dirty="0"/>
              <a:t>Future potential pathway</a:t>
            </a:r>
          </a:p>
        </p:txBody>
      </p:sp>
      <p:sp>
        <p:nvSpPr>
          <p:cNvPr id="3" name="Content Placeholder 2">
            <a:extLst>
              <a:ext uri="{FF2B5EF4-FFF2-40B4-BE49-F238E27FC236}">
                <a16:creationId xmlns:a16="http://schemas.microsoft.com/office/drawing/2014/main" id="{657D687F-6E8A-D550-6006-61E974F9765C}"/>
              </a:ext>
            </a:extLst>
          </p:cNvPr>
          <p:cNvSpPr>
            <a:spLocks noGrp="1"/>
          </p:cNvSpPr>
          <p:nvPr>
            <p:ph idx="1"/>
          </p:nvPr>
        </p:nvSpPr>
        <p:spPr>
          <a:xfrm>
            <a:off x="838201" y="1690688"/>
            <a:ext cx="10515600" cy="4351338"/>
          </a:xfrm>
        </p:spPr>
        <p:txBody>
          <a:bodyPr>
            <a:normAutofit/>
          </a:bodyPr>
          <a:lstStyle/>
          <a:p>
            <a:r>
              <a:rPr lang="en-US" dirty="0"/>
              <a:t>Enhanced weathering</a:t>
            </a:r>
          </a:p>
          <a:p>
            <a:pPr lvl="1"/>
            <a:r>
              <a:rPr lang="en-US" sz="2400" dirty="0">
                <a:latin typeface="Overpass" pitchFamily="2" charset="77"/>
              </a:rPr>
              <a:t>S</a:t>
            </a:r>
            <a:r>
              <a:rPr lang="en-US" sz="2400" dirty="0">
                <a:effectLst/>
                <a:latin typeface="Overpass" pitchFamily="2" charset="77"/>
              </a:rPr>
              <a:t>ilicate minerals exposed to the weather have been sequestering atmospheric carbon and turning it into rock since the dawn of time, but normally takes thousands of years</a:t>
            </a:r>
          </a:p>
          <a:p>
            <a:pPr lvl="1"/>
            <a:r>
              <a:rPr lang="en-US" sz="2400" dirty="0">
                <a:effectLst/>
                <a:latin typeface="Overpass" pitchFamily="2" charset="77"/>
              </a:rPr>
              <a:t>This period can be cut to two years by grinding silicate rocks into a fine powder, thus increasing its surface area and its contact with CO</a:t>
            </a:r>
            <a:r>
              <a:rPr lang="en-US" sz="2400" baseline="-25000" dirty="0">
                <a:effectLst/>
                <a:latin typeface="Overpass" pitchFamily="2" charset="77"/>
              </a:rPr>
              <a:t>2</a:t>
            </a:r>
            <a:r>
              <a:rPr lang="en-US" sz="2400" dirty="0">
                <a:effectLst/>
                <a:latin typeface="Overpass" pitchFamily="2" charset="77"/>
              </a:rPr>
              <a:t> when applied to land</a:t>
            </a:r>
          </a:p>
          <a:p>
            <a:pPr lvl="1"/>
            <a:r>
              <a:rPr lang="en-US" sz="2400" dirty="0">
                <a:effectLst/>
                <a:latin typeface="Overpass" pitchFamily="2" charset="77"/>
              </a:rPr>
              <a:t>Silicates are the main ingredient in most igneous (volcanic) rocks (~15% of Earth’s land surface)</a:t>
            </a:r>
          </a:p>
          <a:p>
            <a:pPr lvl="1"/>
            <a:r>
              <a:rPr lang="en-US" sz="2400" dirty="0">
                <a:latin typeface="Overpass" pitchFamily="2" charset="77"/>
              </a:rPr>
              <a:t>Tradeoff – some igneous rocks may pose heavy metal risks</a:t>
            </a:r>
          </a:p>
        </p:txBody>
      </p:sp>
    </p:spTree>
    <p:extLst>
      <p:ext uri="{BB962C8B-B14F-4D97-AF65-F5344CB8AC3E}">
        <p14:creationId xmlns:p14="http://schemas.microsoft.com/office/powerpoint/2010/main" val="26719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D451-531F-AF79-F3D8-6BBF3A8A34DE}"/>
              </a:ext>
            </a:extLst>
          </p:cNvPr>
          <p:cNvSpPr>
            <a:spLocks noGrp="1"/>
          </p:cNvSpPr>
          <p:nvPr>
            <p:ph type="title"/>
          </p:nvPr>
        </p:nvSpPr>
        <p:spPr/>
        <p:txBody>
          <a:bodyPr/>
          <a:lstStyle/>
          <a:p>
            <a:r>
              <a:rPr lang="en-US" dirty="0"/>
              <a:t>Net carbon sequestration</a:t>
            </a:r>
          </a:p>
        </p:txBody>
      </p:sp>
      <p:sp>
        <p:nvSpPr>
          <p:cNvPr id="3" name="Content Placeholder 2">
            <a:extLst>
              <a:ext uri="{FF2B5EF4-FFF2-40B4-BE49-F238E27FC236}">
                <a16:creationId xmlns:a16="http://schemas.microsoft.com/office/drawing/2014/main" id="{5B84302F-D46C-8346-A218-AD54BADBC4A0}"/>
              </a:ext>
            </a:extLst>
          </p:cNvPr>
          <p:cNvSpPr>
            <a:spLocks noGrp="1"/>
          </p:cNvSpPr>
          <p:nvPr>
            <p:ph idx="1"/>
          </p:nvPr>
        </p:nvSpPr>
        <p:spPr>
          <a:xfrm>
            <a:off x="838200" y="1690688"/>
            <a:ext cx="10515600" cy="4351338"/>
          </a:xfrm>
        </p:spPr>
        <p:txBody>
          <a:bodyPr>
            <a:normAutofit/>
          </a:bodyPr>
          <a:lstStyle/>
          <a:p>
            <a:r>
              <a:rPr lang="en-US" sz="3600" dirty="0"/>
              <a:t>The </a:t>
            </a:r>
            <a:r>
              <a:rPr lang="en-US" sz="3600" b="1" dirty="0"/>
              <a:t>net additional </a:t>
            </a:r>
            <a:r>
              <a:rPr lang="en-US" sz="3600" dirty="0"/>
              <a:t>storage of carbon from atmospheric carbon dioxide </a:t>
            </a:r>
            <a:r>
              <a:rPr lang="en-US" sz="3600" b="1" dirty="0"/>
              <a:t>after accounting for any greenhouse gas losses</a:t>
            </a:r>
            <a:r>
              <a:rPr lang="en-US" sz="3600" dirty="0"/>
              <a:t>. </a:t>
            </a:r>
          </a:p>
        </p:txBody>
      </p:sp>
      <p:sp>
        <p:nvSpPr>
          <p:cNvPr id="4" name="TextBox 3">
            <a:extLst>
              <a:ext uri="{FF2B5EF4-FFF2-40B4-BE49-F238E27FC236}">
                <a16:creationId xmlns:a16="http://schemas.microsoft.com/office/drawing/2014/main" id="{89394CB4-B83D-0890-92EF-FD39717AAE60}"/>
              </a:ext>
            </a:extLst>
          </p:cNvPr>
          <p:cNvSpPr txBox="1"/>
          <p:nvPr/>
        </p:nvSpPr>
        <p:spPr>
          <a:xfrm>
            <a:off x="838200" y="6176963"/>
            <a:ext cx="3784600" cy="376237"/>
          </a:xfrm>
          <a:prstGeom prst="rect">
            <a:avLst/>
          </a:prstGeom>
          <a:noFill/>
        </p:spPr>
        <p:txBody>
          <a:bodyPr wrap="square" rtlCol="0">
            <a:spAutoFit/>
          </a:bodyPr>
          <a:lstStyle/>
          <a:p>
            <a:r>
              <a:rPr lang="en-US" dirty="0" err="1"/>
              <a:t>mike.badzmierowski@oda.oregon.gov</a:t>
            </a:r>
            <a:endParaRPr lang="en-US" dirty="0"/>
          </a:p>
        </p:txBody>
      </p:sp>
    </p:spTree>
    <p:extLst>
      <p:ext uri="{BB962C8B-B14F-4D97-AF65-F5344CB8AC3E}">
        <p14:creationId xmlns:p14="http://schemas.microsoft.com/office/powerpoint/2010/main" val="2767096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FD21-8710-0448-DDA3-B209A6C817FF}"/>
              </a:ext>
            </a:extLst>
          </p:cNvPr>
          <p:cNvSpPr>
            <a:spLocks noGrp="1"/>
          </p:cNvSpPr>
          <p:nvPr>
            <p:ph type="title"/>
          </p:nvPr>
        </p:nvSpPr>
        <p:spPr/>
        <p:txBody>
          <a:bodyPr/>
          <a:lstStyle/>
          <a:p>
            <a:r>
              <a:rPr lang="en-US" dirty="0">
                <a:solidFill>
                  <a:schemeClr val="bg1"/>
                </a:solidFill>
              </a:rPr>
              <a:t>Interpreting Scientific Research</a:t>
            </a:r>
          </a:p>
        </p:txBody>
      </p:sp>
    </p:spTree>
    <p:extLst>
      <p:ext uri="{BB962C8B-B14F-4D97-AF65-F5344CB8AC3E}">
        <p14:creationId xmlns:p14="http://schemas.microsoft.com/office/powerpoint/2010/main" val="24401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FA57-2DB0-206B-0085-00B0FC00C7CB}"/>
              </a:ext>
            </a:extLst>
          </p:cNvPr>
          <p:cNvSpPr>
            <a:spLocks noGrp="1"/>
          </p:cNvSpPr>
          <p:nvPr>
            <p:ph type="title"/>
          </p:nvPr>
        </p:nvSpPr>
        <p:spPr>
          <a:xfrm>
            <a:off x="838200" y="103605"/>
            <a:ext cx="10515600" cy="1008916"/>
          </a:xfrm>
        </p:spPr>
        <p:txBody>
          <a:bodyPr/>
          <a:lstStyle/>
          <a:p>
            <a:pPr algn="ctr"/>
            <a:r>
              <a:rPr lang="en-US" dirty="0">
                <a:solidFill>
                  <a:schemeClr val="accent2"/>
                </a:solidFill>
              </a:rPr>
              <a:t>Evidence reviews</a:t>
            </a:r>
          </a:p>
        </p:txBody>
      </p:sp>
      <p:sp>
        <p:nvSpPr>
          <p:cNvPr id="3" name="TextBox 2">
            <a:extLst>
              <a:ext uri="{FF2B5EF4-FFF2-40B4-BE49-F238E27FC236}">
                <a16:creationId xmlns:a16="http://schemas.microsoft.com/office/drawing/2014/main" id="{E8DF5566-8E7E-A09A-2B96-0288A887802F}"/>
              </a:ext>
            </a:extLst>
          </p:cNvPr>
          <p:cNvSpPr txBox="1"/>
          <p:nvPr/>
        </p:nvSpPr>
        <p:spPr>
          <a:xfrm>
            <a:off x="476250" y="896402"/>
            <a:ext cx="11239500" cy="5786199"/>
          </a:xfrm>
          <a:prstGeom prst="rect">
            <a:avLst/>
          </a:prstGeom>
          <a:noFill/>
        </p:spPr>
        <p:txBody>
          <a:bodyPr wrap="square" rtlCol="0">
            <a:spAutoFit/>
          </a:bodyPr>
          <a:lstStyle/>
          <a:p>
            <a:pPr marL="342900" indent="-342900">
              <a:buFont typeface="Arial" panose="020B0604020202020204" pitchFamily="34" charset="0"/>
              <a:buChar char="•"/>
            </a:pPr>
            <a:r>
              <a:rPr lang="en-US" sz="2200" dirty="0"/>
              <a:t>Evidence reviews in conservation and environmental science are a vital tool to support decision making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 value of evidence reviews to end-users is strongly dependent on review objectivity (minimizes bias, individual judgement, or prejudice) and comprehensiveness</a:t>
            </a:r>
            <a:r>
              <a:rPr lang="en-US" sz="2200" baseline="30000" dirty="0"/>
              <a:t>1</a:t>
            </a:r>
            <a:endParaRPr lang="en-US" sz="2200" dirty="0"/>
          </a:p>
          <a:p>
            <a:pPr marL="800100" lvl="1" indent="-342900">
              <a:buFont typeface="Arial" panose="020B0604020202020204" pitchFamily="34" charset="0"/>
              <a:buChar char="•"/>
            </a:pPr>
            <a:r>
              <a:rPr lang="en-US" sz="2200" dirty="0"/>
              <a:t>Where these qualities lack, there is potential to misinform and result in policies that have unwanted/unforeseen consequences and/or wasted research investment. This includes selection of primary data that supports an adopted position/belief by review authors</a:t>
            </a:r>
          </a:p>
          <a:p>
            <a:endParaRPr lang="en-US" sz="2200" dirty="0"/>
          </a:p>
          <a:p>
            <a:pPr marL="342900" indent="-342900">
              <a:buFont typeface="Arial" panose="020B0604020202020204" pitchFamily="34" charset="0"/>
              <a:buChar char="•"/>
            </a:pPr>
            <a:r>
              <a:rPr lang="en-US" sz="2200" dirty="0"/>
              <a:t>The reliability of evidence reviews has been a concern in many sectors which is why the health sector deemed ‘systematic review methodology’ as the gold standard for collecting and synthesizing evidence.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Recently the Collaboration for Environmental Evidence has developed protocols for environmental reviews to meet systematic review standards and publishes reviews in their journal “Environmental Evidence”</a:t>
            </a:r>
          </a:p>
          <a:p>
            <a:endParaRPr lang="en-US" dirty="0"/>
          </a:p>
        </p:txBody>
      </p:sp>
      <p:sp>
        <p:nvSpPr>
          <p:cNvPr id="5" name="TextBox 4">
            <a:extLst>
              <a:ext uri="{FF2B5EF4-FFF2-40B4-BE49-F238E27FC236}">
                <a16:creationId xmlns:a16="http://schemas.microsoft.com/office/drawing/2014/main" id="{B96DD9F8-4900-A560-CB88-2EC965B21808}"/>
              </a:ext>
            </a:extLst>
          </p:cNvPr>
          <p:cNvSpPr txBox="1"/>
          <p:nvPr/>
        </p:nvSpPr>
        <p:spPr>
          <a:xfrm>
            <a:off x="8426824" y="6292730"/>
            <a:ext cx="3765176" cy="461665"/>
          </a:xfrm>
          <a:prstGeom prst="rect">
            <a:avLst/>
          </a:prstGeom>
          <a:noFill/>
        </p:spPr>
        <p:txBody>
          <a:bodyPr wrap="square" rtlCol="0">
            <a:spAutoFit/>
          </a:bodyPr>
          <a:lstStyle/>
          <a:p>
            <a:r>
              <a:rPr lang="en-US" sz="1200" dirty="0"/>
              <a:t>O’Leary et al. 2016. “The reliability of evidence review methodology in environmental science and conservation</a:t>
            </a:r>
          </a:p>
        </p:txBody>
      </p:sp>
    </p:spTree>
    <p:extLst>
      <p:ext uri="{BB962C8B-B14F-4D97-AF65-F5344CB8AC3E}">
        <p14:creationId xmlns:p14="http://schemas.microsoft.com/office/powerpoint/2010/main" val="31464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6B94-1735-48F4-B717-EF5261567B7F}"/>
              </a:ext>
            </a:extLst>
          </p:cNvPr>
          <p:cNvSpPr>
            <a:spLocks noGrp="1"/>
          </p:cNvSpPr>
          <p:nvPr>
            <p:ph type="title"/>
          </p:nvPr>
        </p:nvSpPr>
        <p:spPr>
          <a:xfrm>
            <a:off x="1627628" y="167497"/>
            <a:ext cx="5417665" cy="467936"/>
          </a:xfrm>
        </p:spPr>
        <p:txBody>
          <a:bodyPr>
            <a:noAutofit/>
          </a:bodyPr>
          <a:lstStyle/>
          <a:p>
            <a:pPr algn="ctr"/>
            <a:r>
              <a:rPr lang="en-US" sz="3600" b="1" dirty="0">
                <a:solidFill>
                  <a:schemeClr val="accent2"/>
                </a:solidFill>
                <a:latin typeface="+mn-lt"/>
              </a:rPr>
              <a:t>Traditional Reviews</a:t>
            </a:r>
          </a:p>
        </p:txBody>
      </p:sp>
      <p:sp>
        <p:nvSpPr>
          <p:cNvPr id="8" name="Title 1">
            <a:extLst>
              <a:ext uri="{FF2B5EF4-FFF2-40B4-BE49-F238E27FC236}">
                <a16:creationId xmlns:a16="http://schemas.microsoft.com/office/drawing/2014/main" id="{891B2C03-1ABB-4CA3-A155-75EDB008D707}"/>
              </a:ext>
            </a:extLst>
          </p:cNvPr>
          <p:cNvSpPr txBox="1">
            <a:spLocks/>
          </p:cNvSpPr>
          <p:nvPr/>
        </p:nvSpPr>
        <p:spPr>
          <a:xfrm>
            <a:off x="6809874" y="-7302"/>
            <a:ext cx="5257800" cy="7998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2"/>
                </a:solidFill>
                <a:effectLst/>
                <a:uLnTx/>
                <a:uFillTx/>
                <a:latin typeface="Calibri" panose="020F0502020204030204"/>
                <a:ea typeface="+mj-ea"/>
                <a:cs typeface="+mj-cs"/>
              </a:rPr>
              <a:t>Systematic Reviews</a:t>
            </a:r>
          </a:p>
        </p:txBody>
      </p:sp>
      <p:sp>
        <p:nvSpPr>
          <p:cNvPr id="16" name="Content Placeholder 2">
            <a:extLst>
              <a:ext uri="{FF2B5EF4-FFF2-40B4-BE49-F238E27FC236}">
                <a16:creationId xmlns:a16="http://schemas.microsoft.com/office/drawing/2014/main" id="{FE6352E1-150F-446E-A583-2644251CF1BE}"/>
              </a:ext>
            </a:extLst>
          </p:cNvPr>
          <p:cNvSpPr txBox="1">
            <a:spLocks/>
          </p:cNvSpPr>
          <p:nvPr/>
        </p:nvSpPr>
        <p:spPr>
          <a:xfrm>
            <a:off x="2446178" y="4829722"/>
            <a:ext cx="4439163" cy="5912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Often do not consider study quality or biases in a study design</a:t>
            </a:r>
          </a:p>
        </p:txBody>
      </p:sp>
      <p:sp>
        <p:nvSpPr>
          <p:cNvPr id="17" name="Content Placeholder 2">
            <a:extLst>
              <a:ext uri="{FF2B5EF4-FFF2-40B4-BE49-F238E27FC236}">
                <a16:creationId xmlns:a16="http://schemas.microsoft.com/office/drawing/2014/main" id="{3A731894-5659-4095-AFB0-0E32C2E9E15E}"/>
              </a:ext>
            </a:extLst>
          </p:cNvPr>
          <p:cNvSpPr txBox="1">
            <a:spLocks/>
          </p:cNvSpPr>
          <p:nvPr/>
        </p:nvSpPr>
        <p:spPr>
          <a:xfrm>
            <a:off x="-32333" y="4843585"/>
            <a:ext cx="2652718" cy="7373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Assessing included studies quality</a:t>
            </a:r>
          </a:p>
        </p:txBody>
      </p:sp>
      <p:sp>
        <p:nvSpPr>
          <p:cNvPr id="24" name="Content Placeholder 2">
            <a:extLst>
              <a:ext uri="{FF2B5EF4-FFF2-40B4-BE49-F238E27FC236}">
                <a16:creationId xmlns:a16="http://schemas.microsoft.com/office/drawing/2014/main" id="{683CEF0A-CA52-4696-A667-5C9BE94B91BE}"/>
              </a:ext>
            </a:extLst>
          </p:cNvPr>
          <p:cNvSpPr txBox="1">
            <a:spLocks/>
          </p:cNvSpPr>
          <p:nvPr/>
        </p:nvSpPr>
        <p:spPr>
          <a:xfrm>
            <a:off x="6815892" y="4843585"/>
            <a:ext cx="5353307" cy="653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Systematically assess risk of bias of individual studies and overall quality of evidence</a:t>
            </a:r>
          </a:p>
        </p:txBody>
      </p:sp>
      <p:sp>
        <p:nvSpPr>
          <p:cNvPr id="25" name="Content Placeholder 2">
            <a:extLst>
              <a:ext uri="{FF2B5EF4-FFF2-40B4-BE49-F238E27FC236}">
                <a16:creationId xmlns:a16="http://schemas.microsoft.com/office/drawing/2014/main" id="{1FEE9236-A0AF-44C5-88A6-D68B0C12AA3E}"/>
              </a:ext>
            </a:extLst>
          </p:cNvPr>
          <p:cNvSpPr txBox="1">
            <a:spLocks/>
          </p:cNvSpPr>
          <p:nvPr/>
        </p:nvSpPr>
        <p:spPr>
          <a:xfrm>
            <a:off x="2446179" y="5891859"/>
            <a:ext cx="4461954" cy="966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Conclusions are more qualitative and may not be based on study quality</a:t>
            </a:r>
          </a:p>
        </p:txBody>
      </p:sp>
      <p:sp>
        <p:nvSpPr>
          <p:cNvPr id="26" name="Content Placeholder 2">
            <a:extLst>
              <a:ext uri="{FF2B5EF4-FFF2-40B4-BE49-F238E27FC236}">
                <a16:creationId xmlns:a16="http://schemas.microsoft.com/office/drawing/2014/main" id="{E255B2A6-8CF5-4A4B-AB24-F1606E53E10B}"/>
              </a:ext>
            </a:extLst>
          </p:cNvPr>
          <p:cNvSpPr txBox="1">
            <a:spLocks/>
          </p:cNvSpPr>
          <p:nvPr/>
        </p:nvSpPr>
        <p:spPr>
          <a:xfrm>
            <a:off x="6793" y="5891859"/>
            <a:ext cx="2695073" cy="966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Results/Data Synthesis</a:t>
            </a:r>
          </a:p>
        </p:txBody>
      </p:sp>
      <p:sp>
        <p:nvSpPr>
          <p:cNvPr id="27" name="Content Placeholder 2">
            <a:extLst>
              <a:ext uri="{FF2B5EF4-FFF2-40B4-BE49-F238E27FC236}">
                <a16:creationId xmlns:a16="http://schemas.microsoft.com/office/drawing/2014/main" id="{43FDC576-A06F-4F6F-BBB9-099EAD76EC5D}"/>
              </a:ext>
            </a:extLst>
          </p:cNvPr>
          <p:cNvSpPr txBox="1">
            <a:spLocks/>
          </p:cNvSpPr>
          <p:nvPr/>
        </p:nvSpPr>
        <p:spPr>
          <a:xfrm>
            <a:off x="6815893" y="5891860"/>
            <a:ext cx="5376107" cy="97360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Conclusions made on quality of studies, provide recommendations, identifies knowledge gaps,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can include meta-analysis</a:t>
            </a:r>
          </a:p>
        </p:txBody>
      </p:sp>
      <p:sp>
        <p:nvSpPr>
          <p:cNvPr id="28" name="Content Placeholder 2">
            <a:extLst>
              <a:ext uri="{FF2B5EF4-FFF2-40B4-BE49-F238E27FC236}">
                <a16:creationId xmlns:a16="http://schemas.microsoft.com/office/drawing/2014/main" id="{3DD4B075-C841-4C96-860B-CB578417F3DE}"/>
              </a:ext>
            </a:extLst>
          </p:cNvPr>
          <p:cNvSpPr txBox="1">
            <a:spLocks/>
          </p:cNvSpPr>
          <p:nvPr/>
        </p:nvSpPr>
        <p:spPr>
          <a:xfrm>
            <a:off x="2446179" y="3824002"/>
            <a:ext cx="4396810" cy="59128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Often lack inclusion &amp; exclusion criteria</a:t>
            </a:r>
          </a:p>
        </p:txBody>
      </p:sp>
      <p:sp>
        <p:nvSpPr>
          <p:cNvPr id="29" name="Content Placeholder 2">
            <a:extLst>
              <a:ext uri="{FF2B5EF4-FFF2-40B4-BE49-F238E27FC236}">
                <a16:creationId xmlns:a16="http://schemas.microsoft.com/office/drawing/2014/main" id="{FCBFDBB8-2EAC-4014-85BF-1556B1404BCF}"/>
              </a:ext>
            </a:extLst>
          </p:cNvPr>
          <p:cNvSpPr txBox="1">
            <a:spLocks/>
          </p:cNvSpPr>
          <p:nvPr/>
        </p:nvSpPr>
        <p:spPr>
          <a:xfrm>
            <a:off x="-40598" y="3884988"/>
            <a:ext cx="2486776" cy="4072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Study Selection</a:t>
            </a:r>
          </a:p>
        </p:txBody>
      </p:sp>
      <p:sp>
        <p:nvSpPr>
          <p:cNvPr id="30" name="Content Placeholder 2">
            <a:extLst>
              <a:ext uri="{FF2B5EF4-FFF2-40B4-BE49-F238E27FC236}">
                <a16:creationId xmlns:a16="http://schemas.microsoft.com/office/drawing/2014/main" id="{52281663-BFFE-4BD9-A3A5-632FECBE4828}"/>
              </a:ext>
            </a:extLst>
          </p:cNvPr>
          <p:cNvSpPr txBox="1">
            <a:spLocks/>
          </p:cNvSpPr>
          <p:nvPr/>
        </p:nvSpPr>
        <p:spPr>
          <a:xfrm>
            <a:off x="6809874" y="2593686"/>
            <a:ext cx="5359327" cy="9187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Attempts to find all published/unpublished literature on research question &amp; is documented/reported</a:t>
            </a:r>
          </a:p>
        </p:txBody>
      </p:sp>
      <p:sp>
        <p:nvSpPr>
          <p:cNvPr id="31" name="Content Placeholder 2">
            <a:extLst>
              <a:ext uri="{FF2B5EF4-FFF2-40B4-BE49-F238E27FC236}">
                <a16:creationId xmlns:a16="http://schemas.microsoft.com/office/drawing/2014/main" id="{67797647-0B2B-4658-A8D4-CAD70B89BEEE}"/>
              </a:ext>
            </a:extLst>
          </p:cNvPr>
          <p:cNvSpPr txBox="1">
            <a:spLocks/>
          </p:cNvSpPr>
          <p:nvPr/>
        </p:nvSpPr>
        <p:spPr>
          <a:xfrm>
            <a:off x="2441140" y="2504428"/>
            <a:ext cx="4396810" cy="5912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Searches may be ad hoc, based on familiar literature, not exhaustive/comprehensive</a:t>
            </a:r>
          </a:p>
        </p:txBody>
      </p:sp>
      <p:sp>
        <p:nvSpPr>
          <p:cNvPr id="32" name="Content Placeholder 2">
            <a:extLst>
              <a:ext uri="{FF2B5EF4-FFF2-40B4-BE49-F238E27FC236}">
                <a16:creationId xmlns:a16="http://schemas.microsoft.com/office/drawing/2014/main" id="{9F2D5F81-4C6F-462B-A711-9CEB7673DD9A}"/>
              </a:ext>
            </a:extLst>
          </p:cNvPr>
          <p:cNvSpPr txBox="1">
            <a:spLocks/>
          </p:cNvSpPr>
          <p:nvPr/>
        </p:nvSpPr>
        <p:spPr>
          <a:xfrm>
            <a:off x="-15998" y="2600924"/>
            <a:ext cx="2143626" cy="4085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Study Search</a:t>
            </a:r>
          </a:p>
        </p:txBody>
      </p:sp>
      <p:sp>
        <p:nvSpPr>
          <p:cNvPr id="33" name="Content Placeholder 2">
            <a:extLst>
              <a:ext uri="{FF2B5EF4-FFF2-40B4-BE49-F238E27FC236}">
                <a16:creationId xmlns:a16="http://schemas.microsoft.com/office/drawing/2014/main" id="{1811E0B4-E9BD-4E95-AC3B-37F08F3D0C42}"/>
              </a:ext>
            </a:extLst>
          </p:cNvPr>
          <p:cNvSpPr txBox="1">
            <a:spLocks/>
          </p:cNvSpPr>
          <p:nvPr/>
        </p:nvSpPr>
        <p:spPr>
          <a:xfrm>
            <a:off x="6815891" y="3807170"/>
            <a:ext cx="5353307" cy="642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Explicitly states inclusion/exclusion reasons based on established protocol</a:t>
            </a:r>
          </a:p>
        </p:txBody>
      </p:sp>
      <p:sp>
        <p:nvSpPr>
          <p:cNvPr id="34" name="Content Placeholder 2">
            <a:extLst>
              <a:ext uri="{FF2B5EF4-FFF2-40B4-BE49-F238E27FC236}">
                <a16:creationId xmlns:a16="http://schemas.microsoft.com/office/drawing/2014/main" id="{76E54A35-D32A-436E-8FE9-CD9287EBA6CA}"/>
              </a:ext>
            </a:extLst>
          </p:cNvPr>
          <p:cNvSpPr txBox="1">
            <a:spLocks/>
          </p:cNvSpPr>
          <p:nvPr/>
        </p:nvSpPr>
        <p:spPr>
          <a:xfrm>
            <a:off x="2441140" y="882649"/>
            <a:ext cx="4426393" cy="34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Generally broad or unclear</a:t>
            </a:r>
          </a:p>
        </p:txBody>
      </p:sp>
      <p:sp>
        <p:nvSpPr>
          <p:cNvPr id="35" name="Content Placeholder 2">
            <a:extLst>
              <a:ext uri="{FF2B5EF4-FFF2-40B4-BE49-F238E27FC236}">
                <a16:creationId xmlns:a16="http://schemas.microsoft.com/office/drawing/2014/main" id="{616D1694-891A-4B09-B312-EC56181DD35F}"/>
              </a:ext>
            </a:extLst>
          </p:cNvPr>
          <p:cNvSpPr txBox="1">
            <a:spLocks/>
          </p:cNvSpPr>
          <p:nvPr/>
        </p:nvSpPr>
        <p:spPr>
          <a:xfrm>
            <a:off x="-40598" y="764351"/>
            <a:ext cx="2695073" cy="7373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Review Question/Topic</a:t>
            </a:r>
          </a:p>
        </p:txBody>
      </p:sp>
      <p:sp>
        <p:nvSpPr>
          <p:cNvPr id="36" name="Content Placeholder 2">
            <a:extLst>
              <a:ext uri="{FF2B5EF4-FFF2-40B4-BE49-F238E27FC236}">
                <a16:creationId xmlns:a16="http://schemas.microsoft.com/office/drawing/2014/main" id="{A755A7F6-225B-422C-B754-BFD0666C1A0B}"/>
              </a:ext>
            </a:extLst>
          </p:cNvPr>
          <p:cNvSpPr txBox="1">
            <a:spLocks/>
          </p:cNvSpPr>
          <p:nvPr/>
        </p:nvSpPr>
        <p:spPr>
          <a:xfrm>
            <a:off x="6874327" y="818212"/>
            <a:ext cx="5244741" cy="6663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Well-defined, specific research question (often PICO based)</a:t>
            </a:r>
          </a:p>
        </p:txBody>
      </p:sp>
      <p:sp>
        <p:nvSpPr>
          <p:cNvPr id="40" name="Content Placeholder 2">
            <a:extLst>
              <a:ext uri="{FF2B5EF4-FFF2-40B4-BE49-F238E27FC236}">
                <a16:creationId xmlns:a16="http://schemas.microsoft.com/office/drawing/2014/main" id="{32E56A0D-7109-44BF-B19C-2A7C65E1AA5E}"/>
              </a:ext>
            </a:extLst>
          </p:cNvPr>
          <p:cNvSpPr txBox="1">
            <a:spLocks/>
          </p:cNvSpPr>
          <p:nvPr/>
        </p:nvSpPr>
        <p:spPr>
          <a:xfrm>
            <a:off x="6837949" y="1785162"/>
            <a:ext cx="5331247" cy="450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peer-reviewed protocol</a:t>
            </a:r>
          </a:p>
        </p:txBody>
      </p:sp>
      <p:sp>
        <p:nvSpPr>
          <p:cNvPr id="41" name="Content Placeholder 2">
            <a:extLst>
              <a:ext uri="{FF2B5EF4-FFF2-40B4-BE49-F238E27FC236}">
                <a16:creationId xmlns:a16="http://schemas.microsoft.com/office/drawing/2014/main" id="{ABEECBBB-90A4-492C-8DAF-898798E1384B}"/>
              </a:ext>
            </a:extLst>
          </p:cNvPr>
          <p:cNvSpPr txBox="1">
            <a:spLocks/>
          </p:cNvSpPr>
          <p:nvPr/>
        </p:nvSpPr>
        <p:spPr>
          <a:xfrm>
            <a:off x="-15998" y="1792967"/>
            <a:ext cx="2695073" cy="4043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Protocol</a:t>
            </a:r>
          </a:p>
        </p:txBody>
      </p:sp>
      <p:sp>
        <p:nvSpPr>
          <p:cNvPr id="42" name="Content Placeholder 2">
            <a:extLst>
              <a:ext uri="{FF2B5EF4-FFF2-40B4-BE49-F238E27FC236}">
                <a16:creationId xmlns:a16="http://schemas.microsoft.com/office/drawing/2014/main" id="{2E34188B-5219-4A4C-8FF6-A7FE44BB859E}"/>
              </a:ext>
            </a:extLst>
          </p:cNvPr>
          <p:cNvSpPr txBox="1">
            <a:spLocks/>
          </p:cNvSpPr>
          <p:nvPr/>
        </p:nvSpPr>
        <p:spPr>
          <a:xfrm>
            <a:off x="2441140" y="1785162"/>
            <a:ext cx="4368734" cy="3216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No protocol included</a:t>
            </a:r>
          </a:p>
        </p:txBody>
      </p:sp>
      <p:cxnSp>
        <p:nvCxnSpPr>
          <p:cNvPr id="44" name="Straight Connector 43">
            <a:extLst>
              <a:ext uri="{FF2B5EF4-FFF2-40B4-BE49-F238E27FC236}">
                <a16:creationId xmlns:a16="http://schemas.microsoft.com/office/drawing/2014/main" id="{7AAFF26C-E056-4E58-9B4D-F8C49FB1F7DB}"/>
              </a:ext>
            </a:extLst>
          </p:cNvPr>
          <p:cNvCxnSpPr/>
          <p:nvPr/>
        </p:nvCxnSpPr>
        <p:spPr>
          <a:xfrm flipV="1">
            <a:off x="2375034" y="741115"/>
            <a:ext cx="9692640" cy="36563"/>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3428A017-0B24-4E8E-81A1-35486D797B59}"/>
              </a:ext>
            </a:extLst>
          </p:cNvPr>
          <p:cNvCxnSpPr>
            <a:cxnSpLocks/>
          </p:cNvCxnSpPr>
          <p:nvPr/>
        </p:nvCxnSpPr>
        <p:spPr>
          <a:xfrm>
            <a:off x="6815893" y="764350"/>
            <a:ext cx="0" cy="59436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2775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24" grpId="0"/>
      <p:bldP spid="25" grpId="0"/>
      <p:bldP spid="26" grpId="0"/>
      <p:bldP spid="27" grpId="0"/>
      <p:bldP spid="28" grpId="0"/>
      <p:bldP spid="29" grpId="0"/>
      <p:bldP spid="30" grpId="0"/>
      <p:bldP spid="31" grpId="0"/>
      <p:bldP spid="32" grpId="0"/>
      <p:bldP spid="33" grpId="0"/>
      <p:bldP spid="34" grpId="0"/>
      <p:bldP spid="35" grpId="0"/>
      <p:bldP spid="36"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9F73-919B-67FE-7D16-ED12849ED978}"/>
              </a:ext>
            </a:extLst>
          </p:cNvPr>
          <p:cNvSpPr>
            <a:spLocks noGrp="1"/>
          </p:cNvSpPr>
          <p:nvPr>
            <p:ph type="title"/>
          </p:nvPr>
        </p:nvSpPr>
        <p:spPr>
          <a:xfrm>
            <a:off x="972671" y="120599"/>
            <a:ext cx="10515600" cy="641350"/>
          </a:xfrm>
        </p:spPr>
        <p:txBody>
          <a:bodyPr>
            <a:normAutofit fontScale="90000"/>
          </a:bodyPr>
          <a:lstStyle/>
          <a:p>
            <a:pPr algn="ctr"/>
            <a:r>
              <a:rPr lang="en-US" dirty="0">
                <a:solidFill>
                  <a:schemeClr val="accent2"/>
                </a:solidFill>
                <a:latin typeface="+mn-lt"/>
              </a:rPr>
              <a:t>Low Quality and Transparency</a:t>
            </a:r>
          </a:p>
        </p:txBody>
      </p:sp>
      <p:sp>
        <p:nvSpPr>
          <p:cNvPr id="3" name="Subtitle 2">
            <a:extLst>
              <a:ext uri="{FF2B5EF4-FFF2-40B4-BE49-F238E27FC236}">
                <a16:creationId xmlns:a16="http://schemas.microsoft.com/office/drawing/2014/main" id="{481D2C09-2956-4206-C3A7-FE41EB373BDB}"/>
              </a:ext>
            </a:extLst>
          </p:cNvPr>
          <p:cNvSpPr>
            <a:spLocks noGrp="1"/>
          </p:cNvSpPr>
          <p:nvPr>
            <p:ph type="subTitle" idx="4294967295"/>
          </p:nvPr>
        </p:nvSpPr>
        <p:spPr>
          <a:xfrm>
            <a:off x="0" y="914401"/>
            <a:ext cx="11967882" cy="5158770"/>
          </a:xfrm>
        </p:spPr>
        <p:txBody>
          <a:bodyPr>
            <a:normAutofit fontScale="85000" lnSpcReduction="10000"/>
          </a:bodyPr>
          <a:lstStyle/>
          <a:p>
            <a:pPr marL="342900" indent="-342900" algn="l">
              <a:buFont typeface="Arial" panose="020B0604020202020204" pitchFamily="34" charset="0"/>
              <a:buChar char="•"/>
            </a:pPr>
            <a:r>
              <a:rPr lang="en-US" sz="2800" dirty="0" err="1"/>
              <a:t>Beillouin</a:t>
            </a:r>
            <a:r>
              <a:rPr lang="en-US" sz="2800" dirty="0"/>
              <a:t> et al. 2021 analyzed 192 meta-analyses of soil organic carbon stocks or concentrations and found that most demonstrated low quality and transparency. </a:t>
            </a:r>
          </a:p>
          <a:p>
            <a:pPr marL="0" indent="0" algn="l">
              <a:buNone/>
            </a:pPr>
            <a:endParaRPr lang="en-US" sz="900" dirty="0"/>
          </a:p>
          <a:p>
            <a:pPr marL="342900" indent="-342900" algn="l">
              <a:buFont typeface="Arial" panose="020B0604020202020204" pitchFamily="34" charset="0"/>
              <a:buChar char="•"/>
            </a:pPr>
            <a:r>
              <a:rPr lang="en-US" sz="2800" dirty="0" err="1"/>
              <a:t>Fohrafellner</a:t>
            </a:r>
            <a:r>
              <a:rPr lang="en-US" sz="2800" dirty="0"/>
              <a:t> et al. 2022 (pre-print) found similar conclusions that of 31 meta-analyses studying the effects of different management practices on soil organic carbon, only 1 was found to be of high quality (which was published in Environmental Evidence)</a:t>
            </a:r>
          </a:p>
          <a:p>
            <a:pPr marL="342900" indent="-342900" algn="l">
              <a:buFont typeface="Arial" panose="020B0604020202020204" pitchFamily="34" charset="0"/>
              <a:buChar char="•"/>
            </a:pPr>
            <a:endParaRPr lang="en-US" sz="900" dirty="0"/>
          </a:p>
          <a:p>
            <a:pPr marL="342900" indent="-342900" algn="l">
              <a:buFont typeface="Arial" panose="020B0604020202020204" pitchFamily="34" charset="0"/>
              <a:buChar char="•"/>
            </a:pPr>
            <a:r>
              <a:rPr lang="en-US" sz="2800" dirty="0"/>
              <a:t>This issue has been reported for the last decade. Philibert et al. 2012 reviewed 73 meta-analyses in agronomy and found none satisfied all 8 of their pre-defined criteria for high-quality and only 3 satisfied 6 criteria</a:t>
            </a:r>
          </a:p>
          <a:p>
            <a:pPr marL="342900" indent="-342900" algn="l">
              <a:buFont typeface="Arial" panose="020B0604020202020204" pitchFamily="34" charset="0"/>
              <a:buChar char="•"/>
            </a:pPr>
            <a:endParaRPr lang="en-US" sz="900" dirty="0"/>
          </a:p>
          <a:p>
            <a:pPr marL="342900" indent="-342900" algn="l">
              <a:buFont typeface="Arial" panose="020B0604020202020204" pitchFamily="34" charset="0"/>
              <a:buChar char="•"/>
            </a:pPr>
            <a:r>
              <a:rPr lang="en-US" sz="2800" dirty="0"/>
              <a:t>O’Leary et al. 2016 assessed 92 evidence reviews and found reviews performed poorly in objectivity, transparency, and comprehensiveness with a median score of 2.5/39. This was found across all subject areas. Reviews that used meta-analytical techniques were higher than narrative syntheses (median 18.3 and 2.0, respectively)</a:t>
            </a:r>
          </a:p>
        </p:txBody>
      </p:sp>
      <p:sp>
        <p:nvSpPr>
          <p:cNvPr id="9" name="TextBox 8">
            <a:extLst>
              <a:ext uri="{FF2B5EF4-FFF2-40B4-BE49-F238E27FC236}">
                <a16:creationId xmlns:a16="http://schemas.microsoft.com/office/drawing/2014/main" id="{44685943-4D0F-B266-4B6B-893C70C208E5}"/>
              </a:ext>
            </a:extLst>
          </p:cNvPr>
          <p:cNvSpPr txBox="1"/>
          <p:nvPr/>
        </p:nvSpPr>
        <p:spPr>
          <a:xfrm>
            <a:off x="5338483" y="6073170"/>
            <a:ext cx="8041341" cy="784830"/>
          </a:xfrm>
          <a:prstGeom prst="rect">
            <a:avLst/>
          </a:prstGeom>
          <a:noFill/>
        </p:spPr>
        <p:txBody>
          <a:bodyPr wrap="square" rtlCol="0">
            <a:spAutoFit/>
          </a:bodyPr>
          <a:lstStyle/>
          <a:p>
            <a:pPr algn="l"/>
            <a:r>
              <a:rPr lang="en-US" sz="900" dirty="0" err="1"/>
              <a:t>Beillouin</a:t>
            </a:r>
            <a:r>
              <a:rPr lang="en-US" sz="900" dirty="0"/>
              <a:t> et al. 2021 "A global overview of studies about land management, land‐use change, and climate change effects on soil organic carbon." </a:t>
            </a:r>
          </a:p>
          <a:p>
            <a:pPr algn="l"/>
            <a:endParaRPr lang="en-US" sz="300" dirty="0">
              <a:solidFill>
                <a:schemeClr val="bg1"/>
              </a:solidFill>
            </a:endParaRPr>
          </a:p>
          <a:p>
            <a:pPr algn="l"/>
            <a:r>
              <a:rPr lang="en-US" sz="900" dirty="0" err="1"/>
              <a:t>Fohrafellner</a:t>
            </a:r>
            <a:r>
              <a:rPr lang="en-US" sz="900" dirty="0"/>
              <a:t> et al. 2022 “Quality assessment of meta-analyses on soil organic carbon.”</a:t>
            </a:r>
          </a:p>
          <a:p>
            <a:pPr algn="l"/>
            <a:endParaRPr lang="en-US" sz="300" dirty="0">
              <a:solidFill>
                <a:schemeClr val="bg1"/>
              </a:solidFill>
            </a:endParaRPr>
          </a:p>
          <a:p>
            <a:pPr algn="l"/>
            <a:r>
              <a:rPr lang="en-US" sz="900" dirty="0"/>
              <a:t>Philibert et al. 2012 “Assessment of the quality of meta-analysis in agronomy.”</a:t>
            </a:r>
          </a:p>
          <a:p>
            <a:pPr algn="l"/>
            <a:endParaRPr lang="en-US" sz="300" dirty="0"/>
          </a:p>
          <a:p>
            <a:r>
              <a:rPr lang="en-US" sz="900" dirty="0"/>
              <a:t>O’Leary et al. 2016. “The reliability of evidence review methodology in environmental science and conservation</a:t>
            </a:r>
          </a:p>
        </p:txBody>
      </p:sp>
    </p:spTree>
    <p:extLst>
      <p:ext uri="{BB962C8B-B14F-4D97-AF65-F5344CB8AC3E}">
        <p14:creationId xmlns:p14="http://schemas.microsoft.com/office/powerpoint/2010/main" val="120045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C3BB-1B92-9422-85BD-929044CF24B3}"/>
              </a:ext>
            </a:extLst>
          </p:cNvPr>
          <p:cNvSpPr>
            <a:spLocks noGrp="1"/>
          </p:cNvSpPr>
          <p:nvPr>
            <p:ph type="title"/>
          </p:nvPr>
        </p:nvSpPr>
        <p:spPr>
          <a:xfrm>
            <a:off x="8103265" y="1425138"/>
            <a:ext cx="4011943" cy="708462"/>
          </a:xfrm>
        </p:spPr>
        <p:txBody>
          <a:bodyPr>
            <a:normAutofit fontScale="90000"/>
          </a:bodyPr>
          <a:lstStyle/>
          <a:p>
            <a:pPr algn="ctr"/>
            <a:r>
              <a:rPr lang="en-US" dirty="0">
                <a:latin typeface="+mn-lt"/>
              </a:rPr>
              <a:t>CEEDER DATABASE EXAMPLE</a:t>
            </a:r>
          </a:p>
        </p:txBody>
      </p:sp>
      <p:pic>
        <p:nvPicPr>
          <p:cNvPr id="12" name="Content Placeholder 11">
            <a:extLst>
              <a:ext uri="{FF2B5EF4-FFF2-40B4-BE49-F238E27FC236}">
                <a16:creationId xmlns:a16="http://schemas.microsoft.com/office/drawing/2014/main" id="{A937DA21-D013-C961-6ABA-4904BDA33A06}"/>
              </a:ext>
            </a:extLst>
          </p:cNvPr>
          <p:cNvPicPr>
            <a:picLocks noGrp="1" noChangeAspect="1"/>
          </p:cNvPicPr>
          <p:nvPr>
            <p:ph idx="1"/>
          </p:nvPr>
        </p:nvPicPr>
        <p:blipFill>
          <a:blip r:embed="rId2"/>
          <a:stretch>
            <a:fillRect/>
          </a:stretch>
        </p:blipFill>
        <p:spPr>
          <a:xfrm>
            <a:off x="527655" y="749264"/>
            <a:ext cx="7575610" cy="5359472"/>
          </a:xfrm>
        </p:spPr>
      </p:pic>
      <p:sp>
        <p:nvSpPr>
          <p:cNvPr id="3" name="TextBox 2">
            <a:extLst>
              <a:ext uri="{FF2B5EF4-FFF2-40B4-BE49-F238E27FC236}">
                <a16:creationId xmlns:a16="http://schemas.microsoft.com/office/drawing/2014/main" id="{74F2FF14-69F9-DCA0-39DF-4F629EC4C888}"/>
              </a:ext>
            </a:extLst>
          </p:cNvPr>
          <p:cNvSpPr txBox="1"/>
          <p:nvPr/>
        </p:nvSpPr>
        <p:spPr>
          <a:xfrm>
            <a:off x="8533808" y="2809474"/>
            <a:ext cx="3581400" cy="3416320"/>
          </a:xfrm>
          <a:prstGeom prst="rect">
            <a:avLst/>
          </a:prstGeom>
          <a:noFill/>
        </p:spPr>
        <p:txBody>
          <a:bodyPr wrap="square" rtlCol="0">
            <a:spAutoFit/>
          </a:bodyPr>
          <a:lstStyle/>
          <a:p>
            <a:r>
              <a:rPr lang="en-US" sz="1800" dirty="0"/>
              <a:t>Collaboration for Environmental Evidence Database of Evidence Reviews (CEEDER) provides an independent assessment, conducted to preset quality criteria, of the reliability of each synthesis with respect to its use in decision making.</a:t>
            </a:r>
          </a:p>
          <a:p>
            <a:r>
              <a:rPr lang="en-US" sz="1800" dirty="0"/>
              <a:t> https://</a:t>
            </a:r>
            <a:r>
              <a:rPr lang="en-US" sz="1800" dirty="0" err="1"/>
              <a:t>environmentalevidence.org</a:t>
            </a:r>
            <a:r>
              <a:rPr lang="en-US" sz="1800" dirty="0"/>
              <a:t>/</a:t>
            </a:r>
            <a:r>
              <a:rPr lang="en-US" sz="1800" dirty="0" err="1"/>
              <a:t>ceeder</a:t>
            </a:r>
            <a:r>
              <a:rPr lang="en-US" sz="1800" dirty="0"/>
              <a:t>/</a:t>
            </a:r>
          </a:p>
          <a:p>
            <a:endParaRPr lang="en-US" dirty="0"/>
          </a:p>
        </p:txBody>
      </p:sp>
    </p:spTree>
    <p:extLst>
      <p:ext uri="{BB962C8B-B14F-4D97-AF65-F5344CB8AC3E}">
        <p14:creationId xmlns:p14="http://schemas.microsoft.com/office/powerpoint/2010/main" val="3030507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69D8-23F8-4565-A0A1-69479EF67203}"/>
              </a:ext>
            </a:extLst>
          </p:cNvPr>
          <p:cNvSpPr>
            <a:spLocks noGrp="1"/>
          </p:cNvSpPr>
          <p:nvPr>
            <p:ph type="ctrTitle"/>
          </p:nvPr>
        </p:nvSpPr>
        <p:spPr>
          <a:xfrm>
            <a:off x="1524000" y="0"/>
            <a:ext cx="9144000" cy="936265"/>
          </a:xfrm>
        </p:spPr>
        <p:txBody>
          <a:bodyPr/>
          <a:lstStyle/>
          <a:p>
            <a:r>
              <a:rPr lang="en-US" sz="4800" b="1" dirty="0">
                <a:latin typeface="Overpass" pitchFamily="2" charset="77"/>
              </a:rPr>
              <a:t>Take Away Points</a:t>
            </a:r>
          </a:p>
        </p:txBody>
      </p:sp>
      <p:sp>
        <p:nvSpPr>
          <p:cNvPr id="3" name="Subtitle 2">
            <a:extLst>
              <a:ext uri="{FF2B5EF4-FFF2-40B4-BE49-F238E27FC236}">
                <a16:creationId xmlns:a16="http://schemas.microsoft.com/office/drawing/2014/main" id="{A77C1D6B-2DAC-4F49-8BD0-94C6717E8200}"/>
              </a:ext>
            </a:extLst>
          </p:cNvPr>
          <p:cNvSpPr>
            <a:spLocks noGrp="1"/>
          </p:cNvSpPr>
          <p:nvPr>
            <p:ph type="subTitle" idx="1"/>
          </p:nvPr>
        </p:nvSpPr>
        <p:spPr>
          <a:xfrm>
            <a:off x="249381" y="1148941"/>
            <a:ext cx="11693238" cy="4198563"/>
          </a:xfrm>
        </p:spPr>
        <p:txBody>
          <a:bodyPr>
            <a:normAutofit/>
          </a:bodyPr>
          <a:lstStyle/>
          <a:p>
            <a:pPr marL="285750" indent="-285750" algn="l">
              <a:buFont typeface="Arial" panose="020B0604020202020204" pitchFamily="34" charset="0"/>
              <a:buChar char="•"/>
            </a:pPr>
            <a:r>
              <a:rPr lang="en-US" sz="3200" i="0" dirty="0">
                <a:latin typeface="Overpass" pitchFamily="2" charset="77"/>
              </a:rPr>
              <a:t>Net carbon sequestration in agriculture should be viewed as a co-benefit to healthy soil practices and not the primary driver</a:t>
            </a:r>
          </a:p>
          <a:p>
            <a:pPr algn="l"/>
            <a:endParaRPr lang="en-US" sz="500" i="0" dirty="0">
              <a:latin typeface="Overpass" pitchFamily="2" charset="77"/>
            </a:endParaRPr>
          </a:p>
          <a:p>
            <a:pPr marL="285750" indent="-285750" algn="l">
              <a:buFont typeface="Arial" panose="020B0604020202020204" pitchFamily="34" charset="0"/>
              <a:buChar char="•"/>
            </a:pPr>
            <a:r>
              <a:rPr lang="en-US" sz="3200" i="0" dirty="0">
                <a:latin typeface="Overpass" pitchFamily="2" charset="77"/>
              </a:rPr>
              <a:t>We need more data! If the goal is climate mitigation, continuous long-term GHG data should be priority </a:t>
            </a:r>
          </a:p>
          <a:p>
            <a:pPr marL="285750" indent="-285750" algn="l">
              <a:buFont typeface="Arial" panose="020B0604020202020204" pitchFamily="34" charset="0"/>
              <a:buChar char="•"/>
            </a:pPr>
            <a:endParaRPr lang="en-US" sz="500" i="0" dirty="0">
              <a:latin typeface="Overpass" pitchFamily="2" charset="77"/>
            </a:endParaRPr>
          </a:p>
          <a:p>
            <a:pPr marL="285750" indent="-285750" algn="l">
              <a:buFont typeface="Arial" panose="020B0604020202020204" pitchFamily="34" charset="0"/>
              <a:buChar char="•"/>
            </a:pPr>
            <a:r>
              <a:rPr lang="en-US" sz="3200" i="0" dirty="0">
                <a:latin typeface="Overpass" pitchFamily="2" charset="77"/>
              </a:rPr>
              <a:t>There will be trade-offs to choices!</a:t>
            </a:r>
          </a:p>
          <a:p>
            <a:pPr marL="285750" indent="-285750" algn="l">
              <a:buFont typeface="Arial" panose="020B0604020202020204" pitchFamily="34" charset="0"/>
              <a:buChar char="•"/>
            </a:pPr>
            <a:endParaRPr lang="en-US" sz="500" i="0" dirty="0">
              <a:latin typeface="Overpass" pitchFamily="2" charset="77"/>
            </a:endParaRPr>
          </a:p>
          <a:p>
            <a:pPr marL="285750" indent="-285750" algn="l">
              <a:buFont typeface="Arial" panose="020B0604020202020204" pitchFamily="34" charset="0"/>
              <a:buChar char="•"/>
            </a:pPr>
            <a:r>
              <a:rPr lang="en-US" sz="3200" i="0" dirty="0">
                <a:latin typeface="Overpass" pitchFamily="2" charset="77"/>
              </a:rPr>
              <a:t>Understanding the quality behind the data is important for proper decision-making and policy implementation</a:t>
            </a:r>
          </a:p>
          <a:p>
            <a:pPr marL="285750" indent="-285750" algn="l">
              <a:buFont typeface="Arial" panose="020B0604020202020204" pitchFamily="34" charset="0"/>
              <a:buChar char="•"/>
            </a:pPr>
            <a:endParaRPr lang="en-US" sz="2200" i="0" dirty="0">
              <a:latin typeface="Overpass" pitchFamily="2" charset="77"/>
            </a:endParaRPr>
          </a:p>
          <a:p>
            <a:endParaRPr lang="en-US" dirty="0"/>
          </a:p>
        </p:txBody>
      </p:sp>
      <p:sp>
        <p:nvSpPr>
          <p:cNvPr id="4" name="TextBox 3">
            <a:extLst>
              <a:ext uri="{FF2B5EF4-FFF2-40B4-BE49-F238E27FC236}">
                <a16:creationId xmlns:a16="http://schemas.microsoft.com/office/drawing/2014/main" id="{819B1F94-1579-D110-1D3E-6F893DFB87B3}"/>
              </a:ext>
            </a:extLst>
          </p:cNvPr>
          <p:cNvSpPr txBox="1"/>
          <p:nvPr/>
        </p:nvSpPr>
        <p:spPr>
          <a:xfrm>
            <a:off x="8407400" y="6077209"/>
            <a:ext cx="3784600" cy="376237"/>
          </a:xfrm>
          <a:prstGeom prst="rect">
            <a:avLst/>
          </a:prstGeom>
          <a:noFill/>
        </p:spPr>
        <p:txBody>
          <a:bodyPr wrap="square" rtlCol="0">
            <a:spAutoFit/>
          </a:bodyPr>
          <a:lstStyle/>
          <a:p>
            <a:r>
              <a:rPr lang="en-US" dirty="0" err="1">
                <a:solidFill>
                  <a:schemeClr val="bg1"/>
                </a:solidFill>
              </a:rPr>
              <a:t>mike.badzmierowski@oda.oregon.gov</a:t>
            </a:r>
            <a:endParaRPr lang="en-US" dirty="0">
              <a:solidFill>
                <a:schemeClr val="bg1"/>
              </a:solidFill>
            </a:endParaRPr>
          </a:p>
        </p:txBody>
      </p:sp>
    </p:spTree>
    <p:extLst>
      <p:ext uri="{BB962C8B-B14F-4D97-AF65-F5344CB8AC3E}">
        <p14:creationId xmlns:p14="http://schemas.microsoft.com/office/powerpoint/2010/main" val="396328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D451-531F-AF79-F3D8-6BBF3A8A34DE}"/>
              </a:ext>
            </a:extLst>
          </p:cNvPr>
          <p:cNvSpPr>
            <a:spLocks noGrp="1"/>
          </p:cNvSpPr>
          <p:nvPr>
            <p:ph type="title"/>
          </p:nvPr>
        </p:nvSpPr>
        <p:spPr/>
        <p:txBody>
          <a:bodyPr/>
          <a:lstStyle/>
          <a:p>
            <a:r>
              <a:rPr lang="en-US" dirty="0"/>
              <a:t>Soil organic carbon/matter</a:t>
            </a:r>
          </a:p>
        </p:txBody>
      </p:sp>
      <p:sp>
        <p:nvSpPr>
          <p:cNvPr id="3" name="Content Placeholder 2">
            <a:extLst>
              <a:ext uri="{FF2B5EF4-FFF2-40B4-BE49-F238E27FC236}">
                <a16:creationId xmlns:a16="http://schemas.microsoft.com/office/drawing/2014/main" id="{5B84302F-D46C-8346-A218-AD54BADBC4A0}"/>
              </a:ext>
            </a:extLst>
          </p:cNvPr>
          <p:cNvSpPr>
            <a:spLocks noGrp="1"/>
          </p:cNvSpPr>
          <p:nvPr>
            <p:ph idx="1"/>
          </p:nvPr>
        </p:nvSpPr>
        <p:spPr>
          <a:xfrm>
            <a:off x="838200" y="1690688"/>
            <a:ext cx="10515600" cy="4351338"/>
          </a:xfrm>
        </p:spPr>
        <p:txBody>
          <a:bodyPr>
            <a:normAutofit/>
          </a:bodyPr>
          <a:lstStyle/>
          <a:p>
            <a:r>
              <a:rPr lang="en-US" dirty="0"/>
              <a:t>Soil organic matter - the portion of soil composed of living and dead things in various decomposition stages such as plant inputs and microbes (&lt;2 mm). </a:t>
            </a:r>
          </a:p>
          <a:p>
            <a:endParaRPr lang="en-US" sz="800" dirty="0"/>
          </a:p>
          <a:p>
            <a:r>
              <a:rPr lang="en-US" dirty="0"/>
              <a:t>A matrix of carbon, hydrogen, and oxygen and essential nutrients such as nitrogen, phosphorus, calcium, sulphur, potassium, magnesium, etc.</a:t>
            </a:r>
          </a:p>
        </p:txBody>
      </p:sp>
      <p:sp>
        <p:nvSpPr>
          <p:cNvPr id="4" name="TextBox 3">
            <a:extLst>
              <a:ext uri="{FF2B5EF4-FFF2-40B4-BE49-F238E27FC236}">
                <a16:creationId xmlns:a16="http://schemas.microsoft.com/office/drawing/2014/main" id="{89394CB4-B83D-0890-92EF-FD39717AAE60}"/>
              </a:ext>
            </a:extLst>
          </p:cNvPr>
          <p:cNvSpPr txBox="1"/>
          <p:nvPr/>
        </p:nvSpPr>
        <p:spPr>
          <a:xfrm>
            <a:off x="838200" y="6176963"/>
            <a:ext cx="3784600" cy="376237"/>
          </a:xfrm>
          <a:prstGeom prst="rect">
            <a:avLst/>
          </a:prstGeom>
          <a:noFill/>
        </p:spPr>
        <p:txBody>
          <a:bodyPr wrap="square" rtlCol="0">
            <a:spAutoFit/>
          </a:bodyPr>
          <a:lstStyle/>
          <a:p>
            <a:r>
              <a:rPr lang="en-US" dirty="0" err="1"/>
              <a:t>mike.badzmierowski@oda.oregon.gov</a:t>
            </a:r>
            <a:endParaRPr lang="en-US" dirty="0"/>
          </a:p>
        </p:txBody>
      </p:sp>
    </p:spTree>
    <p:extLst>
      <p:ext uri="{BB962C8B-B14F-4D97-AF65-F5344CB8AC3E}">
        <p14:creationId xmlns:p14="http://schemas.microsoft.com/office/powerpoint/2010/main" val="5093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AA25-CDD6-4847-A50E-6A507500ED9A}"/>
              </a:ext>
            </a:extLst>
          </p:cNvPr>
          <p:cNvSpPr>
            <a:spLocks noGrp="1"/>
          </p:cNvSpPr>
          <p:nvPr>
            <p:ph type="title"/>
          </p:nvPr>
        </p:nvSpPr>
        <p:spPr>
          <a:xfrm>
            <a:off x="0" y="0"/>
            <a:ext cx="12192000" cy="1043609"/>
          </a:xfrm>
        </p:spPr>
        <p:txBody>
          <a:bodyPr/>
          <a:lstStyle/>
          <a:p>
            <a:pPr algn="ctr"/>
            <a:r>
              <a:rPr lang="en-US" b="1" dirty="0">
                <a:solidFill>
                  <a:schemeClr val="accent2"/>
                </a:solidFill>
                <a:latin typeface="+mn-lt"/>
              </a:rPr>
              <a:t>Soil organic matter/carbon theory is transitioning</a:t>
            </a:r>
          </a:p>
        </p:txBody>
      </p:sp>
      <p:sp>
        <p:nvSpPr>
          <p:cNvPr id="6" name="Rectangle 5">
            <a:extLst>
              <a:ext uri="{FF2B5EF4-FFF2-40B4-BE49-F238E27FC236}">
                <a16:creationId xmlns:a16="http://schemas.microsoft.com/office/drawing/2014/main" id="{5B5E9BDF-FA15-404C-A6E4-F3832E7D17DC}"/>
              </a:ext>
            </a:extLst>
          </p:cNvPr>
          <p:cNvSpPr/>
          <p:nvPr/>
        </p:nvSpPr>
        <p:spPr>
          <a:xfrm>
            <a:off x="599883" y="1175126"/>
            <a:ext cx="10992234" cy="384720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The understanding of soil organic matter/carbon formation and loss has changed dramatically in the last 15 years.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Chemical complexity aka “recalcitrance” of plant litter and microbial material was thought to cause slow organic matter/carbon turnover as it was thought to be impervious to microbial decay.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With advancement in technologies, the soil science community has found there are no specific plant compounds that are selectively preserved. </a:t>
            </a:r>
          </a:p>
        </p:txBody>
      </p:sp>
    </p:spTree>
    <p:extLst>
      <p:ext uri="{BB962C8B-B14F-4D97-AF65-F5344CB8AC3E}">
        <p14:creationId xmlns:p14="http://schemas.microsoft.com/office/powerpoint/2010/main" val="415917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6203-1196-429F-A921-3D255309826F}"/>
              </a:ext>
            </a:extLst>
          </p:cNvPr>
          <p:cNvSpPr>
            <a:spLocks noGrp="1"/>
          </p:cNvSpPr>
          <p:nvPr>
            <p:ph type="title"/>
          </p:nvPr>
        </p:nvSpPr>
        <p:spPr>
          <a:xfrm>
            <a:off x="104172" y="96609"/>
            <a:ext cx="11852476" cy="713620"/>
          </a:xfrm>
        </p:spPr>
        <p:txBody>
          <a:bodyPr vert="horz" lIns="91440" tIns="45720" rIns="91440" bIns="45720" rtlCol="0" anchor="b">
            <a:noAutofit/>
          </a:bodyPr>
          <a:lstStyle/>
          <a:p>
            <a:pPr algn="ctr"/>
            <a:r>
              <a:rPr lang="en-US" sz="3400" b="1" kern="1200" dirty="0">
                <a:solidFill>
                  <a:schemeClr val="accent2"/>
                </a:solidFill>
                <a:latin typeface="+mn-lt"/>
                <a:ea typeface="+mj-ea"/>
                <a:cs typeface="+mj-cs"/>
              </a:rPr>
              <a:t>How does some soil organic matter/carbon persist for centuries?</a:t>
            </a:r>
          </a:p>
        </p:txBody>
      </p:sp>
      <p:sp>
        <p:nvSpPr>
          <p:cNvPr id="4" name="TextBox 3">
            <a:extLst>
              <a:ext uri="{FF2B5EF4-FFF2-40B4-BE49-F238E27FC236}">
                <a16:creationId xmlns:a16="http://schemas.microsoft.com/office/drawing/2014/main" id="{679A43AD-C896-4BC2-8876-9E69DC795BB5}"/>
              </a:ext>
            </a:extLst>
          </p:cNvPr>
          <p:cNvSpPr txBox="1"/>
          <p:nvPr/>
        </p:nvSpPr>
        <p:spPr>
          <a:xfrm>
            <a:off x="1" y="1513840"/>
            <a:ext cx="4527500" cy="5247550"/>
          </a:xfrm>
          <a:prstGeom prst="rect">
            <a:avLst/>
          </a:prstGeom>
          <a:solidFill>
            <a:schemeClr val="bg1"/>
          </a:solidFill>
        </p:spPr>
        <p:txBody>
          <a:bodyPr vert="horz" lIns="91440" tIns="45720" rIns="91440" bIns="45720" rtlCol="0" anchor="t">
            <a:no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Chemical and physical protection mechanisms restrict the access of microbial decomposers to organic matter.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3464"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“Physio-chemical protection” has replaced “chemical recalcitrance” as the principal mechanism to long-term soil organic matter/carbon persistence.</a:t>
            </a:r>
          </a:p>
        </p:txBody>
      </p:sp>
      <p:pic>
        <p:nvPicPr>
          <p:cNvPr id="5" name="Picture 4">
            <a:extLst>
              <a:ext uri="{FF2B5EF4-FFF2-40B4-BE49-F238E27FC236}">
                <a16:creationId xmlns:a16="http://schemas.microsoft.com/office/drawing/2014/main" id="{9C108081-769A-425C-A261-394DCC43B83E}"/>
              </a:ext>
            </a:extLst>
          </p:cNvPr>
          <p:cNvPicPr>
            <a:picLocks noChangeAspect="1"/>
          </p:cNvPicPr>
          <p:nvPr/>
        </p:nvPicPr>
        <p:blipFill>
          <a:blip r:embed="rId3"/>
          <a:stretch>
            <a:fillRect/>
          </a:stretch>
        </p:blipFill>
        <p:spPr>
          <a:xfrm>
            <a:off x="4527500" y="1364489"/>
            <a:ext cx="7664499" cy="5039407"/>
          </a:xfrm>
          <a:prstGeom prst="rect">
            <a:avLst/>
          </a:prstGeom>
        </p:spPr>
      </p:pic>
      <p:sp>
        <p:nvSpPr>
          <p:cNvPr id="11" name="TextBox 10">
            <a:extLst>
              <a:ext uri="{FF2B5EF4-FFF2-40B4-BE49-F238E27FC236}">
                <a16:creationId xmlns:a16="http://schemas.microsoft.com/office/drawing/2014/main" id="{9B79858D-F9D1-4C85-89CC-5D84327CF2C4}"/>
              </a:ext>
            </a:extLst>
          </p:cNvPr>
          <p:cNvSpPr txBox="1"/>
          <p:nvPr/>
        </p:nvSpPr>
        <p:spPr>
          <a:xfrm>
            <a:off x="4527499" y="6286242"/>
            <a:ext cx="753511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Calibri" panose="020F0502020204030204"/>
                <a:ea typeface="+mn-ea"/>
                <a:cs typeface="+mn-cs"/>
              </a:rPr>
              <a:t>Figure from: Schmidt, M., Torn, M., </a:t>
            </a:r>
            <a:r>
              <a:rPr kumimoji="0" lang="en-US" sz="1200" b="0" i="0" u="none" strike="noStrike" kern="1200" cap="none" spc="0" normalizeH="0" baseline="0" noProof="0" dirty="0" err="1">
                <a:ln>
                  <a:noFill/>
                </a:ln>
                <a:solidFill>
                  <a:srgbClr val="222222"/>
                </a:solidFill>
                <a:effectLst/>
                <a:uLnTx/>
                <a:uFillTx/>
                <a:latin typeface="Calibri" panose="020F0502020204030204"/>
                <a:ea typeface="+mn-ea"/>
                <a:cs typeface="+mn-cs"/>
              </a:rPr>
              <a:t>Abiven</a:t>
            </a:r>
            <a:r>
              <a:rPr kumimoji="0" lang="en-US" sz="1200" b="0" i="0" u="none" strike="noStrike" kern="1200" cap="none" spc="0" normalizeH="0" baseline="0" noProof="0" dirty="0">
                <a:ln>
                  <a:noFill/>
                </a:ln>
                <a:solidFill>
                  <a:srgbClr val="222222"/>
                </a:solidFill>
                <a:effectLst/>
                <a:uLnTx/>
                <a:uFillTx/>
                <a:latin typeface="Calibri" panose="020F0502020204030204"/>
                <a:ea typeface="+mn-ea"/>
                <a:cs typeface="+mn-cs"/>
              </a:rPr>
              <a:t>, S. </a:t>
            </a:r>
            <a:r>
              <a:rPr kumimoji="0" lang="en-US" sz="1200" b="0" i="1" u="none" strike="noStrike" kern="1200" cap="none" spc="0" normalizeH="0" baseline="0" noProof="0" dirty="0">
                <a:ln>
                  <a:noFill/>
                </a:ln>
                <a:solidFill>
                  <a:srgbClr val="222222"/>
                </a:solidFill>
                <a:effectLst/>
                <a:uLnTx/>
                <a:uFillTx/>
                <a:latin typeface="Calibri" panose="020F0502020204030204"/>
                <a:ea typeface="+mn-ea"/>
                <a:cs typeface="+mn-cs"/>
              </a:rPr>
              <a:t>et al.</a:t>
            </a:r>
            <a:r>
              <a:rPr kumimoji="0" lang="en-US" sz="1200" b="0" i="0" u="none" strike="noStrike" kern="1200" cap="none" spc="0" normalizeH="0" baseline="0" noProof="0" dirty="0">
                <a:ln>
                  <a:noFill/>
                </a:ln>
                <a:solidFill>
                  <a:srgbClr val="222222"/>
                </a:solidFill>
                <a:effectLst/>
                <a:uLnTx/>
                <a:uFillTx/>
                <a:latin typeface="Calibri" panose="020F0502020204030204"/>
                <a:ea typeface="+mn-ea"/>
                <a:cs typeface="+mn-cs"/>
              </a:rPr>
              <a:t> Persistence of soil organic matter as an ecosystem property. </a:t>
            </a:r>
            <a:r>
              <a:rPr kumimoji="0" lang="en-US" sz="1200" b="0" i="1" u="none" strike="noStrike" kern="1200" cap="none" spc="0" normalizeH="0" baseline="0" noProof="0" dirty="0">
                <a:ln>
                  <a:noFill/>
                </a:ln>
                <a:solidFill>
                  <a:srgbClr val="222222"/>
                </a:solidFill>
                <a:effectLst/>
                <a:uLnTx/>
                <a:uFillTx/>
                <a:latin typeface="Calibri" panose="020F0502020204030204"/>
                <a:ea typeface="+mn-ea"/>
                <a:cs typeface="+mn-cs"/>
              </a:rPr>
              <a:t>Nature</a:t>
            </a:r>
            <a:r>
              <a:rPr kumimoji="0" lang="en-US" sz="1200" b="0" i="0" u="none" strike="noStrike" kern="1200" cap="none" spc="0" normalizeH="0" baseline="0" noProof="0" dirty="0">
                <a:ln>
                  <a:noFill/>
                </a:ln>
                <a:solidFill>
                  <a:srgbClr val="222222"/>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222222"/>
                </a:solidFill>
                <a:effectLst/>
                <a:uLnTx/>
                <a:uFillTx/>
                <a:latin typeface="Calibri" panose="020F0502020204030204"/>
                <a:ea typeface="+mn-ea"/>
                <a:cs typeface="+mn-cs"/>
              </a:rPr>
              <a:t>478, </a:t>
            </a:r>
            <a:r>
              <a:rPr kumimoji="0" lang="en-US" sz="1200" b="0" i="0" u="none" strike="noStrike" kern="1200" cap="none" spc="0" normalizeH="0" baseline="0" noProof="0" dirty="0">
                <a:ln>
                  <a:noFill/>
                </a:ln>
                <a:solidFill>
                  <a:srgbClr val="222222"/>
                </a:solidFill>
                <a:effectLst/>
                <a:uLnTx/>
                <a:uFillTx/>
                <a:latin typeface="Calibri" panose="020F0502020204030204"/>
                <a:ea typeface="+mn-ea"/>
                <a:cs typeface="+mn-cs"/>
              </a:rPr>
              <a:t>49–56 (2011). https://doi.org/10.1038/nature10386</a:t>
            </a:r>
            <a:endParaRPr kumimoji="0" lang="en-US" sz="1200" b="0" i="0" u="none" strike="noStrike" kern="1200" cap="none" spc="0" normalizeH="0" baseline="0" noProof="0" dirty="0">
              <a:ln>
                <a:noFill/>
              </a:ln>
              <a:solidFill>
                <a:srgbClr val="1C1D1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8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0AA2-EDE4-454F-9CE2-72F964CD0DF2}"/>
              </a:ext>
            </a:extLst>
          </p:cNvPr>
          <p:cNvSpPr>
            <a:spLocks noGrp="1"/>
          </p:cNvSpPr>
          <p:nvPr>
            <p:ph type="title"/>
          </p:nvPr>
        </p:nvSpPr>
        <p:spPr>
          <a:xfrm>
            <a:off x="0" y="146126"/>
            <a:ext cx="12191304" cy="1325563"/>
          </a:xfrm>
        </p:spPr>
        <p:txBody>
          <a:bodyPr/>
          <a:lstStyle/>
          <a:p>
            <a:pPr algn="ctr"/>
            <a:r>
              <a:rPr lang="en-US" b="1" dirty="0">
                <a:solidFill>
                  <a:schemeClr val="accent2"/>
                </a:solidFill>
                <a:latin typeface="+mn-lt"/>
              </a:rPr>
              <a:t>Best literature for current understanding latest soil organic carbon theory</a:t>
            </a:r>
          </a:p>
        </p:txBody>
      </p:sp>
      <p:sp>
        <p:nvSpPr>
          <p:cNvPr id="3" name="TextBox 2">
            <a:extLst>
              <a:ext uri="{FF2B5EF4-FFF2-40B4-BE49-F238E27FC236}">
                <a16:creationId xmlns:a16="http://schemas.microsoft.com/office/drawing/2014/main" id="{021D6CD8-654E-48A8-B29F-348109A1C39A}"/>
              </a:ext>
            </a:extLst>
          </p:cNvPr>
          <p:cNvSpPr txBox="1"/>
          <p:nvPr/>
        </p:nvSpPr>
        <p:spPr>
          <a:xfrm>
            <a:off x="537409" y="1471689"/>
            <a:ext cx="11654591"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Popkin, G. A soil science revolution upends plans to fight climate change. 2021. Quanta Magazine.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https://www.quantamagazine.org/a-soil-science-revolution-upends-plans-to-fight-climate-change-20210727/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Lehmann, J., &amp; Kleber, M. (2015). The contentious nature of soil organic matter.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Nature</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528</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(7580), 60-68.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Schmidt, M., Torn, M., </a:t>
            </a:r>
            <a:r>
              <a:rPr kumimoji="0" lang="en-US" sz="1800" b="0" i="0" u="none" strike="noStrike" kern="1200" cap="none" spc="0" normalizeH="0" baseline="0" noProof="0" dirty="0" err="1">
                <a:ln>
                  <a:noFill/>
                </a:ln>
                <a:solidFill>
                  <a:srgbClr val="222222"/>
                </a:solidFill>
                <a:effectLst/>
                <a:uLnTx/>
                <a:uFillTx/>
                <a:latin typeface="Calibri" panose="020F0502020204030204"/>
                <a:ea typeface="+mn-ea"/>
                <a:cs typeface="+mn-cs"/>
              </a:rPr>
              <a:t>Abiven</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S.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et al.</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Persistence of soil organic matter as an ecosystem property.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Nature</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222222"/>
                </a:solidFill>
                <a:effectLst/>
                <a:uLnTx/>
                <a:uFillTx/>
                <a:latin typeface="Calibri" panose="020F0502020204030204"/>
                <a:ea typeface="+mn-ea"/>
                <a:cs typeface="+mn-cs"/>
              </a:rPr>
              <a:t>478, </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49–56 (2011). https://doi.org/10.1038/nature10386</a:t>
            </a:r>
            <a:endParaRPr kumimoji="0" lang="en-US" sz="1800" b="0" i="0" u="none" strike="noStrike" kern="1200" cap="none" spc="0" normalizeH="0" baseline="0" noProof="0" dirty="0">
              <a:ln>
                <a:noFill/>
              </a:ln>
              <a:solidFill>
                <a:srgbClr val="1C1D1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D1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1E"/>
                </a:solidFill>
                <a:effectLst/>
                <a:uLnTx/>
                <a:uFillTx/>
                <a:latin typeface="Calibri" panose="020F0502020204030204"/>
                <a:ea typeface="+mn-ea"/>
                <a:cs typeface="+mn-cs"/>
              </a:rPr>
              <a:t>Waring, BG, </a:t>
            </a:r>
            <a:r>
              <a:rPr kumimoji="0" lang="en-US" sz="1800" b="0" i="0" u="none" strike="noStrike" kern="1200" cap="none" spc="0" normalizeH="0" baseline="0" noProof="0" dirty="0" err="1">
                <a:ln>
                  <a:noFill/>
                </a:ln>
                <a:solidFill>
                  <a:srgbClr val="1C1D1E"/>
                </a:solidFill>
                <a:effectLst/>
                <a:uLnTx/>
                <a:uFillTx/>
                <a:latin typeface="Calibri" panose="020F0502020204030204"/>
                <a:ea typeface="+mn-ea"/>
                <a:cs typeface="+mn-cs"/>
              </a:rPr>
              <a:t>Sulman</a:t>
            </a:r>
            <a:r>
              <a:rPr kumimoji="0" lang="en-US" sz="1800" b="0" i="0" u="none" strike="noStrike" kern="1200" cap="none" spc="0" normalizeH="0" baseline="0" noProof="0" dirty="0">
                <a:ln>
                  <a:noFill/>
                </a:ln>
                <a:solidFill>
                  <a:srgbClr val="1C1D1E"/>
                </a:solidFill>
                <a:effectLst/>
                <a:uLnTx/>
                <a:uFillTx/>
                <a:latin typeface="Calibri" panose="020F0502020204030204"/>
                <a:ea typeface="+mn-ea"/>
                <a:cs typeface="+mn-cs"/>
              </a:rPr>
              <a:t>, BN, Reed, S, et al. From pools to flow: The PROMISE framework for new insights on soil carbon cycling in a changing world. </a:t>
            </a:r>
            <a:r>
              <a:rPr kumimoji="0" lang="en-US" sz="1800" b="0" i="1" u="none" strike="noStrike" kern="1200" cap="none" spc="0" normalizeH="0" baseline="0" noProof="0" dirty="0">
                <a:ln>
                  <a:noFill/>
                </a:ln>
                <a:solidFill>
                  <a:srgbClr val="1C1D1E"/>
                </a:solidFill>
                <a:effectLst/>
                <a:uLnTx/>
                <a:uFillTx/>
                <a:latin typeface="Calibri" panose="020F0502020204030204"/>
                <a:ea typeface="+mn-ea"/>
                <a:cs typeface="+mn-cs"/>
              </a:rPr>
              <a:t>Glob Change Biol.</a:t>
            </a:r>
            <a:r>
              <a:rPr kumimoji="0" lang="en-US" sz="1800" b="0" i="0" u="none" strike="noStrike" kern="1200" cap="none" spc="0" normalizeH="0" baseline="0" noProof="0" dirty="0">
                <a:ln>
                  <a:noFill/>
                </a:ln>
                <a:solidFill>
                  <a:srgbClr val="1C1D1E"/>
                </a:solidFill>
                <a:effectLst/>
                <a:uLnTx/>
                <a:uFillTx/>
                <a:latin typeface="Calibri" panose="020F0502020204030204"/>
                <a:ea typeface="+mn-ea"/>
                <a:cs typeface="+mn-cs"/>
              </a:rPr>
              <a:t> 2020; 26: 6631– 6643. </a:t>
            </a:r>
            <a:r>
              <a:rPr kumimoji="0" lang="en-US" sz="1800" b="0" i="0" u="none" strike="noStrike" kern="1200" cap="none" spc="0" normalizeH="0" baseline="0" noProof="0" dirty="0">
                <a:ln>
                  <a:noFill/>
                </a:ln>
                <a:solidFill>
                  <a:srgbClr val="005274"/>
                </a:solidFill>
                <a:effectLst/>
                <a:uLnTx/>
                <a:uFillTx/>
                <a:latin typeface="Calibri" panose="020F0502020204030204"/>
                <a:ea typeface="+mn-ea"/>
                <a:cs typeface="+mn-cs"/>
                <a:hlinkClick r:id="rId3"/>
              </a:rPr>
              <a:t>https://doi.org/10.1111/gcb.15365</a:t>
            </a:r>
            <a:endParaRPr kumimoji="0" lang="en-US" sz="1800" b="0" i="0" u="none" strike="noStrike" kern="1200" cap="none" spc="0" normalizeH="0" baseline="0" noProof="0" dirty="0">
              <a:ln>
                <a:noFill/>
              </a:ln>
              <a:solidFill>
                <a:srgbClr val="0052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22222"/>
                </a:solidFill>
                <a:effectLst/>
                <a:uLnTx/>
                <a:uFillTx/>
                <a:latin typeface="Calibri" panose="020F0502020204030204"/>
                <a:ea typeface="+mn-ea"/>
                <a:cs typeface="+mn-cs"/>
              </a:rPr>
              <a:t>Kögel-Knabner</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Ingrid, and Cornelia </a:t>
            </a:r>
            <a:r>
              <a:rPr kumimoji="0" lang="en-US" sz="1800" b="0" i="0" u="none" strike="noStrike" kern="1200" cap="none" spc="0" normalizeH="0" baseline="0" noProof="0" dirty="0" err="1">
                <a:ln>
                  <a:noFill/>
                </a:ln>
                <a:solidFill>
                  <a:srgbClr val="222222"/>
                </a:solidFill>
                <a:effectLst/>
                <a:uLnTx/>
                <a:uFillTx/>
                <a:latin typeface="Calibri" panose="020F0502020204030204"/>
                <a:ea typeface="+mn-ea"/>
                <a:cs typeface="+mn-cs"/>
              </a:rPr>
              <a:t>Rumpel</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"Advances in molecular approaches for understanding soil organic matter composition, origin, and turnover: a historical overview."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Advances in Agronomy</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149 (2018): 1-48.</a:t>
            </a:r>
            <a:endParaRPr kumimoji="0" lang="en-US" sz="1800" b="0" i="0" u="none" strike="noStrike" kern="1200" cap="none" spc="0" normalizeH="0" baseline="0" noProof="0" dirty="0">
              <a:ln>
                <a:noFill/>
              </a:ln>
              <a:solidFill>
                <a:srgbClr val="0052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Lehmann, J., Hansel, C.M., Kaiser, C.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et al.</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Persistence of soil organic carbon caused by functional complexity.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Nat. </a:t>
            </a:r>
            <a:r>
              <a:rPr kumimoji="0" lang="en-US" sz="1800" b="0" i="1" u="none" strike="noStrike" kern="1200" cap="none" spc="0" normalizeH="0" baseline="0" noProof="0" dirty="0" err="1">
                <a:ln>
                  <a:noFill/>
                </a:ln>
                <a:solidFill>
                  <a:srgbClr val="222222"/>
                </a:solidFill>
                <a:effectLst/>
                <a:uLnTx/>
                <a:uFillTx/>
                <a:latin typeface="Calibri" panose="020F0502020204030204"/>
                <a:ea typeface="+mn-ea"/>
                <a:cs typeface="+mn-cs"/>
              </a:rPr>
              <a:t>Geosci</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222222"/>
                </a:solidFill>
                <a:effectLst/>
                <a:uLnTx/>
                <a:uFillTx/>
                <a:latin typeface="Calibri" panose="020F0502020204030204"/>
                <a:ea typeface="+mn-ea"/>
                <a:cs typeface="+mn-cs"/>
              </a:rPr>
              <a:t>13, </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529–534 (2020). https://doi.org/10.1038/s41561-020-0612-3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Kleber, M. (2010). What is recalcitrant soil organic matter?.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Environmental Chemistry</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222222"/>
                </a:solidFill>
                <a:effectLst/>
                <a:uLnTx/>
                <a:uFillTx/>
                <a:latin typeface="Calibri" panose="020F0502020204030204"/>
                <a:ea typeface="+mn-ea"/>
                <a:cs typeface="+mn-cs"/>
              </a:rPr>
              <a:t>7</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(4), 320-332.</a:t>
            </a:r>
            <a:endParaRPr kumimoji="0" lang="en-US" sz="1800" b="0" i="0" u="none" strike="noStrike" kern="1200" cap="none" spc="0" normalizeH="0" baseline="0" noProof="0" dirty="0">
              <a:ln>
                <a:noFill/>
              </a:ln>
              <a:solidFill>
                <a:srgbClr val="0052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74"/>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74"/>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B001-E767-8E8F-087D-66075785E123}"/>
              </a:ext>
            </a:extLst>
          </p:cNvPr>
          <p:cNvSpPr>
            <a:spLocks noGrp="1"/>
          </p:cNvSpPr>
          <p:nvPr>
            <p:ph type="title"/>
          </p:nvPr>
        </p:nvSpPr>
        <p:spPr/>
        <p:txBody>
          <a:bodyPr/>
          <a:lstStyle/>
          <a:p>
            <a:r>
              <a:rPr lang="en-US" dirty="0"/>
              <a:t>Practices on agricultural lands best suited for greenhouse gas reduction</a:t>
            </a:r>
          </a:p>
        </p:txBody>
      </p:sp>
      <p:sp>
        <p:nvSpPr>
          <p:cNvPr id="3" name="Content Placeholder 2">
            <a:extLst>
              <a:ext uri="{FF2B5EF4-FFF2-40B4-BE49-F238E27FC236}">
                <a16:creationId xmlns:a16="http://schemas.microsoft.com/office/drawing/2014/main" id="{28E8A11E-9066-785D-43ED-4FAE797DA416}"/>
              </a:ext>
            </a:extLst>
          </p:cNvPr>
          <p:cNvSpPr>
            <a:spLocks noGrp="1"/>
          </p:cNvSpPr>
          <p:nvPr>
            <p:ph idx="1"/>
          </p:nvPr>
        </p:nvSpPr>
        <p:spPr/>
        <p:txBody>
          <a:bodyPr/>
          <a:lstStyle/>
          <a:p>
            <a:r>
              <a:rPr lang="en-US" dirty="0"/>
              <a:t>Soil carbon sequestration should not be the primary objective, but a </a:t>
            </a:r>
            <a:r>
              <a:rPr lang="en-US" b="1" dirty="0"/>
              <a:t>possible</a:t>
            </a:r>
            <a:r>
              <a:rPr lang="en-US" dirty="0"/>
              <a:t> co-benefit as a result of improved soil management practices and soil health</a:t>
            </a:r>
          </a:p>
          <a:p>
            <a:r>
              <a:rPr lang="en-US" dirty="0"/>
              <a:t>Increasing perennial crops, riparian area beyond what is regulated, tree planting, </a:t>
            </a:r>
            <a:r>
              <a:rPr lang="en-US" b="1" dirty="0"/>
              <a:t>efficiency of nitrogenous fertilizers</a:t>
            </a:r>
            <a:r>
              <a:rPr lang="en-US" dirty="0"/>
              <a:t>, reduction of fuel usage, are the most concrete ways to reduce greenhouse gas emissions </a:t>
            </a:r>
          </a:p>
          <a:p>
            <a:endParaRPr lang="en-US" dirty="0"/>
          </a:p>
          <a:p>
            <a:endParaRPr lang="en-US" dirty="0"/>
          </a:p>
        </p:txBody>
      </p:sp>
      <p:sp>
        <p:nvSpPr>
          <p:cNvPr id="4" name="TextBox 3">
            <a:extLst>
              <a:ext uri="{FF2B5EF4-FFF2-40B4-BE49-F238E27FC236}">
                <a16:creationId xmlns:a16="http://schemas.microsoft.com/office/drawing/2014/main" id="{DB2631B0-68FD-BEE6-E8CF-3C2DCA4D4DA6}"/>
              </a:ext>
            </a:extLst>
          </p:cNvPr>
          <p:cNvSpPr txBox="1"/>
          <p:nvPr/>
        </p:nvSpPr>
        <p:spPr>
          <a:xfrm>
            <a:off x="838200" y="6176963"/>
            <a:ext cx="3784600" cy="376237"/>
          </a:xfrm>
          <a:prstGeom prst="rect">
            <a:avLst/>
          </a:prstGeom>
          <a:noFill/>
        </p:spPr>
        <p:txBody>
          <a:bodyPr wrap="square" rtlCol="0">
            <a:spAutoFit/>
          </a:bodyPr>
          <a:lstStyle/>
          <a:p>
            <a:r>
              <a:rPr lang="en-US" dirty="0" err="1"/>
              <a:t>mike.badzmierowski@oda.oregon.gov</a:t>
            </a:r>
            <a:endParaRPr lang="en-US" dirty="0"/>
          </a:p>
        </p:txBody>
      </p:sp>
    </p:spTree>
    <p:extLst>
      <p:ext uri="{BB962C8B-B14F-4D97-AF65-F5344CB8AC3E}">
        <p14:creationId xmlns:p14="http://schemas.microsoft.com/office/powerpoint/2010/main" val="41614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4630-FE06-53B8-1FA6-FEA87043FED0}"/>
              </a:ext>
            </a:extLst>
          </p:cNvPr>
          <p:cNvSpPr>
            <a:spLocks noGrp="1"/>
          </p:cNvSpPr>
          <p:nvPr>
            <p:ph type="title"/>
          </p:nvPr>
        </p:nvSpPr>
        <p:spPr>
          <a:xfrm>
            <a:off x="1" y="-6494"/>
            <a:ext cx="12192000" cy="988670"/>
          </a:xfrm>
        </p:spPr>
        <p:txBody>
          <a:bodyPr>
            <a:normAutofit/>
          </a:bodyPr>
          <a:lstStyle/>
          <a:p>
            <a:pPr algn="ctr"/>
            <a:r>
              <a:rPr lang="en-US" sz="4000" dirty="0">
                <a:solidFill>
                  <a:schemeClr val="accent2"/>
                </a:solidFill>
              </a:rPr>
              <a:t>Environmental constraints</a:t>
            </a:r>
          </a:p>
        </p:txBody>
      </p:sp>
      <p:sp>
        <p:nvSpPr>
          <p:cNvPr id="5" name="TextBox 4">
            <a:extLst>
              <a:ext uri="{FF2B5EF4-FFF2-40B4-BE49-F238E27FC236}">
                <a16:creationId xmlns:a16="http://schemas.microsoft.com/office/drawing/2014/main" id="{D1D2E229-5AFB-0C4A-EEE6-6D48D841282B}"/>
              </a:ext>
            </a:extLst>
          </p:cNvPr>
          <p:cNvSpPr txBox="1"/>
          <p:nvPr/>
        </p:nvSpPr>
        <p:spPr>
          <a:xfrm>
            <a:off x="256309" y="994534"/>
            <a:ext cx="11679382"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verpass" pitchFamily="2" charset="77"/>
              </a:rPr>
              <a:t>To build soil organic matter/carbon water and nitrogen (a lot) is needed</a:t>
            </a:r>
          </a:p>
          <a:p>
            <a:pPr marL="742950" lvl="1" indent="-285750">
              <a:buFont typeface="Arial" panose="020B0604020202020204" pitchFamily="34" charset="0"/>
              <a:buChar char="•"/>
            </a:pPr>
            <a:r>
              <a:rPr lang="en-US" sz="2400" b="0" i="0" dirty="0" err="1">
                <a:solidFill>
                  <a:srgbClr val="000000"/>
                </a:solidFill>
                <a:effectLst/>
                <a:latin typeface="Roboto" panose="02000000000000000000" pitchFamily="2" charset="0"/>
              </a:rPr>
              <a:t>Groenigen</a:t>
            </a:r>
            <a:r>
              <a:rPr lang="en-US" sz="2400" b="0" i="0" dirty="0">
                <a:solidFill>
                  <a:srgbClr val="000000"/>
                </a:solidFill>
                <a:effectLst/>
                <a:latin typeface="Roboto" panose="02000000000000000000" pitchFamily="2" charset="0"/>
              </a:rPr>
              <a:t> et al. (2017) concluded that the stated 4p1000 goal of sequestering 1200 </a:t>
            </a:r>
            <a:r>
              <a:rPr lang="en-US" sz="2400" b="0" i="0" dirty="0" err="1">
                <a:solidFill>
                  <a:srgbClr val="000000"/>
                </a:solidFill>
                <a:effectLst/>
                <a:latin typeface="Roboto" panose="02000000000000000000" pitchFamily="2" charset="0"/>
              </a:rPr>
              <a:t>Tg</a:t>
            </a:r>
            <a:r>
              <a:rPr lang="en-US" sz="2400" b="0" i="0" dirty="0">
                <a:solidFill>
                  <a:srgbClr val="000000"/>
                </a:solidFill>
                <a:effectLst/>
                <a:latin typeface="Roboto" panose="02000000000000000000" pitchFamily="2" charset="0"/>
              </a:rPr>
              <a:t> C </a:t>
            </a:r>
            <a:r>
              <a:rPr lang="en-US" sz="2400" b="0" i="0" dirty="0" err="1">
                <a:solidFill>
                  <a:srgbClr val="000000"/>
                </a:solidFill>
                <a:effectLst/>
                <a:latin typeface="Roboto" panose="02000000000000000000" pitchFamily="2" charset="0"/>
              </a:rPr>
              <a:t>yr</a:t>
            </a:r>
            <a:r>
              <a:rPr lang="en-US" sz="2400" b="0" i="0" baseline="30000" dirty="0">
                <a:solidFill>
                  <a:srgbClr val="000000"/>
                </a:solidFill>
                <a:effectLst/>
                <a:latin typeface="Roboto" panose="02000000000000000000" pitchFamily="2" charset="0"/>
              </a:rPr>
              <a:t>–1</a:t>
            </a:r>
            <a:r>
              <a:rPr lang="en-US" sz="2400" b="0" i="0" dirty="0">
                <a:solidFill>
                  <a:srgbClr val="000000"/>
                </a:solidFill>
                <a:effectLst/>
                <a:latin typeface="Roboto" panose="02000000000000000000" pitchFamily="2" charset="0"/>
              </a:rPr>
              <a:t> in agricultural soils is unlikely to be met, due to stoichiometric constraints</a:t>
            </a:r>
          </a:p>
          <a:p>
            <a:pPr marL="742950" lvl="1" indent="-285750">
              <a:buFont typeface="Arial" panose="020B0604020202020204" pitchFamily="34" charset="0"/>
              <a:buChar char="•"/>
            </a:pPr>
            <a:endParaRPr lang="en-US" sz="2400" dirty="0">
              <a:solidFill>
                <a:srgbClr val="000000"/>
              </a:solidFill>
              <a:latin typeface="Roboto" panose="02000000000000000000" pitchFamily="2" charset="0"/>
            </a:endParaRPr>
          </a:p>
          <a:p>
            <a:pPr marL="283464" lvl="1" indent="-285750">
              <a:buFont typeface="Arial" panose="020B0604020202020204" pitchFamily="34" charset="0"/>
              <a:buChar char="•"/>
            </a:pPr>
            <a:r>
              <a:rPr lang="en-US" sz="2400" dirty="0">
                <a:latin typeface="Overpass" pitchFamily="2" charset="77"/>
              </a:rPr>
              <a:t>There is increasing evidence that soil carbon stocks will decrease with increasing temperatures</a:t>
            </a:r>
          </a:p>
          <a:p>
            <a:pPr marL="800100" lvl="1" indent="-342900">
              <a:buFont typeface="Arial" panose="020B0604020202020204" pitchFamily="34" charset="0"/>
              <a:buChar char="•"/>
            </a:pPr>
            <a:r>
              <a:rPr lang="en-US" sz="2400" b="0" i="0" dirty="0">
                <a:effectLst/>
                <a:latin typeface="Overpass" pitchFamily="2" charset="77"/>
              </a:rPr>
              <a:t>Declining stocks will most probably be the result of the combined effect of significantly (</a:t>
            </a:r>
            <a:r>
              <a:rPr lang="en-US" sz="2400" b="0" i="0" dirty="0" err="1">
                <a:effectLst/>
                <a:latin typeface="Overpass" pitchFamily="2" charset="77"/>
              </a:rPr>
              <a:t>i</a:t>
            </a:r>
            <a:r>
              <a:rPr lang="en-US" sz="2400" b="0" i="0" dirty="0">
                <a:effectLst/>
                <a:latin typeface="Overpass" pitchFamily="2" charset="77"/>
              </a:rPr>
              <a:t>) higher temperatures, causing elevated rates of microbial decomposition/respiration and (ii) drier conditions, causing lower soil moisture conditions, which hampers plant growth and hence reduces C input (</a:t>
            </a:r>
            <a:r>
              <a:rPr lang="en-US" sz="2400" b="0" i="0" dirty="0" err="1">
                <a:effectLst/>
                <a:latin typeface="Overpass" pitchFamily="2" charset="77"/>
              </a:rPr>
              <a:t>Meersmans</a:t>
            </a:r>
            <a:r>
              <a:rPr lang="en-US" sz="2400" b="0" i="0" dirty="0">
                <a:effectLst/>
                <a:latin typeface="Overpass" pitchFamily="2" charset="77"/>
              </a:rPr>
              <a:t> et al., 2016)</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Carbon saturation</a:t>
            </a:r>
          </a:p>
          <a:p>
            <a:pPr marL="285750" indent="-285750">
              <a:buFont typeface="Arial" panose="020B0604020202020204" pitchFamily="34" charset="0"/>
              <a:buChar char="•"/>
            </a:pPr>
            <a:r>
              <a:rPr lang="en-US" sz="2400" dirty="0"/>
              <a:t>GHG pulsing with increased precipitation intensity</a:t>
            </a:r>
          </a:p>
        </p:txBody>
      </p:sp>
    </p:spTree>
    <p:extLst>
      <p:ext uri="{BB962C8B-B14F-4D97-AF65-F5344CB8AC3E}">
        <p14:creationId xmlns:p14="http://schemas.microsoft.com/office/powerpoint/2010/main" val="196440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AF87-AFFA-1D29-7048-F1E213005B24}"/>
              </a:ext>
            </a:extLst>
          </p:cNvPr>
          <p:cNvSpPr>
            <a:spLocks noGrp="1"/>
          </p:cNvSpPr>
          <p:nvPr>
            <p:ph type="title"/>
          </p:nvPr>
        </p:nvSpPr>
        <p:spPr/>
        <p:txBody>
          <a:bodyPr/>
          <a:lstStyle/>
          <a:p>
            <a:r>
              <a:rPr lang="en-US" dirty="0">
                <a:solidFill>
                  <a:schemeClr val="bg1"/>
                </a:solidFill>
              </a:rPr>
              <a:t>What do soil carbon scientists think about carbon sequestration in agriculture?</a:t>
            </a:r>
          </a:p>
        </p:txBody>
      </p:sp>
    </p:spTree>
    <p:extLst>
      <p:ext uri="{BB962C8B-B14F-4D97-AF65-F5344CB8AC3E}">
        <p14:creationId xmlns:p14="http://schemas.microsoft.com/office/powerpoint/2010/main" val="3243048779"/>
      </p:ext>
    </p:extLst>
  </p:cSld>
  <p:clrMapOvr>
    <a:masterClrMapping/>
  </p:clrMapOvr>
</p:sld>
</file>

<file path=ppt/theme/theme1.xml><?xml version="1.0" encoding="utf-8"?>
<a:theme xmlns:a="http://schemas.openxmlformats.org/drawingml/2006/main" name="Office Theme">
  <a:themeElements>
    <a:clrScheme name="ODA">
      <a:dk1>
        <a:srgbClr val="000000"/>
      </a:dk1>
      <a:lt1>
        <a:srgbClr val="FFFFFF"/>
      </a:lt1>
      <a:dk2>
        <a:srgbClr val="191A33"/>
      </a:dk2>
      <a:lt2>
        <a:srgbClr val="E7E6E6"/>
      </a:lt2>
      <a:accent1>
        <a:srgbClr val="4156A6"/>
      </a:accent1>
      <a:accent2>
        <a:srgbClr val="47B289"/>
      </a:accent2>
      <a:accent3>
        <a:srgbClr val="A5A5A5"/>
      </a:accent3>
      <a:accent4>
        <a:srgbClr val="E9C938"/>
      </a:accent4>
      <a:accent5>
        <a:srgbClr val="F3704B"/>
      </a:accent5>
      <a:accent6>
        <a:srgbClr val="0A5451"/>
      </a:accent6>
      <a:hlink>
        <a:srgbClr val="4156A6"/>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22515</TotalTime>
  <Words>2461</Words>
  <Application>Microsoft Macintosh PowerPoint</Application>
  <PresentationFormat>Widescreen</PresentationFormat>
  <Paragraphs>182</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Open Sans</vt:lpstr>
      <vt:lpstr>Overpass</vt:lpstr>
      <vt:lpstr>Roboto</vt:lpstr>
      <vt:lpstr>Office Theme</vt:lpstr>
      <vt:lpstr>Net Carbon Sequestration Potential and Soil Health in Agriculture</vt:lpstr>
      <vt:lpstr>Net carbon sequestration</vt:lpstr>
      <vt:lpstr>Soil organic carbon/matter</vt:lpstr>
      <vt:lpstr>Soil organic matter/carbon theory is transitioning</vt:lpstr>
      <vt:lpstr>How does some soil organic matter/carbon persist for centuries?</vt:lpstr>
      <vt:lpstr>Best literature for current understanding latest soil organic carbon theory</vt:lpstr>
      <vt:lpstr>Practices on agricultural lands best suited for greenhouse gas reduction</vt:lpstr>
      <vt:lpstr>Environmental constraints</vt:lpstr>
      <vt:lpstr>What do soil carbon scientists think about carbon sequestration in agriculture?</vt:lpstr>
      <vt:lpstr>What do soil carbon scientists think about net carbon sequestration in agriculture?</vt:lpstr>
      <vt:lpstr>More data needed</vt:lpstr>
      <vt:lpstr>What do soil carbon scientists think?</vt:lpstr>
      <vt:lpstr>Trade-offs</vt:lpstr>
      <vt:lpstr>Trade-offs and cover crops</vt:lpstr>
      <vt:lpstr>Trade-offs and no-till</vt:lpstr>
      <vt:lpstr>Trade-offs and no-till cont.</vt:lpstr>
      <vt:lpstr>No-till vs conventional GHG emissions</vt:lpstr>
      <vt:lpstr>Trade-offs and no-till cont.</vt:lpstr>
      <vt:lpstr>Future potential pathway</vt:lpstr>
      <vt:lpstr>Interpreting Scientific Research</vt:lpstr>
      <vt:lpstr>Evidence reviews</vt:lpstr>
      <vt:lpstr>Traditional Reviews</vt:lpstr>
      <vt:lpstr>Low Quality and Transparency</vt:lpstr>
      <vt:lpstr>CEEDER DATABASE EXAMPLE</vt:lpstr>
      <vt:lpstr>Take Away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Frank</dc:creator>
  <cp:lastModifiedBy>BADZMIEROWSKI Mike * ODA</cp:lastModifiedBy>
  <cp:revision>65</cp:revision>
  <dcterms:created xsi:type="dcterms:W3CDTF">2020-03-09T20:58:25Z</dcterms:created>
  <dcterms:modified xsi:type="dcterms:W3CDTF">2022-11-01T02:32:13Z</dcterms:modified>
</cp:coreProperties>
</file>