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73" r:id="rId5"/>
    <p:sldId id="275" r:id="rId6"/>
    <p:sldId id="286" r:id="rId7"/>
    <p:sldId id="287" r:id="rId8"/>
    <p:sldId id="288" r:id="rId9"/>
    <p:sldId id="28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ynn" initials="L" lastIdx="1" clrIdx="0">
    <p:extLst>
      <p:ext uri="{19B8F6BF-5375-455C-9EA6-DF929625EA0E}">
        <p15:presenceInfo xmlns:p15="http://schemas.microsoft.com/office/powerpoint/2012/main" userId="Ly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73" d="100"/>
          <a:sy n="73" d="100"/>
        </p:scale>
        <p:origin x="624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0A55A8-F0F4-4377-94FC-90F3D8C4574E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0CF8828-069D-4727-A16B-74FE034C8869}">
      <dgm:prSet phldrT="[Text]"/>
      <dgm:spPr/>
      <dgm:t>
        <a:bodyPr/>
        <a:lstStyle/>
        <a:p>
          <a:r>
            <a:rPr lang="en-US" dirty="0"/>
            <a:t>Climate change mitigation &amp; adaptation	</a:t>
          </a:r>
        </a:p>
      </dgm:t>
    </dgm:pt>
    <dgm:pt modelId="{87D7B5D6-3B33-43E3-8AEE-F0193377295D}" type="parTrans" cxnId="{202ECF3F-F8EE-405A-ACD3-6B55210E0759}">
      <dgm:prSet/>
      <dgm:spPr/>
      <dgm:t>
        <a:bodyPr/>
        <a:lstStyle/>
        <a:p>
          <a:endParaRPr lang="en-US"/>
        </a:p>
      </dgm:t>
    </dgm:pt>
    <dgm:pt modelId="{9D83DA2E-40C9-40DD-8100-8491573A0139}" type="sibTrans" cxnId="{202ECF3F-F8EE-405A-ACD3-6B55210E0759}">
      <dgm:prSet/>
      <dgm:spPr/>
      <dgm:t>
        <a:bodyPr/>
        <a:lstStyle/>
        <a:p>
          <a:endParaRPr lang="en-US"/>
        </a:p>
      </dgm:t>
    </dgm:pt>
    <dgm:pt modelId="{5980E6B6-2F17-4A06-AC13-B737CC550188}">
      <dgm:prSet phldrT="[Text]"/>
      <dgm:spPr/>
      <dgm:t>
        <a:bodyPr/>
        <a:lstStyle/>
        <a:p>
          <a:r>
            <a:rPr lang="en-US" dirty="0"/>
            <a:t>Disaster risk reduction</a:t>
          </a:r>
        </a:p>
      </dgm:t>
    </dgm:pt>
    <dgm:pt modelId="{C184B86E-AFBD-4346-B242-EE8DB1064C9E}" type="parTrans" cxnId="{16F5B174-685D-4D2F-B21B-7AC1533B8C14}">
      <dgm:prSet/>
      <dgm:spPr/>
      <dgm:t>
        <a:bodyPr/>
        <a:lstStyle/>
        <a:p>
          <a:endParaRPr lang="en-US"/>
        </a:p>
      </dgm:t>
    </dgm:pt>
    <dgm:pt modelId="{F9854361-36DD-4B4A-A33A-D32A23A334F9}" type="sibTrans" cxnId="{16F5B174-685D-4D2F-B21B-7AC1533B8C14}">
      <dgm:prSet/>
      <dgm:spPr/>
      <dgm:t>
        <a:bodyPr/>
        <a:lstStyle/>
        <a:p>
          <a:endParaRPr lang="en-US"/>
        </a:p>
      </dgm:t>
    </dgm:pt>
    <dgm:pt modelId="{7127BBEF-5AC0-4D05-BBB2-9A52CE7EBD76}">
      <dgm:prSet phldrT="[Text]"/>
      <dgm:spPr/>
      <dgm:t>
        <a:bodyPr/>
        <a:lstStyle/>
        <a:p>
          <a:r>
            <a:rPr lang="en-US" dirty="0"/>
            <a:t>Economic &amp; social development</a:t>
          </a:r>
        </a:p>
      </dgm:t>
    </dgm:pt>
    <dgm:pt modelId="{02E9DF72-C5D4-495A-AFB6-AFA962EDF00C}" type="parTrans" cxnId="{99E50FE0-742C-417C-9480-9791FB21C409}">
      <dgm:prSet/>
      <dgm:spPr/>
      <dgm:t>
        <a:bodyPr/>
        <a:lstStyle/>
        <a:p>
          <a:endParaRPr lang="en-US"/>
        </a:p>
      </dgm:t>
    </dgm:pt>
    <dgm:pt modelId="{12672FAF-6D7F-4940-A6C1-5C8AC6DE390F}" type="sibTrans" cxnId="{99E50FE0-742C-417C-9480-9791FB21C409}">
      <dgm:prSet/>
      <dgm:spPr/>
      <dgm:t>
        <a:bodyPr/>
        <a:lstStyle/>
        <a:p>
          <a:endParaRPr lang="en-US"/>
        </a:p>
      </dgm:t>
    </dgm:pt>
    <dgm:pt modelId="{62E4DFCF-D67F-4B3E-A728-08585F9F63FA}">
      <dgm:prSet/>
      <dgm:spPr/>
      <dgm:t>
        <a:bodyPr/>
        <a:lstStyle/>
        <a:p>
          <a:r>
            <a:rPr lang="en-US" dirty="0"/>
            <a:t>Human health</a:t>
          </a:r>
        </a:p>
      </dgm:t>
    </dgm:pt>
    <dgm:pt modelId="{3F323849-7E1A-4E44-AE7C-9E96146D73AE}" type="parTrans" cxnId="{FF5D0C75-D17D-4E3D-8DBC-03495FA19035}">
      <dgm:prSet/>
      <dgm:spPr/>
      <dgm:t>
        <a:bodyPr/>
        <a:lstStyle/>
        <a:p>
          <a:endParaRPr lang="en-US"/>
        </a:p>
      </dgm:t>
    </dgm:pt>
    <dgm:pt modelId="{C72263F0-BB2B-4804-9933-C1913199854F}" type="sibTrans" cxnId="{FF5D0C75-D17D-4E3D-8DBC-03495FA19035}">
      <dgm:prSet/>
      <dgm:spPr/>
      <dgm:t>
        <a:bodyPr/>
        <a:lstStyle/>
        <a:p>
          <a:endParaRPr lang="en-US"/>
        </a:p>
      </dgm:t>
    </dgm:pt>
    <dgm:pt modelId="{8B3A5000-CB02-4749-858B-F2CD7597870E}">
      <dgm:prSet/>
      <dgm:spPr/>
      <dgm:t>
        <a:bodyPr/>
        <a:lstStyle/>
        <a:p>
          <a:r>
            <a:rPr lang="en-US" dirty="0"/>
            <a:t>Food &amp; water security</a:t>
          </a:r>
        </a:p>
      </dgm:t>
    </dgm:pt>
    <dgm:pt modelId="{5A26C641-53D4-4AFC-AC22-6B789CBAF9BA}" type="parTrans" cxnId="{E6695ED9-A386-4444-8A9B-20243717D2F7}">
      <dgm:prSet/>
      <dgm:spPr/>
      <dgm:t>
        <a:bodyPr/>
        <a:lstStyle/>
        <a:p>
          <a:endParaRPr lang="en-US"/>
        </a:p>
      </dgm:t>
    </dgm:pt>
    <dgm:pt modelId="{ACB51B81-293C-4312-AE6A-C93C80E138D1}" type="sibTrans" cxnId="{E6695ED9-A386-4444-8A9B-20243717D2F7}">
      <dgm:prSet/>
      <dgm:spPr/>
      <dgm:t>
        <a:bodyPr/>
        <a:lstStyle/>
        <a:p>
          <a:endParaRPr lang="en-US"/>
        </a:p>
      </dgm:t>
    </dgm:pt>
    <dgm:pt modelId="{231CD4CA-3227-4C84-A117-FD4AEBA0C1D0}">
      <dgm:prSet/>
      <dgm:spPr/>
      <dgm:t>
        <a:bodyPr/>
        <a:lstStyle/>
        <a:p>
          <a:r>
            <a:rPr lang="en-US" dirty="0"/>
            <a:t>Environmental degradation &amp; biodiversity loss</a:t>
          </a:r>
        </a:p>
      </dgm:t>
    </dgm:pt>
    <dgm:pt modelId="{A87E013B-E960-4559-BE6F-53BFE65A0B6D}" type="parTrans" cxnId="{43DED799-DA09-4979-94B9-A4D4105FF679}">
      <dgm:prSet/>
      <dgm:spPr/>
      <dgm:t>
        <a:bodyPr/>
        <a:lstStyle/>
        <a:p>
          <a:endParaRPr lang="en-US"/>
        </a:p>
      </dgm:t>
    </dgm:pt>
    <dgm:pt modelId="{847957E9-6F28-43AD-A31B-470940B6DDD2}" type="sibTrans" cxnId="{43DED799-DA09-4979-94B9-A4D4105FF679}">
      <dgm:prSet/>
      <dgm:spPr/>
      <dgm:t>
        <a:bodyPr/>
        <a:lstStyle/>
        <a:p>
          <a:endParaRPr lang="en-US"/>
        </a:p>
      </dgm:t>
    </dgm:pt>
    <dgm:pt modelId="{B72F2CC5-5C31-430B-A894-A677628B9FD7}" type="pres">
      <dgm:prSet presAssocID="{220A55A8-F0F4-4377-94FC-90F3D8C4574E}" presName="Name0" presStyleCnt="0">
        <dgm:presLayoutVars>
          <dgm:chMax val="7"/>
          <dgm:chPref val="7"/>
          <dgm:dir/>
        </dgm:presLayoutVars>
      </dgm:prSet>
      <dgm:spPr/>
    </dgm:pt>
    <dgm:pt modelId="{7E848962-6448-4928-84B8-E3E1B0618797}" type="pres">
      <dgm:prSet presAssocID="{220A55A8-F0F4-4377-94FC-90F3D8C4574E}" presName="Name1" presStyleCnt="0"/>
      <dgm:spPr/>
    </dgm:pt>
    <dgm:pt modelId="{EB1208B7-EA26-46B0-8F49-DB484AB58E0E}" type="pres">
      <dgm:prSet presAssocID="{220A55A8-F0F4-4377-94FC-90F3D8C4574E}" presName="cycle" presStyleCnt="0"/>
      <dgm:spPr/>
    </dgm:pt>
    <dgm:pt modelId="{E06F61AA-B6D3-48DB-8543-3B43A1E384EA}" type="pres">
      <dgm:prSet presAssocID="{220A55A8-F0F4-4377-94FC-90F3D8C4574E}" presName="srcNode" presStyleLbl="node1" presStyleIdx="0" presStyleCnt="6"/>
      <dgm:spPr/>
    </dgm:pt>
    <dgm:pt modelId="{5733C59A-62CB-477C-AFD5-4216CBFB6495}" type="pres">
      <dgm:prSet presAssocID="{220A55A8-F0F4-4377-94FC-90F3D8C4574E}" presName="conn" presStyleLbl="parChTrans1D2" presStyleIdx="0" presStyleCnt="1"/>
      <dgm:spPr/>
    </dgm:pt>
    <dgm:pt modelId="{D3947CF0-6976-45E9-902A-85528867BD2A}" type="pres">
      <dgm:prSet presAssocID="{220A55A8-F0F4-4377-94FC-90F3D8C4574E}" presName="extraNode" presStyleLbl="node1" presStyleIdx="0" presStyleCnt="6"/>
      <dgm:spPr/>
    </dgm:pt>
    <dgm:pt modelId="{51EE94C9-2DF7-473B-9CB6-53F15F3EA81D}" type="pres">
      <dgm:prSet presAssocID="{220A55A8-F0F4-4377-94FC-90F3D8C4574E}" presName="dstNode" presStyleLbl="node1" presStyleIdx="0" presStyleCnt="6"/>
      <dgm:spPr/>
    </dgm:pt>
    <dgm:pt modelId="{D1E52F01-386F-4564-BF14-23E5374F0750}" type="pres">
      <dgm:prSet presAssocID="{80CF8828-069D-4727-A16B-74FE034C8869}" presName="text_1" presStyleLbl="node1" presStyleIdx="0" presStyleCnt="6">
        <dgm:presLayoutVars>
          <dgm:bulletEnabled val="1"/>
        </dgm:presLayoutVars>
      </dgm:prSet>
      <dgm:spPr/>
    </dgm:pt>
    <dgm:pt modelId="{B41DAA0B-4E36-4BEC-8955-92F8D88AD5DC}" type="pres">
      <dgm:prSet presAssocID="{80CF8828-069D-4727-A16B-74FE034C8869}" presName="accent_1" presStyleCnt="0"/>
      <dgm:spPr/>
    </dgm:pt>
    <dgm:pt modelId="{971EC0C3-B6DA-47AB-AFC9-0EA82B6FEE5C}" type="pres">
      <dgm:prSet presAssocID="{80CF8828-069D-4727-A16B-74FE034C8869}" presName="accentRepeatNode" presStyleLbl="solidFgAcc1" presStyleIdx="0" presStyleCnt="6"/>
      <dgm:spPr>
        <a:gradFill rotWithShape="0">
          <a:gsLst>
            <a:gs pos="23000">
              <a:schemeClr val="accent1">
                <a:lumMod val="40000"/>
                <a:lumOff val="60000"/>
              </a:schemeClr>
            </a:gs>
            <a:gs pos="100000">
              <a:schemeClr val="accent6">
                <a:lumMod val="97000"/>
                <a:lumOff val="3000"/>
              </a:schemeClr>
            </a:gs>
            <a:gs pos="84000">
              <a:schemeClr val="accent6">
                <a:lumMod val="60000"/>
                <a:lumOff val="40000"/>
              </a:schemeClr>
            </a:gs>
          </a:gsLst>
          <a:lin ang="13500000" scaled="1"/>
        </a:gradFill>
      </dgm:spPr>
    </dgm:pt>
    <dgm:pt modelId="{E5EB2FF3-19A2-468A-9C3F-D27BB7B212A0}" type="pres">
      <dgm:prSet presAssocID="{5980E6B6-2F17-4A06-AC13-B737CC550188}" presName="text_2" presStyleLbl="node1" presStyleIdx="1" presStyleCnt="6">
        <dgm:presLayoutVars>
          <dgm:bulletEnabled val="1"/>
        </dgm:presLayoutVars>
      </dgm:prSet>
      <dgm:spPr/>
    </dgm:pt>
    <dgm:pt modelId="{34415E34-A107-4EEA-B51B-9068F06ACAD6}" type="pres">
      <dgm:prSet presAssocID="{5980E6B6-2F17-4A06-AC13-B737CC550188}" presName="accent_2" presStyleCnt="0"/>
      <dgm:spPr/>
    </dgm:pt>
    <dgm:pt modelId="{15D3A175-E5B6-4DBF-9973-232B804A3B32}" type="pres">
      <dgm:prSet presAssocID="{5980E6B6-2F17-4A06-AC13-B737CC550188}" presName="accentRepeatNode" presStyleLbl="solidFgAcc1" presStyleIdx="1" presStyleCnt="6"/>
      <dgm:spPr>
        <a:gradFill rotWithShape="0">
          <a:gsLst>
            <a:gs pos="23000">
              <a:schemeClr val="accent1">
                <a:lumMod val="40000"/>
                <a:lumOff val="60000"/>
              </a:schemeClr>
            </a:gs>
            <a:gs pos="100000">
              <a:schemeClr val="accent6">
                <a:lumMod val="97000"/>
                <a:lumOff val="3000"/>
              </a:schemeClr>
            </a:gs>
            <a:gs pos="84000">
              <a:schemeClr val="accent6">
                <a:lumMod val="60000"/>
                <a:lumOff val="40000"/>
              </a:schemeClr>
            </a:gs>
          </a:gsLst>
          <a:lin ang="13500000" scaled="1"/>
        </a:gradFill>
      </dgm:spPr>
    </dgm:pt>
    <dgm:pt modelId="{8F453E3E-7A92-4751-96FE-03123B1CCF6D}" type="pres">
      <dgm:prSet presAssocID="{7127BBEF-5AC0-4D05-BBB2-9A52CE7EBD76}" presName="text_3" presStyleLbl="node1" presStyleIdx="2" presStyleCnt="6">
        <dgm:presLayoutVars>
          <dgm:bulletEnabled val="1"/>
        </dgm:presLayoutVars>
      </dgm:prSet>
      <dgm:spPr/>
    </dgm:pt>
    <dgm:pt modelId="{58308001-C93C-402C-8121-048E645408A4}" type="pres">
      <dgm:prSet presAssocID="{7127BBEF-5AC0-4D05-BBB2-9A52CE7EBD76}" presName="accent_3" presStyleCnt="0"/>
      <dgm:spPr/>
    </dgm:pt>
    <dgm:pt modelId="{DA6CA7A5-247A-4410-8942-C2AA10D1CAE6}" type="pres">
      <dgm:prSet presAssocID="{7127BBEF-5AC0-4D05-BBB2-9A52CE7EBD76}" presName="accentRepeatNode" presStyleLbl="solidFgAcc1" presStyleIdx="2" presStyleCnt="6"/>
      <dgm:spPr>
        <a:gradFill rotWithShape="0">
          <a:gsLst>
            <a:gs pos="23000">
              <a:schemeClr val="accent1">
                <a:lumMod val="40000"/>
                <a:lumOff val="60000"/>
              </a:schemeClr>
            </a:gs>
            <a:gs pos="100000">
              <a:schemeClr val="accent6">
                <a:lumMod val="97000"/>
                <a:lumOff val="3000"/>
              </a:schemeClr>
            </a:gs>
            <a:gs pos="84000">
              <a:schemeClr val="accent6">
                <a:lumMod val="60000"/>
                <a:lumOff val="40000"/>
              </a:schemeClr>
            </a:gs>
          </a:gsLst>
          <a:lin ang="13500000" scaled="1"/>
        </a:gradFill>
      </dgm:spPr>
    </dgm:pt>
    <dgm:pt modelId="{C4ED2687-4A3F-435B-9980-9B267CC46AB4}" type="pres">
      <dgm:prSet presAssocID="{62E4DFCF-D67F-4B3E-A728-08585F9F63FA}" presName="text_4" presStyleLbl="node1" presStyleIdx="3" presStyleCnt="6">
        <dgm:presLayoutVars>
          <dgm:bulletEnabled val="1"/>
        </dgm:presLayoutVars>
      </dgm:prSet>
      <dgm:spPr/>
    </dgm:pt>
    <dgm:pt modelId="{FE62C1A9-A042-4EBC-A605-6EF67FBCEA36}" type="pres">
      <dgm:prSet presAssocID="{62E4DFCF-D67F-4B3E-A728-08585F9F63FA}" presName="accent_4" presStyleCnt="0"/>
      <dgm:spPr/>
    </dgm:pt>
    <dgm:pt modelId="{C7D9F170-8D88-463F-9497-5E7CC0EF4897}" type="pres">
      <dgm:prSet presAssocID="{62E4DFCF-D67F-4B3E-A728-08585F9F63FA}" presName="accentRepeatNode" presStyleLbl="solidFgAcc1" presStyleIdx="3" presStyleCnt="6"/>
      <dgm:spPr>
        <a:gradFill rotWithShape="0">
          <a:gsLst>
            <a:gs pos="23000">
              <a:schemeClr val="accent1">
                <a:lumMod val="40000"/>
                <a:lumOff val="60000"/>
              </a:schemeClr>
            </a:gs>
            <a:gs pos="100000">
              <a:schemeClr val="accent6">
                <a:lumMod val="97000"/>
                <a:lumOff val="3000"/>
              </a:schemeClr>
            </a:gs>
            <a:gs pos="84000">
              <a:schemeClr val="accent6">
                <a:lumMod val="60000"/>
                <a:lumOff val="40000"/>
              </a:schemeClr>
            </a:gs>
          </a:gsLst>
          <a:lin ang="13500000" scaled="1"/>
        </a:gradFill>
      </dgm:spPr>
    </dgm:pt>
    <dgm:pt modelId="{F2E497B0-BF22-44DA-98CC-DF2C789EDA04}" type="pres">
      <dgm:prSet presAssocID="{8B3A5000-CB02-4749-858B-F2CD7597870E}" presName="text_5" presStyleLbl="node1" presStyleIdx="4" presStyleCnt="6">
        <dgm:presLayoutVars>
          <dgm:bulletEnabled val="1"/>
        </dgm:presLayoutVars>
      </dgm:prSet>
      <dgm:spPr/>
    </dgm:pt>
    <dgm:pt modelId="{0C3237D7-DDAF-49B6-A2CE-86E6EFBC9CE5}" type="pres">
      <dgm:prSet presAssocID="{8B3A5000-CB02-4749-858B-F2CD7597870E}" presName="accent_5" presStyleCnt="0"/>
      <dgm:spPr/>
    </dgm:pt>
    <dgm:pt modelId="{64AA4080-6E19-4231-827B-13E479A059A4}" type="pres">
      <dgm:prSet presAssocID="{8B3A5000-CB02-4749-858B-F2CD7597870E}" presName="accentRepeatNode" presStyleLbl="solidFgAcc1" presStyleIdx="4" presStyleCnt="6"/>
      <dgm:spPr>
        <a:gradFill rotWithShape="0">
          <a:gsLst>
            <a:gs pos="23000">
              <a:schemeClr val="accent1">
                <a:lumMod val="40000"/>
                <a:lumOff val="60000"/>
              </a:schemeClr>
            </a:gs>
            <a:gs pos="100000">
              <a:schemeClr val="accent6">
                <a:lumMod val="97000"/>
                <a:lumOff val="3000"/>
              </a:schemeClr>
            </a:gs>
            <a:gs pos="84000">
              <a:schemeClr val="accent6">
                <a:lumMod val="60000"/>
                <a:lumOff val="40000"/>
              </a:schemeClr>
            </a:gs>
          </a:gsLst>
          <a:lin ang="13500000" scaled="1"/>
        </a:gradFill>
      </dgm:spPr>
    </dgm:pt>
    <dgm:pt modelId="{E6404F9B-F910-43B4-A700-484D14B417B7}" type="pres">
      <dgm:prSet presAssocID="{231CD4CA-3227-4C84-A117-FD4AEBA0C1D0}" presName="text_6" presStyleLbl="node1" presStyleIdx="5" presStyleCnt="6">
        <dgm:presLayoutVars>
          <dgm:bulletEnabled val="1"/>
        </dgm:presLayoutVars>
      </dgm:prSet>
      <dgm:spPr/>
    </dgm:pt>
    <dgm:pt modelId="{11B43F7B-9570-4F81-B742-6FFD17DC38B8}" type="pres">
      <dgm:prSet presAssocID="{231CD4CA-3227-4C84-A117-FD4AEBA0C1D0}" presName="accent_6" presStyleCnt="0"/>
      <dgm:spPr/>
    </dgm:pt>
    <dgm:pt modelId="{656F6DA5-CA0A-43B9-8C22-E7DA43AD6DE7}" type="pres">
      <dgm:prSet presAssocID="{231CD4CA-3227-4C84-A117-FD4AEBA0C1D0}" presName="accentRepeatNode" presStyleLbl="solidFgAcc1" presStyleIdx="5" presStyleCnt="6"/>
      <dgm:spPr>
        <a:gradFill rotWithShape="0">
          <a:gsLst>
            <a:gs pos="23000">
              <a:schemeClr val="accent1">
                <a:lumMod val="40000"/>
                <a:lumOff val="60000"/>
              </a:schemeClr>
            </a:gs>
            <a:gs pos="100000">
              <a:schemeClr val="accent6">
                <a:lumMod val="97000"/>
                <a:lumOff val="3000"/>
              </a:schemeClr>
            </a:gs>
            <a:gs pos="84000">
              <a:schemeClr val="accent6">
                <a:lumMod val="60000"/>
                <a:lumOff val="40000"/>
              </a:schemeClr>
            </a:gs>
          </a:gsLst>
          <a:lin ang="13500000" scaled="1"/>
        </a:gradFill>
      </dgm:spPr>
    </dgm:pt>
  </dgm:ptLst>
  <dgm:cxnLst>
    <dgm:cxn modelId="{529D1E03-526D-42E9-9525-B259C2E8AB3E}" type="presOf" srcId="{7127BBEF-5AC0-4D05-BBB2-9A52CE7EBD76}" destId="{8F453E3E-7A92-4751-96FE-03123B1CCF6D}" srcOrd="0" destOrd="0" presId="urn:microsoft.com/office/officeart/2008/layout/VerticalCurvedList"/>
    <dgm:cxn modelId="{83A33706-90A9-4F09-B863-D9F00F6C9770}" type="presOf" srcId="{80CF8828-069D-4727-A16B-74FE034C8869}" destId="{D1E52F01-386F-4564-BF14-23E5374F0750}" srcOrd="0" destOrd="0" presId="urn:microsoft.com/office/officeart/2008/layout/VerticalCurvedList"/>
    <dgm:cxn modelId="{8588CF10-0C2A-4C18-8CB9-026FBAF47AF4}" type="presOf" srcId="{231CD4CA-3227-4C84-A117-FD4AEBA0C1D0}" destId="{E6404F9B-F910-43B4-A700-484D14B417B7}" srcOrd="0" destOrd="0" presId="urn:microsoft.com/office/officeart/2008/layout/VerticalCurvedList"/>
    <dgm:cxn modelId="{C876E83D-F029-4C0D-80B7-088DC8ADCBC4}" type="presOf" srcId="{62E4DFCF-D67F-4B3E-A728-08585F9F63FA}" destId="{C4ED2687-4A3F-435B-9980-9B267CC46AB4}" srcOrd="0" destOrd="0" presId="urn:microsoft.com/office/officeart/2008/layout/VerticalCurvedList"/>
    <dgm:cxn modelId="{202ECF3F-F8EE-405A-ACD3-6B55210E0759}" srcId="{220A55A8-F0F4-4377-94FC-90F3D8C4574E}" destId="{80CF8828-069D-4727-A16B-74FE034C8869}" srcOrd="0" destOrd="0" parTransId="{87D7B5D6-3B33-43E3-8AEE-F0193377295D}" sibTransId="{9D83DA2E-40C9-40DD-8100-8491573A0139}"/>
    <dgm:cxn modelId="{16F5B174-685D-4D2F-B21B-7AC1533B8C14}" srcId="{220A55A8-F0F4-4377-94FC-90F3D8C4574E}" destId="{5980E6B6-2F17-4A06-AC13-B737CC550188}" srcOrd="1" destOrd="0" parTransId="{C184B86E-AFBD-4346-B242-EE8DB1064C9E}" sibTransId="{F9854361-36DD-4B4A-A33A-D32A23A334F9}"/>
    <dgm:cxn modelId="{FF5D0C75-D17D-4E3D-8DBC-03495FA19035}" srcId="{220A55A8-F0F4-4377-94FC-90F3D8C4574E}" destId="{62E4DFCF-D67F-4B3E-A728-08585F9F63FA}" srcOrd="3" destOrd="0" parTransId="{3F323849-7E1A-4E44-AE7C-9E96146D73AE}" sibTransId="{C72263F0-BB2B-4804-9933-C1913199854F}"/>
    <dgm:cxn modelId="{FA513057-D448-4F7E-ADED-F88EAC644571}" type="presOf" srcId="{9D83DA2E-40C9-40DD-8100-8491573A0139}" destId="{5733C59A-62CB-477C-AFD5-4216CBFB6495}" srcOrd="0" destOrd="0" presId="urn:microsoft.com/office/officeart/2008/layout/VerticalCurvedList"/>
    <dgm:cxn modelId="{44AD7477-3F3C-48FD-AD21-A3F49D4403C8}" type="presOf" srcId="{8B3A5000-CB02-4749-858B-F2CD7597870E}" destId="{F2E497B0-BF22-44DA-98CC-DF2C789EDA04}" srcOrd="0" destOrd="0" presId="urn:microsoft.com/office/officeart/2008/layout/VerticalCurvedList"/>
    <dgm:cxn modelId="{43DED799-DA09-4979-94B9-A4D4105FF679}" srcId="{220A55A8-F0F4-4377-94FC-90F3D8C4574E}" destId="{231CD4CA-3227-4C84-A117-FD4AEBA0C1D0}" srcOrd="5" destOrd="0" parTransId="{A87E013B-E960-4559-BE6F-53BFE65A0B6D}" sibTransId="{847957E9-6F28-43AD-A31B-470940B6DDD2}"/>
    <dgm:cxn modelId="{E6695ED9-A386-4444-8A9B-20243717D2F7}" srcId="{220A55A8-F0F4-4377-94FC-90F3D8C4574E}" destId="{8B3A5000-CB02-4749-858B-F2CD7597870E}" srcOrd="4" destOrd="0" parTransId="{5A26C641-53D4-4AFC-AC22-6B789CBAF9BA}" sibTransId="{ACB51B81-293C-4312-AE6A-C93C80E138D1}"/>
    <dgm:cxn modelId="{59A4FFD9-2069-4ED3-A06C-88B34998ACF8}" type="presOf" srcId="{5980E6B6-2F17-4A06-AC13-B737CC550188}" destId="{E5EB2FF3-19A2-468A-9C3F-D27BB7B212A0}" srcOrd="0" destOrd="0" presId="urn:microsoft.com/office/officeart/2008/layout/VerticalCurvedList"/>
    <dgm:cxn modelId="{99E50FE0-742C-417C-9480-9791FB21C409}" srcId="{220A55A8-F0F4-4377-94FC-90F3D8C4574E}" destId="{7127BBEF-5AC0-4D05-BBB2-9A52CE7EBD76}" srcOrd="2" destOrd="0" parTransId="{02E9DF72-C5D4-495A-AFB6-AFA962EDF00C}" sibTransId="{12672FAF-6D7F-4940-A6C1-5C8AC6DE390F}"/>
    <dgm:cxn modelId="{F2A05FE7-1A27-4584-8A69-4553AA88A6A1}" type="presOf" srcId="{220A55A8-F0F4-4377-94FC-90F3D8C4574E}" destId="{B72F2CC5-5C31-430B-A894-A677628B9FD7}" srcOrd="0" destOrd="0" presId="urn:microsoft.com/office/officeart/2008/layout/VerticalCurvedList"/>
    <dgm:cxn modelId="{1217B28C-07DB-4767-B31C-057A51395DF9}" type="presParOf" srcId="{B72F2CC5-5C31-430B-A894-A677628B9FD7}" destId="{7E848962-6448-4928-84B8-E3E1B0618797}" srcOrd="0" destOrd="0" presId="urn:microsoft.com/office/officeart/2008/layout/VerticalCurvedList"/>
    <dgm:cxn modelId="{1B8D4939-9A2D-4ACE-BF32-1CC790FAE395}" type="presParOf" srcId="{7E848962-6448-4928-84B8-E3E1B0618797}" destId="{EB1208B7-EA26-46B0-8F49-DB484AB58E0E}" srcOrd="0" destOrd="0" presId="urn:microsoft.com/office/officeart/2008/layout/VerticalCurvedList"/>
    <dgm:cxn modelId="{03EA5A92-EC89-4463-AE71-0D65BFDEDD29}" type="presParOf" srcId="{EB1208B7-EA26-46B0-8F49-DB484AB58E0E}" destId="{E06F61AA-B6D3-48DB-8543-3B43A1E384EA}" srcOrd="0" destOrd="0" presId="urn:microsoft.com/office/officeart/2008/layout/VerticalCurvedList"/>
    <dgm:cxn modelId="{9A38F0A8-66F9-4192-BDBE-C35DE6B5C7DB}" type="presParOf" srcId="{EB1208B7-EA26-46B0-8F49-DB484AB58E0E}" destId="{5733C59A-62CB-477C-AFD5-4216CBFB6495}" srcOrd="1" destOrd="0" presId="urn:microsoft.com/office/officeart/2008/layout/VerticalCurvedList"/>
    <dgm:cxn modelId="{DE874FE8-C850-4B91-803B-69C6924F68C4}" type="presParOf" srcId="{EB1208B7-EA26-46B0-8F49-DB484AB58E0E}" destId="{D3947CF0-6976-45E9-902A-85528867BD2A}" srcOrd="2" destOrd="0" presId="urn:microsoft.com/office/officeart/2008/layout/VerticalCurvedList"/>
    <dgm:cxn modelId="{31AD485F-DF8E-4744-AE3F-BE4C829BE9DA}" type="presParOf" srcId="{EB1208B7-EA26-46B0-8F49-DB484AB58E0E}" destId="{51EE94C9-2DF7-473B-9CB6-53F15F3EA81D}" srcOrd="3" destOrd="0" presId="urn:microsoft.com/office/officeart/2008/layout/VerticalCurvedList"/>
    <dgm:cxn modelId="{082B4867-E002-4BD0-8834-6BC2FF8E3B94}" type="presParOf" srcId="{7E848962-6448-4928-84B8-E3E1B0618797}" destId="{D1E52F01-386F-4564-BF14-23E5374F0750}" srcOrd="1" destOrd="0" presId="urn:microsoft.com/office/officeart/2008/layout/VerticalCurvedList"/>
    <dgm:cxn modelId="{E3BB4027-BC16-4C2E-90E0-B7DAA0557AAB}" type="presParOf" srcId="{7E848962-6448-4928-84B8-E3E1B0618797}" destId="{B41DAA0B-4E36-4BEC-8955-92F8D88AD5DC}" srcOrd="2" destOrd="0" presId="urn:microsoft.com/office/officeart/2008/layout/VerticalCurvedList"/>
    <dgm:cxn modelId="{88389AD6-C241-49A6-A4E2-E82272D8DDB7}" type="presParOf" srcId="{B41DAA0B-4E36-4BEC-8955-92F8D88AD5DC}" destId="{971EC0C3-B6DA-47AB-AFC9-0EA82B6FEE5C}" srcOrd="0" destOrd="0" presId="urn:microsoft.com/office/officeart/2008/layout/VerticalCurvedList"/>
    <dgm:cxn modelId="{CA5CF75B-B1E1-4AF7-9E28-7254979D63D1}" type="presParOf" srcId="{7E848962-6448-4928-84B8-E3E1B0618797}" destId="{E5EB2FF3-19A2-468A-9C3F-D27BB7B212A0}" srcOrd="3" destOrd="0" presId="urn:microsoft.com/office/officeart/2008/layout/VerticalCurvedList"/>
    <dgm:cxn modelId="{C38ECAD0-A4C6-4CD2-A1D0-92B3A7C78CAE}" type="presParOf" srcId="{7E848962-6448-4928-84B8-E3E1B0618797}" destId="{34415E34-A107-4EEA-B51B-9068F06ACAD6}" srcOrd="4" destOrd="0" presId="urn:microsoft.com/office/officeart/2008/layout/VerticalCurvedList"/>
    <dgm:cxn modelId="{F7CF8536-5487-4C2C-8327-C3FFE19A1497}" type="presParOf" srcId="{34415E34-A107-4EEA-B51B-9068F06ACAD6}" destId="{15D3A175-E5B6-4DBF-9973-232B804A3B32}" srcOrd="0" destOrd="0" presId="urn:microsoft.com/office/officeart/2008/layout/VerticalCurvedList"/>
    <dgm:cxn modelId="{75D33461-6EA1-41E2-9A7E-319897B53263}" type="presParOf" srcId="{7E848962-6448-4928-84B8-E3E1B0618797}" destId="{8F453E3E-7A92-4751-96FE-03123B1CCF6D}" srcOrd="5" destOrd="0" presId="urn:microsoft.com/office/officeart/2008/layout/VerticalCurvedList"/>
    <dgm:cxn modelId="{53E23C3E-EE9D-4E7D-8920-0B2709F1F106}" type="presParOf" srcId="{7E848962-6448-4928-84B8-E3E1B0618797}" destId="{58308001-C93C-402C-8121-048E645408A4}" srcOrd="6" destOrd="0" presId="urn:microsoft.com/office/officeart/2008/layout/VerticalCurvedList"/>
    <dgm:cxn modelId="{8BF88EC3-B446-407D-9548-37D52F108097}" type="presParOf" srcId="{58308001-C93C-402C-8121-048E645408A4}" destId="{DA6CA7A5-247A-4410-8942-C2AA10D1CAE6}" srcOrd="0" destOrd="0" presId="urn:microsoft.com/office/officeart/2008/layout/VerticalCurvedList"/>
    <dgm:cxn modelId="{31E9B52D-CE37-4C33-B599-DA5DDC1C7FCC}" type="presParOf" srcId="{7E848962-6448-4928-84B8-E3E1B0618797}" destId="{C4ED2687-4A3F-435B-9980-9B267CC46AB4}" srcOrd="7" destOrd="0" presId="urn:microsoft.com/office/officeart/2008/layout/VerticalCurvedList"/>
    <dgm:cxn modelId="{4162F656-E751-4E89-A570-C982B8067489}" type="presParOf" srcId="{7E848962-6448-4928-84B8-E3E1B0618797}" destId="{FE62C1A9-A042-4EBC-A605-6EF67FBCEA36}" srcOrd="8" destOrd="0" presId="urn:microsoft.com/office/officeart/2008/layout/VerticalCurvedList"/>
    <dgm:cxn modelId="{6D694061-E2F2-44AD-A0AB-CA8BB427A1E1}" type="presParOf" srcId="{FE62C1A9-A042-4EBC-A605-6EF67FBCEA36}" destId="{C7D9F170-8D88-463F-9497-5E7CC0EF4897}" srcOrd="0" destOrd="0" presId="urn:microsoft.com/office/officeart/2008/layout/VerticalCurvedList"/>
    <dgm:cxn modelId="{A061C06A-ECDE-4B13-918F-728F5651A104}" type="presParOf" srcId="{7E848962-6448-4928-84B8-E3E1B0618797}" destId="{F2E497B0-BF22-44DA-98CC-DF2C789EDA04}" srcOrd="9" destOrd="0" presId="urn:microsoft.com/office/officeart/2008/layout/VerticalCurvedList"/>
    <dgm:cxn modelId="{951549DD-F50C-4290-A50E-5AAD54C51C22}" type="presParOf" srcId="{7E848962-6448-4928-84B8-E3E1B0618797}" destId="{0C3237D7-DDAF-49B6-A2CE-86E6EFBC9CE5}" srcOrd="10" destOrd="0" presId="urn:microsoft.com/office/officeart/2008/layout/VerticalCurvedList"/>
    <dgm:cxn modelId="{1806FAB1-32E8-4DB5-A2D1-85B0D53F4089}" type="presParOf" srcId="{0C3237D7-DDAF-49B6-A2CE-86E6EFBC9CE5}" destId="{64AA4080-6E19-4231-827B-13E479A059A4}" srcOrd="0" destOrd="0" presId="urn:microsoft.com/office/officeart/2008/layout/VerticalCurvedList"/>
    <dgm:cxn modelId="{5CCD0DEC-1A52-4F91-A2D2-D57F5E696B5D}" type="presParOf" srcId="{7E848962-6448-4928-84B8-E3E1B0618797}" destId="{E6404F9B-F910-43B4-A700-484D14B417B7}" srcOrd="11" destOrd="0" presId="urn:microsoft.com/office/officeart/2008/layout/VerticalCurvedList"/>
    <dgm:cxn modelId="{B7FD2D23-F46C-421D-88F4-557C4EFE9B12}" type="presParOf" srcId="{7E848962-6448-4928-84B8-E3E1B0618797}" destId="{11B43F7B-9570-4F81-B742-6FFD17DC38B8}" srcOrd="12" destOrd="0" presId="urn:microsoft.com/office/officeart/2008/layout/VerticalCurvedList"/>
    <dgm:cxn modelId="{E22E7A07-2C47-4556-A567-F76AC14D9EF2}" type="presParOf" srcId="{11B43F7B-9570-4F81-B742-6FFD17DC38B8}" destId="{656F6DA5-CA0A-43B9-8C22-E7DA43AD6DE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33C59A-62CB-477C-AFD5-4216CBFB6495}">
      <dsp:nvSpPr>
        <dsp:cNvPr id="0" name=""/>
        <dsp:cNvSpPr/>
      </dsp:nvSpPr>
      <dsp:spPr>
        <a:xfrm>
          <a:off x="-4341070" y="-665904"/>
          <a:ext cx="5171954" cy="5171954"/>
        </a:xfrm>
        <a:prstGeom prst="blockArc">
          <a:avLst>
            <a:gd name="adj1" fmla="val 18900000"/>
            <a:gd name="adj2" fmla="val 2700000"/>
            <a:gd name="adj3" fmla="val 418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E52F01-386F-4564-BF14-23E5374F0750}">
      <dsp:nvSpPr>
        <dsp:cNvPr id="0" name=""/>
        <dsp:cNvSpPr/>
      </dsp:nvSpPr>
      <dsp:spPr>
        <a:xfrm>
          <a:off x="310474" y="202222"/>
          <a:ext cx="5288822" cy="40429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9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Climate change mitigation &amp; adaptation	</a:t>
          </a:r>
        </a:p>
      </dsp:txBody>
      <dsp:txXfrm>
        <a:off x="310474" y="202222"/>
        <a:ext cx="5288822" cy="404290"/>
      </dsp:txXfrm>
    </dsp:sp>
    <dsp:sp modelId="{971EC0C3-B6DA-47AB-AFC9-0EA82B6FEE5C}">
      <dsp:nvSpPr>
        <dsp:cNvPr id="0" name=""/>
        <dsp:cNvSpPr/>
      </dsp:nvSpPr>
      <dsp:spPr>
        <a:xfrm>
          <a:off x="57793" y="151685"/>
          <a:ext cx="505363" cy="505363"/>
        </a:xfrm>
        <a:prstGeom prst="ellipse">
          <a:avLst/>
        </a:prstGeom>
        <a:gradFill rotWithShape="0">
          <a:gsLst>
            <a:gs pos="23000">
              <a:schemeClr val="accent1">
                <a:lumMod val="40000"/>
                <a:lumOff val="60000"/>
              </a:schemeClr>
            </a:gs>
            <a:gs pos="100000">
              <a:schemeClr val="accent6">
                <a:lumMod val="97000"/>
                <a:lumOff val="3000"/>
              </a:schemeClr>
            </a:gs>
            <a:gs pos="84000">
              <a:schemeClr val="accent6">
                <a:lumMod val="60000"/>
                <a:lumOff val="40000"/>
              </a:schemeClr>
            </a:gs>
          </a:gsLst>
          <a:lin ang="13500000" scaled="1"/>
        </a:gra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EB2FF3-19A2-468A-9C3F-D27BB7B212A0}">
      <dsp:nvSpPr>
        <dsp:cNvPr id="0" name=""/>
        <dsp:cNvSpPr/>
      </dsp:nvSpPr>
      <dsp:spPr>
        <a:xfrm>
          <a:off x="643031" y="808580"/>
          <a:ext cx="4956265" cy="404290"/>
        </a:xfrm>
        <a:prstGeom prst="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9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Disaster risk reduction</a:t>
          </a:r>
        </a:p>
      </dsp:txBody>
      <dsp:txXfrm>
        <a:off x="643031" y="808580"/>
        <a:ext cx="4956265" cy="404290"/>
      </dsp:txXfrm>
    </dsp:sp>
    <dsp:sp modelId="{15D3A175-E5B6-4DBF-9973-232B804A3B32}">
      <dsp:nvSpPr>
        <dsp:cNvPr id="0" name=""/>
        <dsp:cNvSpPr/>
      </dsp:nvSpPr>
      <dsp:spPr>
        <a:xfrm>
          <a:off x="390349" y="758044"/>
          <a:ext cx="505363" cy="505363"/>
        </a:xfrm>
        <a:prstGeom prst="ellipse">
          <a:avLst/>
        </a:prstGeom>
        <a:gradFill rotWithShape="0">
          <a:gsLst>
            <a:gs pos="23000">
              <a:schemeClr val="accent1">
                <a:lumMod val="40000"/>
                <a:lumOff val="60000"/>
              </a:schemeClr>
            </a:gs>
            <a:gs pos="100000">
              <a:schemeClr val="accent6">
                <a:lumMod val="97000"/>
                <a:lumOff val="3000"/>
              </a:schemeClr>
            </a:gs>
            <a:gs pos="84000">
              <a:schemeClr val="accent6">
                <a:lumMod val="60000"/>
                <a:lumOff val="40000"/>
              </a:schemeClr>
            </a:gs>
          </a:gsLst>
          <a:lin ang="13500000" scaled="1"/>
        </a:gradFill>
        <a:ln w="12700" cap="flat" cmpd="sng" algn="ctr">
          <a:solidFill>
            <a:schemeClr val="accent5">
              <a:hueOff val="-1351709"/>
              <a:satOff val="-3484"/>
              <a:lumOff val="-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453E3E-7A92-4751-96FE-03123B1CCF6D}">
      <dsp:nvSpPr>
        <dsp:cNvPr id="0" name=""/>
        <dsp:cNvSpPr/>
      </dsp:nvSpPr>
      <dsp:spPr>
        <a:xfrm>
          <a:off x="795100" y="1414939"/>
          <a:ext cx="4804196" cy="404290"/>
        </a:xfrm>
        <a:prstGeom prst="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9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Economic &amp; social development</a:t>
          </a:r>
        </a:p>
      </dsp:txBody>
      <dsp:txXfrm>
        <a:off x="795100" y="1414939"/>
        <a:ext cx="4804196" cy="404290"/>
      </dsp:txXfrm>
    </dsp:sp>
    <dsp:sp modelId="{DA6CA7A5-247A-4410-8942-C2AA10D1CAE6}">
      <dsp:nvSpPr>
        <dsp:cNvPr id="0" name=""/>
        <dsp:cNvSpPr/>
      </dsp:nvSpPr>
      <dsp:spPr>
        <a:xfrm>
          <a:off x="542419" y="1364403"/>
          <a:ext cx="505363" cy="505363"/>
        </a:xfrm>
        <a:prstGeom prst="ellipse">
          <a:avLst/>
        </a:prstGeom>
        <a:gradFill rotWithShape="0">
          <a:gsLst>
            <a:gs pos="23000">
              <a:schemeClr val="accent1">
                <a:lumMod val="40000"/>
                <a:lumOff val="60000"/>
              </a:schemeClr>
            </a:gs>
            <a:gs pos="100000">
              <a:schemeClr val="accent6">
                <a:lumMod val="97000"/>
                <a:lumOff val="3000"/>
              </a:schemeClr>
            </a:gs>
            <a:gs pos="84000">
              <a:schemeClr val="accent6">
                <a:lumMod val="60000"/>
                <a:lumOff val="40000"/>
              </a:schemeClr>
            </a:gs>
          </a:gsLst>
          <a:lin ang="13500000" scaled="1"/>
        </a:gradFill>
        <a:ln w="12700" cap="flat" cmpd="sng" algn="ctr">
          <a:solidFill>
            <a:schemeClr val="accent5">
              <a:hueOff val="-2703417"/>
              <a:satOff val="-6968"/>
              <a:lumOff val="-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ED2687-4A3F-435B-9980-9B267CC46AB4}">
      <dsp:nvSpPr>
        <dsp:cNvPr id="0" name=""/>
        <dsp:cNvSpPr/>
      </dsp:nvSpPr>
      <dsp:spPr>
        <a:xfrm>
          <a:off x="795100" y="2020914"/>
          <a:ext cx="4804196" cy="404290"/>
        </a:xfrm>
        <a:prstGeom prst="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9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Human health</a:t>
          </a:r>
        </a:p>
      </dsp:txBody>
      <dsp:txXfrm>
        <a:off x="795100" y="2020914"/>
        <a:ext cx="4804196" cy="404290"/>
      </dsp:txXfrm>
    </dsp:sp>
    <dsp:sp modelId="{C7D9F170-8D88-463F-9497-5E7CC0EF4897}">
      <dsp:nvSpPr>
        <dsp:cNvPr id="0" name=""/>
        <dsp:cNvSpPr/>
      </dsp:nvSpPr>
      <dsp:spPr>
        <a:xfrm>
          <a:off x="542419" y="1970378"/>
          <a:ext cx="505363" cy="505363"/>
        </a:xfrm>
        <a:prstGeom prst="ellipse">
          <a:avLst/>
        </a:prstGeom>
        <a:gradFill rotWithShape="0">
          <a:gsLst>
            <a:gs pos="23000">
              <a:schemeClr val="accent1">
                <a:lumMod val="40000"/>
                <a:lumOff val="60000"/>
              </a:schemeClr>
            </a:gs>
            <a:gs pos="100000">
              <a:schemeClr val="accent6">
                <a:lumMod val="97000"/>
                <a:lumOff val="3000"/>
              </a:schemeClr>
            </a:gs>
            <a:gs pos="84000">
              <a:schemeClr val="accent6">
                <a:lumMod val="60000"/>
                <a:lumOff val="40000"/>
              </a:schemeClr>
            </a:gs>
          </a:gsLst>
          <a:lin ang="13500000" scaled="1"/>
        </a:gradFill>
        <a:ln w="12700" cap="flat" cmpd="sng" algn="ctr">
          <a:solidFill>
            <a:schemeClr val="accent5">
              <a:hueOff val="-4055126"/>
              <a:satOff val="-10451"/>
              <a:lumOff val="-70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E497B0-BF22-44DA-98CC-DF2C789EDA04}">
      <dsp:nvSpPr>
        <dsp:cNvPr id="0" name=""/>
        <dsp:cNvSpPr/>
      </dsp:nvSpPr>
      <dsp:spPr>
        <a:xfrm>
          <a:off x="643031" y="2627273"/>
          <a:ext cx="4956265" cy="404290"/>
        </a:xfrm>
        <a:prstGeom prst="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9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Food &amp; water security</a:t>
          </a:r>
        </a:p>
      </dsp:txBody>
      <dsp:txXfrm>
        <a:off x="643031" y="2627273"/>
        <a:ext cx="4956265" cy="404290"/>
      </dsp:txXfrm>
    </dsp:sp>
    <dsp:sp modelId="{64AA4080-6E19-4231-827B-13E479A059A4}">
      <dsp:nvSpPr>
        <dsp:cNvPr id="0" name=""/>
        <dsp:cNvSpPr/>
      </dsp:nvSpPr>
      <dsp:spPr>
        <a:xfrm>
          <a:off x="390349" y="2576737"/>
          <a:ext cx="505363" cy="505363"/>
        </a:xfrm>
        <a:prstGeom prst="ellipse">
          <a:avLst/>
        </a:prstGeom>
        <a:gradFill rotWithShape="0">
          <a:gsLst>
            <a:gs pos="23000">
              <a:schemeClr val="accent1">
                <a:lumMod val="40000"/>
                <a:lumOff val="60000"/>
              </a:schemeClr>
            </a:gs>
            <a:gs pos="100000">
              <a:schemeClr val="accent6">
                <a:lumMod val="97000"/>
                <a:lumOff val="3000"/>
              </a:schemeClr>
            </a:gs>
            <a:gs pos="84000">
              <a:schemeClr val="accent6">
                <a:lumMod val="60000"/>
                <a:lumOff val="40000"/>
              </a:schemeClr>
            </a:gs>
          </a:gsLst>
          <a:lin ang="13500000" scaled="1"/>
        </a:gradFill>
        <a:ln w="12700" cap="flat" cmpd="sng" algn="ctr">
          <a:solidFill>
            <a:schemeClr val="accent5">
              <a:hueOff val="-5406834"/>
              <a:satOff val="-13935"/>
              <a:lumOff val="-9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404F9B-F910-43B4-A700-484D14B417B7}">
      <dsp:nvSpPr>
        <dsp:cNvPr id="0" name=""/>
        <dsp:cNvSpPr/>
      </dsp:nvSpPr>
      <dsp:spPr>
        <a:xfrm>
          <a:off x="310474" y="3233632"/>
          <a:ext cx="5288822" cy="404290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9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Environmental degradation &amp; biodiversity loss</a:t>
          </a:r>
        </a:p>
      </dsp:txBody>
      <dsp:txXfrm>
        <a:off x="310474" y="3233632"/>
        <a:ext cx="5288822" cy="404290"/>
      </dsp:txXfrm>
    </dsp:sp>
    <dsp:sp modelId="{656F6DA5-CA0A-43B9-8C22-E7DA43AD6DE7}">
      <dsp:nvSpPr>
        <dsp:cNvPr id="0" name=""/>
        <dsp:cNvSpPr/>
      </dsp:nvSpPr>
      <dsp:spPr>
        <a:xfrm>
          <a:off x="57793" y="3183096"/>
          <a:ext cx="505363" cy="505363"/>
        </a:xfrm>
        <a:prstGeom prst="ellipse">
          <a:avLst/>
        </a:prstGeom>
        <a:gradFill rotWithShape="0">
          <a:gsLst>
            <a:gs pos="23000">
              <a:schemeClr val="accent1">
                <a:lumMod val="40000"/>
                <a:lumOff val="60000"/>
              </a:schemeClr>
            </a:gs>
            <a:gs pos="100000">
              <a:schemeClr val="accent6">
                <a:lumMod val="97000"/>
                <a:lumOff val="3000"/>
              </a:schemeClr>
            </a:gs>
            <a:gs pos="84000">
              <a:schemeClr val="accent6">
                <a:lumMod val="60000"/>
                <a:lumOff val="40000"/>
              </a:schemeClr>
            </a:gs>
          </a:gsLst>
          <a:lin ang="13500000" scaled="1"/>
        </a:gra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FDE95-7FAC-4E71-985C-4263F8A64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39E4FD-F573-488E-A0B6-DA8C0DA615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08D3D-4BBD-4177-8F0B-5CD4BB243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9F04-9CE1-4DAB-AEE1-C84911A0CB5B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12C5C-98FA-48B2-BC21-C67549D20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1AC91-E5C3-4BC1-BFDD-362AF7C19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89F3-C800-49D5-8BDD-5DD151A0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109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1CDDB-3B07-470F-BF08-EA6173694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C765A3-A95C-40A1-913C-1889A1AE72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8182C-333E-4AE7-9E4E-AA13D66BD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9F04-9CE1-4DAB-AEE1-C84911A0CB5B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04F95-EE90-475C-8179-79FD13F1C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2A179-6F4B-4B98-A035-7E8EBE088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89F3-C800-49D5-8BDD-5DD151A0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489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BA3DD1-74CD-4222-98F5-5A0195C6F8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89CF4-76D9-4242-9568-79918684A2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A5523-D157-4B3F-BA40-7BF56A627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9F04-9CE1-4DAB-AEE1-C84911A0CB5B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6DE1F-AFFC-42A7-8497-FBE6B21B4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927A9-67C1-4967-BE17-AC242F1B6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89F3-C800-49D5-8BDD-5DD151A0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2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0685E-FA81-4269-9FB9-648DF1CBD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31413-7DEE-4E14-ACBF-8B35FE4BF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3A399-2E9C-4F6F-9DA9-67EA72422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9F04-9CE1-4DAB-AEE1-C84911A0CB5B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E2898-6314-4D55-9772-1E50A3141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9D8B-38AD-4CF8-BC48-76280CE62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89F3-C800-49D5-8BDD-5DD151A0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457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703A7-75DF-4096-A289-99FFA928B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41BA7-656B-4CB5-8E8D-F4FBA0908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B030C-2318-48BB-A7BE-2618A410A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9F04-9CE1-4DAB-AEE1-C84911A0CB5B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ED239-586E-4CD2-91A4-56D56DD29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D656B-E0E7-4C8B-B163-D0819AEA9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89F3-C800-49D5-8BDD-5DD151A0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57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C2648-061F-47B0-BB75-CAD8813C1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62FD6-4320-4950-B64F-4925D80C48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E16C7E-D76B-4C5D-B030-6CA31E9742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AF5A5-1678-484A-8209-3FF41E0C7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9F04-9CE1-4DAB-AEE1-C84911A0CB5B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1FD951-0614-44F8-9F3D-349D5D159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366812-590E-44C5-AC9C-BACA97CA9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89F3-C800-49D5-8BDD-5DD151A0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F2B15-AE5F-4C93-877E-509021F88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63DC0D-988D-47FF-BBAD-9142F0B81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1CD2B4-5757-4261-A147-A215164629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FA1242-0222-49A4-9D69-56DE3CAD67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29066B-030F-4A46-AA4B-1D615064B7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FAC013-10B8-49DB-AA5E-94EC4DA87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9F04-9CE1-4DAB-AEE1-C84911A0CB5B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D5B182-B02C-444D-B835-046652CE4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B02500-DA98-4C54-8CA1-4E9108DE0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89F3-C800-49D5-8BDD-5DD151A0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4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44860-B5B6-43F6-96F5-2C435EC34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055B6A-A529-4C8C-BA31-293A1C8A5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9F04-9CE1-4DAB-AEE1-C84911A0CB5B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40A5F2-9696-4A21-A3C3-EA416A022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427A3B-BD6E-4485-B3E8-23C3AAA8E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89F3-C800-49D5-8BDD-5DD151A0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465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400993-046E-49A6-A28C-65FA3C407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9F04-9CE1-4DAB-AEE1-C84911A0CB5B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8F8997-F035-4EA5-AA74-097436B74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9F64A-72C6-4101-8491-338968267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89F3-C800-49D5-8BDD-5DD151A0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791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2F998-3785-46C8-A65C-DB882E2CA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3AE37-1E78-4057-8DBE-1E728C491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FCA2E9-7869-4939-A62D-49B821F41C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5A19FD-E5D5-4DE7-82C8-20C70EB2A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9F04-9CE1-4DAB-AEE1-C84911A0CB5B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051B1-B6D2-4003-8925-A5BE12DFD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90CE2F-EAF6-41F5-97C8-413923247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89F3-C800-49D5-8BDD-5DD151A0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58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E6F13-E870-4FF2-85BE-903BAF157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6F32E9-C9F2-41ED-BFF0-E49AB0A67D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C1694-9ECA-4A77-B6E3-A907A2C2B7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3613B-F895-45DE-9FC9-FD0860901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9F04-9CE1-4DAB-AEE1-C84911A0CB5B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DD0ACB-709F-4647-928F-49A3A7976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3632A4-6B0D-4086-99D5-873478170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89F3-C800-49D5-8BDD-5DD151A0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723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7F92BD-F0E8-41A0-B12A-BF562714F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3A2967-4795-4319-9F02-45A9F3A6B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5D645-7051-4815-88AC-B2DD4A0275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B9F04-9CE1-4DAB-AEE1-C84911A0CB5B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9682F-3E62-4347-9E15-D71A985B0B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D9255-019F-42EC-8A55-3E3B7B2E97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F89F3-C800-49D5-8BDD-5DD151A0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4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mas.org/content/114/48/12833" TargetMode="External"/><Relationship Id="rId2" Type="http://schemas.openxmlformats.org/officeDocument/2006/relationships/hyperlink" Target="https://www.pnas.org/content/114/44/11645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forestadaptation.org/learn/training-and-workshops" TargetMode="External"/><Relationship Id="rId5" Type="http://schemas.openxmlformats.org/officeDocument/2006/relationships/hyperlink" Target="https://journals.plosone/article?id=10.1371/journal.pone.0230424" TargetMode="External"/><Relationship Id="rId4" Type="http://schemas.openxmlformats.org/officeDocument/2006/relationships/hyperlink" Target="https://advances.sciencemag.org/content/4/11/eaat1869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owatermandate.org/nbs/guide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nbsbenefitsexplorer.net/tool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systemmarketplace.com/publications/state-of-the-voluntary-carbon-markets-2022/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brucebuckmaster@charter.net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AF78-27C5-4D50-A43A-788E49F4A43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771096" y="4806497"/>
            <a:ext cx="965817" cy="536212"/>
          </a:xfrm>
        </p:spPr>
        <p:txBody>
          <a:bodyPr>
            <a:normAutofit/>
          </a:bodyPr>
          <a:lstStyle/>
          <a:p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Opening intro</a:t>
            </a:r>
          </a:p>
        </p:txBody>
      </p:sp>
      <p:sp useBgFill="1">
        <p:nvSpPr>
          <p:cNvPr id="18" name="Rectangle 14">
            <a:extLst>
              <a:ext uri="{FF2B5EF4-FFF2-40B4-BE49-F238E27FC236}">
                <a16:creationId xmlns:a16="http://schemas.microsoft.com/office/drawing/2014/main" id="{82A5F716-98EF-42EF-A471-87C6DFDCC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B87687D8-4EF1-4EF2-BF7E-74BB4A3D18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30093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3" name="Picture 2" descr="A picture containing chocolate, vegetable&#10;&#10;Description automatically generated">
            <a:extLst>
              <a:ext uri="{FF2B5EF4-FFF2-40B4-BE49-F238E27FC236}">
                <a16:creationId xmlns:a16="http://schemas.microsoft.com/office/drawing/2014/main" id="{50D18DD8-BE5B-43CC-8A77-724BCC6193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4" r="1" b="5746"/>
          <a:stretch/>
        </p:blipFill>
        <p:spPr>
          <a:xfrm>
            <a:off x="2391508" y="737323"/>
            <a:ext cx="7724994" cy="503315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40266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3000">
              <a:schemeClr val="accent1">
                <a:lumMod val="40000"/>
                <a:lumOff val="60000"/>
              </a:schemeClr>
            </a:gs>
            <a:gs pos="100000">
              <a:schemeClr val="accent6">
                <a:lumMod val="97000"/>
                <a:lumOff val="3000"/>
              </a:schemeClr>
            </a:gs>
            <a:gs pos="84000">
              <a:schemeClr val="accent6">
                <a:lumMod val="60000"/>
                <a:lumOff val="40000"/>
              </a:schemeClr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B11CF85-46CF-491A-ACE8-9D5CE435E9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6658" y="330373"/>
            <a:ext cx="5371042" cy="33774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9282B28-CDC2-40CE-BD5F-D32E0A17D788}"/>
              </a:ext>
            </a:extLst>
          </p:cNvPr>
          <p:cNvSpPr txBox="1"/>
          <p:nvPr/>
        </p:nvSpPr>
        <p:spPr>
          <a:xfrm>
            <a:off x="6865695" y="3707850"/>
            <a:ext cx="5105563" cy="29456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They include practices and strategies such as: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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NCS: Natural Climate Solutions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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EbA: Ecosystem-based Adaptation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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NI:    Natural Infrastructure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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FLR:  Forest Landscape Restoration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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Eco-DRR:  Ecosystem-based Disaster Risk Reduction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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Agroecology:  polyculture, permaculture, &amp; agroforestry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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Ecosystem management, restoration, &amp; conservation</a:t>
            </a:r>
          </a:p>
        </p:txBody>
      </p:sp>
      <p:pic>
        <p:nvPicPr>
          <p:cNvPr id="7" name="Content Placeholder 5" descr="Diagram&#10;&#10;Description automatically generated">
            <a:extLst>
              <a:ext uri="{FF2B5EF4-FFF2-40B4-BE49-F238E27FC236}">
                <a16:creationId xmlns:a16="http://schemas.microsoft.com/office/drawing/2014/main" id="{8228D189-7D1E-4141-A881-1E49C3A02B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0742" y="120112"/>
            <a:ext cx="6379473" cy="66177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0BEF76D1-21F8-4F9A-A831-AEB23B6786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666014" y="330373"/>
            <a:ext cx="859971" cy="442459"/>
          </a:xfrm>
        </p:spPr>
        <p:txBody>
          <a:bodyPr>
            <a:norm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+mn-lt"/>
              </a:rPr>
              <a:t>NbS</a:t>
            </a:r>
            <a:r>
              <a:rPr lang="en-US" sz="1000" baseline="0" dirty="0">
                <a:solidFill>
                  <a:schemeClr val="bg1"/>
                </a:solidFill>
                <a:latin typeface="+mn-lt"/>
              </a:rPr>
              <a:t> defined</a:t>
            </a: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0142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3000">
              <a:schemeClr val="accent1">
                <a:lumMod val="40000"/>
                <a:lumOff val="60000"/>
              </a:schemeClr>
            </a:gs>
            <a:gs pos="100000">
              <a:schemeClr val="accent6">
                <a:lumMod val="97000"/>
                <a:lumOff val="3000"/>
              </a:schemeClr>
            </a:gs>
            <a:gs pos="84000">
              <a:schemeClr val="accent6">
                <a:lumMod val="60000"/>
                <a:lumOff val="40000"/>
              </a:schemeClr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rt&#10;&#10;Description automatically generated">
            <a:extLst>
              <a:ext uri="{FF2B5EF4-FFF2-40B4-BE49-F238E27FC236}">
                <a16:creationId xmlns:a16="http://schemas.microsoft.com/office/drawing/2014/main" id="{A9CA3F41-273C-486C-8348-ECBA12AE37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8" t="3648"/>
          <a:stretch/>
        </p:blipFill>
        <p:spPr>
          <a:xfrm>
            <a:off x="119271" y="123092"/>
            <a:ext cx="6559798" cy="6611815"/>
          </a:xfrm>
          <a:prstGeom prst="rect">
            <a:avLst/>
          </a:prstGeom>
          <a:effectLst/>
        </p:spPr>
      </p:pic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1D99E7FA-5ED1-47DF-A3D9-A55688994A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8101135"/>
              </p:ext>
            </p:extLst>
          </p:nvPr>
        </p:nvGraphicFramePr>
        <p:xfrm>
          <a:off x="6242103" y="1508926"/>
          <a:ext cx="5650948" cy="3840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08D22753-4936-46A4-8307-2C750C31BFCC}"/>
              </a:ext>
            </a:extLst>
          </p:cNvPr>
          <p:cNvSpPr txBox="1"/>
          <p:nvPr/>
        </p:nvSpPr>
        <p:spPr>
          <a:xfrm>
            <a:off x="7489371" y="123090"/>
            <a:ext cx="40494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Global standards for NbS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43B8A94-8D77-4324-A35A-DB29BE2CDC2E}"/>
              </a:ext>
            </a:extLst>
          </p:cNvPr>
          <p:cNvSpPr txBox="1"/>
          <p:nvPr/>
        </p:nvSpPr>
        <p:spPr>
          <a:xfrm>
            <a:off x="7324365" y="1108816"/>
            <a:ext cx="4379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accent5">
                    <a:lumMod val="50000"/>
                  </a:schemeClr>
                </a:solidFill>
              </a:rPr>
              <a:t>Include addressing societal challenges:</a:t>
            </a:r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C231D74F-88BE-44D0-84AC-E303765DAC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3468" y="6321476"/>
            <a:ext cx="1340576" cy="253774"/>
          </a:xfrm>
        </p:spPr>
        <p:txBody>
          <a:bodyPr>
            <a:norm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+mn-lt"/>
              </a:rPr>
              <a:t>NbS global standards</a:t>
            </a:r>
          </a:p>
        </p:txBody>
      </p:sp>
    </p:spTree>
    <p:extLst>
      <p:ext uri="{BB962C8B-B14F-4D97-AF65-F5344CB8AC3E}">
        <p14:creationId xmlns:p14="http://schemas.microsoft.com/office/powerpoint/2010/main" val="2062074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65C0395-2A65-4F2A-BDEF-4D4FFB552D7E}"/>
              </a:ext>
            </a:extLst>
          </p:cNvPr>
          <p:cNvGraphicFramePr>
            <a:graphicFrameLocks noGrp="1"/>
          </p:cNvGraphicFramePr>
          <p:nvPr/>
        </p:nvGraphicFramePr>
        <p:xfrm>
          <a:off x="385678" y="1870571"/>
          <a:ext cx="5839790" cy="3937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5062">
                  <a:extLst>
                    <a:ext uri="{9D8B030D-6E8A-4147-A177-3AD203B41FA5}">
                      <a16:colId xmlns:a16="http://schemas.microsoft.com/office/drawing/2014/main" val="2036394203"/>
                    </a:ext>
                  </a:extLst>
                </a:gridCol>
                <a:gridCol w="3664728">
                  <a:extLst>
                    <a:ext uri="{9D8B030D-6E8A-4147-A177-3AD203B41FA5}">
                      <a16:colId xmlns:a16="http://schemas.microsoft.com/office/drawing/2014/main" val="1383048092"/>
                    </a:ext>
                  </a:extLst>
                </a:gridCol>
              </a:tblGrid>
              <a:tr h="1606519">
                <a:tc>
                  <a:txBody>
                    <a:bodyPr/>
                    <a:lstStyle/>
                    <a:p>
                      <a:r>
                        <a:rPr lang="en-US" dirty="0"/>
                        <a:t>Forests &amp; Woodlands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Reforestation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Avoided Forest &amp; Woodland Conversion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Natural Forest Management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Improved Forest Plantations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Deferred Timber Harvest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Avoided Wood Fuel Harvest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Fire Management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148461"/>
                  </a:ext>
                </a:extLst>
              </a:tr>
              <a:tr h="2330481">
                <a:tc>
                  <a:txBody>
                    <a:bodyPr/>
                    <a:lstStyle/>
                    <a:p>
                      <a:r>
                        <a:rPr lang="en-US" dirty="0"/>
                        <a:t>Agriculture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Biochar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Nutrient Management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Compost Amendments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Cover Crops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Trees in Croplands </a:t>
                      </a:r>
                      <a:r>
                        <a:rPr kumimoji="0" lang="en-US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aka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Agroforestry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Conservation &amp; Regenerative Agriculture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Grazing:  Animal Management / Legumes /  Improved Feed / Optimal Intensity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Improved Manure Management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Improved Rice Cultivation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070102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26FB9C3-A09A-42E7-A477-75A828ABC55B}"/>
              </a:ext>
            </a:extLst>
          </p:cNvPr>
          <p:cNvGraphicFramePr>
            <a:graphicFrameLocks noGrp="1"/>
          </p:cNvGraphicFramePr>
          <p:nvPr/>
        </p:nvGraphicFramePr>
        <p:xfrm>
          <a:off x="6505452" y="1870571"/>
          <a:ext cx="5300869" cy="3937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4467">
                  <a:extLst>
                    <a:ext uri="{9D8B030D-6E8A-4147-A177-3AD203B41FA5}">
                      <a16:colId xmlns:a16="http://schemas.microsoft.com/office/drawing/2014/main" val="2863065710"/>
                    </a:ext>
                  </a:extLst>
                </a:gridCol>
                <a:gridCol w="2846402">
                  <a:extLst>
                    <a:ext uri="{9D8B030D-6E8A-4147-A177-3AD203B41FA5}">
                      <a16:colId xmlns:a16="http://schemas.microsoft.com/office/drawing/2014/main" val="39268046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Grasslands  &amp; Shrublands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Grassland Restoration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Avoided Grassland Conversion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Sagebrush Restoration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Avoided Sagebrush and Brushland Conversion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72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Riparian Reforestation</a:t>
                      </a:r>
                    </a:p>
                  </a:txBody>
                  <a:tcPr>
                    <a:solidFill>
                      <a:srgbClr val="CDFBDC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Interior and Coastal</a:t>
                      </a:r>
                    </a:p>
                  </a:txBody>
                  <a:tcPr>
                    <a:solidFill>
                      <a:srgbClr val="CDFB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396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Urban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Reforestation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Grassland/Pollinator Restoration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960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Wetlands &amp; Peatlands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Peatland Restoration/Re-wetting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Avoided Peatland Impacts/Loss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Avoided Coastal Wetlands Impacts/Loss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Tidal Wetland Restoration &amp; Reconnecting/Re-wetting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579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Intertidal Zone</a:t>
                      </a:r>
                    </a:p>
                  </a:txBody>
                  <a:tcPr>
                    <a:solidFill>
                      <a:srgbClr val="ADADCB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Seagrass Restoration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Avoided Seagrass Loss</a:t>
                      </a:r>
                    </a:p>
                  </a:txBody>
                  <a:tcPr>
                    <a:solidFill>
                      <a:srgbClr val="ADAD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85264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759B9D4-A133-49DC-B994-0101B5FDAFAD}"/>
              </a:ext>
            </a:extLst>
          </p:cNvPr>
          <p:cNvSpPr txBox="1"/>
          <p:nvPr/>
        </p:nvSpPr>
        <p:spPr>
          <a:xfrm>
            <a:off x="385678" y="150905"/>
            <a:ext cx="554824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Natural Climate Solutions (NCS)  </a:t>
            </a:r>
          </a:p>
          <a:p>
            <a:r>
              <a:rPr lang="en-US" sz="2000" dirty="0"/>
              <a:t>are actions that increase carbon storage and/or avoid greenhouse gas emissions by conserving, restoring, or improving the use or management of ecosystems. </a:t>
            </a:r>
            <a:r>
              <a:rPr lang="en-US" sz="2000" i="1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F62F7A-6DE0-450B-9508-8BEDFF5A8F71}"/>
              </a:ext>
            </a:extLst>
          </p:cNvPr>
          <p:cNvSpPr txBox="1"/>
          <p:nvPr/>
        </p:nvSpPr>
        <p:spPr>
          <a:xfrm>
            <a:off x="6988766" y="274016"/>
            <a:ext cx="43342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While maximizing the climate mitigation potential of nature, they also provide co-benefits including: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/>
              <a:t>Improved soil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/>
              <a:t>Improved air and water quality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/>
              <a:t>Increased biodiversity habitat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/>
              <a:t>Increased resilience to climate change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2D04A4-32AE-4A93-ABA7-01C40A5239A9}"/>
              </a:ext>
            </a:extLst>
          </p:cNvPr>
          <p:cNvSpPr txBox="1"/>
          <p:nvPr/>
        </p:nvSpPr>
        <p:spPr>
          <a:xfrm>
            <a:off x="267286" y="5943600"/>
            <a:ext cx="1153903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/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Compiled from:  Griscom, et al. (2017) Natural Climate Solutions</a:t>
            </a:r>
            <a:r>
              <a:rPr lang="en-US" sz="11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100" u="sng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https://www.pnas.org/content/114/44/11645</a:t>
            </a:r>
            <a:r>
              <a:rPr lang="en-US" sz="11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•   Cameron, et al. (2017) Ecosystem Management and Land Conservation can Substantially Contribute to California’s Climate Mitigation Goals. 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https://www.pmas.org/content/114/48/12833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•  Fargione, et al. (2018) Natural Climate Solutions for the United States.  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https://advances.sciencemag.org/content/4/11/eaat1869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•  Graves, et al. (2020) Potential Greenhouse Gas Reductions from Natural Climate Solutions in Oregon, USA.   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https://journals.plosone/article?id=10.1371/journal.pone.0230424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• USFWS Climate Change Adaptation Program and Nature-based Solutions for Forest Adaptation (2022) 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https://www.forestadaptation.org/learn/training-and-workshops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2F2CE9-44AB-4AAA-91F5-2B0188B00E0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285044" y="1150927"/>
            <a:ext cx="521277" cy="507176"/>
          </a:xfrm>
        </p:spPr>
        <p:txBody>
          <a:bodyPr>
            <a:norm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+mn-lt"/>
              </a:rPr>
              <a:t>NCS</a:t>
            </a:r>
          </a:p>
        </p:txBody>
      </p:sp>
    </p:spTree>
    <p:extLst>
      <p:ext uri="{BB962C8B-B14F-4D97-AF65-F5344CB8AC3E}">
        <p14:creationId xmlns:p14="http://schemas.microsoft.com/office/powerpoint/2010/main" val="2954448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, diagram, bubble chart&#10;&#10;Description automatically generated">
            <a:extLst>
              <a:ext uri="{FF2B5EF4-FFF2-40B4-BE49-F238E27FC236}">
                <a16:creationId xmlns:a16="http://schemas.microsoft.com/office/drawing/2014/main" id="{61716803-D566-4392-AE47-92E178C51C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986"/>
          <a:stretch/>
        </p:blipFill>
        <p:spPr>
          <a:xfrm>
            <a:off x="196850" y="89743"/>
            <a:ext cx="11798300" cy="65127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0B44806-C0BC-477E-AAB8-46D244352FFA}"/>
              </a:ext>
            </a:extLst>
          </p:cNvPr>
          <p:cNvSpPr txBox="1"/>
          <p:nvPr/>
        </p:nvSpPr>
        <p:spPr>
          <a:xfrm>
            <a:off x="2528420" y="6604084"/>
            <a:ext cx="94667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SOURCE:  USFWS Climate Change Adaptation Program and Nature-based Solutions for Forest Adaptation (2022) https:/forestadaptation.org/learn/training-and-workshops</a:t>
            </a:r>
            <a:endParaRPr lang="en-US" sz="105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23E4B90-DBFF-4774-AC51-365606E561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330543" y="5938612"/>
            <a:ext cx="1077686" cy="288018"/>
          </a:xfrm>
        </p:spPr>
        <p:txBody>
          <a:bodyPr>
            <a:norm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+mn-lt"/>
              </a:rPr>
              <a:t>NCS co-benefits</a:t>
            </a:r>
          </a:p>
        </p:txBody>
      </p:sp>
    </p:spTree>
    <p:extLst>
      <p:ext uri="{BB962C8B-B14F-4D97-AF65-F5344CB8AC3E}">
        <p14:creationId xmlns:p14="http://schemas.microsoft.com/office/powerpoint/2010/main" val="3642063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4ADBBF-65AB-40BB-9F0B-CC28119F527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847619" y="4558205"/>
            <a:ext cx="1362278" cy="33352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000" kern="1200" dirty="0">
                <a:solidFill>
                  <a:schemeClr val="bg2"/>
                </a:solidFill>
                <a:latin typeface="+mn-lt"/>
                <a:ea typeface="+mj-ea"/>
                <a:cs typeface="+mj-cs"/>
              </a:rPr>
              <a:t>NbS</a:t>
            </a:r>
            <a:r>
              <a:rPr lang="en-US" sz="1000" kern="1200" baseline="0" dirty="0">
                <a:solidFill>
                  <a:schemeClr val="bg2"/>
                </a:solidFill>
                <a:latin typeface="+mn-lt"/>
                <a:ea typeface="+mj-ea"/>
                <a:cs typeface="+mj-cs"/>
              </a:rPr>
              <a:t> co-benefits</a:t>
            </a:r>
            <a:endParaRPr lang="en-US" sz="1000" kern="1200" dirty="0">
              <a:solidFill>
                <a:schemeClr val="bg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FD142A-65E3-47DC-98D9-52D46AD65BE7}"/>
              </a:ext>
            </a:extLst>
          </p:cNvPr>
          <p:cNvSpPr txBox="1"/>
          <p:nvPr/>
        </p:nvSpPr>
        <p:spPr>
          <a:xfrm>
            <a:off x="898917" y="3875014"/>
            <a:ext cx="6287768" cy="2921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ctr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b="1" i="0" u="sng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WATER QUALITY &amp; QUANTITY</a:t>
            </a:r>
          </a:p>
          <a:p>
            <a:pPr marR="0" lvl="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Reduced/avoided surface runoff &amp; associated erosion</a:t>
            </a:r>
          </a:p>
          <a:p>
            <a:pPr marR="0" lvl="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Improved/maintained:</a:t>
            </a:r>
          </a:p>
          <a:p>
            <a:pPr marL="285750" marR="0" lvl="0" indent="-2286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Surface water storage</a:t>
            </a:r>
          </a:p>
          <a:p>
            <a:pPr marL="285750" marR="0" lvl="0" indent="-2286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Groundwater recharge &amp; storage</a:t>
            </a:r>
          </a:p>
          <a:p>
            <a:pPr marL="285750" marR="0" lvl="0" indent="-2286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Flow regime</a:t>
            </a:r>
          </a:p>
          <a:p>
            <a:pPr marL="285750" marR="0" lvl="0" indent="-2286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Flood protection and mitigation (inland &amp; coastal)</a:t>
            </a:r>
          </a:p>
          <a:p>
            <a:pPr marL="0" marR="0" lvl="0" indent="-2286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 Surface water &amp; ground water quality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C5AD90C-F5A6-4633-B618-65E1435A9A1C}"/>
              </a:ext>
            </a:extLst>
          </p:cNvPr>
          <p:cNvSpPr txBox="1"/>
          <p:nvPr/>
        </p:nvSpPr>
        <p:spPr>
          <a:xfrm>
            <a:off x="7911810" y="6203977"/>
            <a:ext cx="42218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Brill, Gregg, et al. (2021). Benefit Accounting of Nature-Based Solutions for Watersheds: Guide </a:t>
            </a:r>
            <a:r>
              <a:rPr lang="en-US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United Nations CEO Water Mandate and Pacific Institute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Oakland, California. </a:t>
            </a:r>
            <a:r>
              <a:rPr lang="en-US" sz="1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www.ceowatermandate.org/nbs/guide</a:t>
            </a:r>
            <a:r>
              <a:rPr lang="en-US" sz="1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(from Table 4)</a:t>
            </a:r>
            <a:endParaRPr lang="en-US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003755-FC2D-44A9-AEFC-92F90B2C1829}"/>
              </a:ext>
            </a:extLst>
          </p:cNvPr>
          <p:cNvSpPr txBox="1"/>
          <p:nvPr/>
        </p:nvSpPr>
        <p:spPr>
          <a:xfrm>
            <a:off x="209063" y="61793"/>
            <a:ext cx="6569108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b="1" dirty="0">
                <a:solidFill>
                  <a:schemeClr val="bg1"/>
                </a:solidFill>
              </a:rPr>
              <a:t>Primary NbS Benefits Identified in the NbS Benefits Explorer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E8719D-3613-4E1B-BA11-6AEA9B03951E}"/>
              </a:ext>
            </a:extLst>
          </p:cNvPr>
          <p:cNvSpPr txBox="1"/>
          <p:nvPr/>
        </p:nvSpPr>
        <p:spPr>
          <a:xfrm>
            <a:off x="209063" y="653064"/>
            <a:ext cx="6178933" cy="31239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BIODIVERSITY &amp; ENVIRONMENT</a:t>
            </a: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Improved/maintained: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Aquatic habitat availability &amp; quality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Terrestrial &amp; aquatic habitat connectivity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 for local pollinators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Natural pest control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Abundance and diversity of native plant &amp; animal species</a:t>
            </a: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Improved/increased terrestrial habitat availability &amp; quality        (including soil health)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4FE1AA4-619B-4B3E-A500-C7F5099447A0}"/>
              </a:ext>
            </a:extLst>
          </p:cNvPr>
          <p:cNvSpPr txBox="1"/>
          <p:nvPr/>
        </p:nvSpPr>
        <p:spPr>
          <a:xfrm>
            <a:off x="7186684" y="61793"/>
            <a:ext cx="3846286" cy="453970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SOCIO-ECONOMICS</a:t>
            </a: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Improved/maintained: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Climate adaptation &amp; mitigation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Livelihood opportunities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Human health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Agriculture/agricultural output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Religious/spiritual settings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Microclimate regulation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Food security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Recreation/tourism opportunities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Property/land value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Opportunities for education/ scientific study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DC5FD4-35BD-4ADB-91C1-19B3CA52778A}"/>
              </a:ext>
            </a:extLst>
          </p:cNvPr>
          <p:cNvSpPr txBox="1"/>
          <p:nvPr/>
        </p:nvSpPr>
        <p:spPr>
          <a:xfrm>
            <a:off x="7259255" y="4951403"/>
            <a:ext cx="4539006" cy="1077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spcAft>
                <a:spcPts val="600"/>
              </a:spcAft>
            </a:pPr>
            <a:r>
              <a:rPr lang="en-US" b="1" u="sng" dirty="0">
                <a:solidFill>
                  <a:prstClr val="black"/>
                </a:solidFill>
              </a:rPr>
              <a:t>CARBON</a:t>
            </a:r>
          </a:p>
          <a:p>
            <a:pPr lvl="0">
              <a:spcAft>
                <a:spcPts val="600"/>
              </a:spcAft>
            </a:pPr>
            <a:r>
              <a:rPr lang="en-US" dirty="0">
                <a:solidFill>
                  <a:prstClr val="black"/>
                </a:solidFill>
              </a:rPr>
              <a:t>Improved/maintained carbon sequestration</a:t>
            </a:r>
          </a:p>
          <a:p>
            <a:pPr lvl="0">
              <a:spcAft>
                <a:spcPts val="600"/>
              </a:spcAft>
            </a:pPr>
            <a:r>
              <a:rPr lang="en-US" dirty="0">
                <a:solidFill>
                  <a:prstClr val="black"/>
                </a:solidFill>
              </a:rPr>
              <a:t>Reduced carbon emissions</a:t>
            </a:r>
          </a:p>
        </p:txBody>
      </p:sp>
    </p:spTree>
    <p:extLst>
      <p:ext uri="{BB962C8B-B14F-4D97-AF65-F5344CB8AC3E}">
        <p14:creationId xmlns:p14="http://schemas.microsoft.com/office/powerpoint/2010/main" val="955707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BE47E574-4BCE-4BC9-9993-48AF1B959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44" y="1318222"/>
            <a:ext cx="11760746" cy="5262934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2F818D6D-AEC1-4E79-957C-C861958B36E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581228" y="3266930"/>
            <a:ext cx="1440542" cy="462120"/>
          </a:xfrm>
        </p:spPr>
        <p:txBody>
          <a:bodyPr>
            <a:norm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+mn-lt"/>
              </a:rPr>
              <a:t>NbS</a:t>
            </a:r>
            <a:r>
              <a:rPr lang="en-US" sz="1000" baseline="0" dirty="0">
                <a:solidFill>
                  <a:schemeClr val="bg1"/>
                </a:solidFill>
                <a:latin typeface="+mn-lt"/>
              </a:rPr>
              <a:t> benefits explorer</a:t>
            </a: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6F4553-7284-4D90-BC9F-E049C881DBCF}"/>
              </a:ext>
            </a:extLst>
          </p:cNvPr>
          <p:cNvSpPr txBox="1"/>
          <p:nvPr/>
        </p:nvSpPr>
        <p:spPr>
          <a:xfrm>
            <a:off x="215244" y="53380"/>
            <a:ext cx="88532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NbS Benefits Explorer Tool</a:t>
            </a:r>
          </a:p>
          <a:p>
            <a:r>
              <a:rPr lang="en-US" dirty="0">
                <a:solidFill>
                  <a:schemeClr val="bg1"/>
                </a:solidFill>
              </a:rPr>
              <a:t>	Results for “Plant Vegetation Buffers” from Agricultural Management</a:t>
            </a:r>
          </a:p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	(Hovering over selected activities, processes, or benefits provides additional details.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94174E-39C4-4F26-8C20-41757F270904}"/>
              </a:ext>
            </a:extLst>
          </p:cNvPr>
          <p:cNvSpPr txBox="1"/>
          <p:nvPr/>
        </p:nvSpPr>
        <p:spPr>
          <a:xfrm>
            <a:off x="9283779" y="744751"/>
            <a:ext cx="26444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nbsbenefitsexplorer.net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912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35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Freeform: Shape 37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39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6" name="Isosceles Triangle 45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Chart, sunburst chart&#10;&#10;Description automatically generated">
            <a:extLst>
              <a:ext uri="{FF2B5EF4-FFF2-40B4-BE49-F238E27FC236}">
                <a16:creationId xmlns:a16="http://schemas.microsoft.com/office/drawing/2014/main" id="{DE600886-EE98-4E29-9C29-D3756C6597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371"/>
          <a:stretch/>
        </p:blipFill>
        <p:spPr>
          <a:xfrm>
            <a:off x="5006510" y="870213"/>
            <a:ext cx="6427510" cy="5682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48" name="Isosceles Triangle 47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CB1B09-D1E7-4C8B-A864-A831ADB9951F}"/>
              </a:ext>
            </a:extLst>
          </p:cNvPr>
          <p:cNvSpPr txBox="1"/>
          <p:nvPr/>
        </p:nvSpPr>
        <p:spPr>
          <a:xfrm>
            <a:off x="300937" y="2278004"/>
            <a:ext cx="44046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u="sng" dirty="0">
                <a:solidFill>
                  <a:schemeClr val="bg2">
                    <a:lumMod val="25000"/>
                  </a:schemeClr>
                </a:solidFill>
              </a:rPr>
              <a:t>Minimum Standards Required by the VCM:</a:t>
            </a:r>
          </a:p>
          <a:p>
            <a:pPr lvl="0"/>
            <a:endParaRPr lang="en-US" b="1" u="sng" dirty="0"/>
          </a:p>
          <a:p>
            <a:pPr lvl="0"/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Additionality: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“Reduction/sequestration must be additional to any that would occur without the project.”</a:t>
            </a:r>
          </a:p>
          <a:p>
            <a:pPr lvl="0"/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Permanence: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Relating to length of storage &amp; risk of loss  </a:t>
            </a:r>
          </a:p>
          <a:p>
            <a:pPr lvl="0"/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Leakage: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Unintended greenhouse gas (GHG) emissions that may result directly or indirectly from the project</a:t>
            </a:r>
          </a:p>
          <a:p>
            <a:pPr lvl="0"/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Co-Benefits: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Environmental &amp;/or societal benefits such as improved habitat/ biodiversity protection, water quality, training, jobs, recreation, education, reducing climate-related risks, etc. 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4CFA428-F2D6-489E-A59F-96287950AD6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358078" y="5987787"/>
            <a:ext cx="671286" cy="505087"/>
          </a:xfrm>
        </p:spPr>
        <p:txBody>
          <a:bodyPr>
            <a:normAutofit/>
          </a:bodyPr>
          <a:lstStyle/>
          <a:p>
            <a:r>
              <a:rPr lang="en-US" sz="1000" dirty="0">
                <a:solidFill>
                  <a:schemeClr val="bg2"/>
                </a:solidFill>
                <a:latin typeface="+mn-lt"/>
              </a:rPr>
              <a:t>VCM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CA4462-B64F-4F6D-9E8D-128FD15FB0FA}"/>
              </a:ext>
            </a:extLst>
          </p:cNvPr>
          <p:cNvSpPr txBox="1"/>
          <p:nvPr/>
        </p:nvSpPr>
        <p:spPr>
          <a:xfrm>
            <a:off x="1040541" y="1330053"/>
            <a:ext cx="3037348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More learning ahead…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3FE423-1874-49B9-BB7E-3A391988EF38}"/>
              </a:ext>
            </a:extLst>
          </p:cNvPr>
          <p:cNvSpPr txBox="1"/>
          <p:nvPr/>
        </p:nvSpPr>
        <p:spPr>
          <a:xfrm rot="5400000">
            <a:off x="9166959" y="3832694"/>
            <a:ext cx="54301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Ecosystem Marketplace (2022). State of the Voluntary Carbon Market Q3 2022. </a:t>
            </a:r>
            <a:r>
              <a:rPr lang="en-US" sz="1000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https://www.ecosystemmarketplace.com/publications/state-of-the-voluntary-carbon-markets-2022/</a:t>
            </a:r>
            <a:r>
              <a:rPr lang="en-US" sz="1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6019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CF77F1-A78A-4809-97CF-315B71125B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90338" y="640080"/>
            <a:ext cx="3734014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Thank you!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061A15-A3B9-4EBE-BF4C-78216534FC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E2C54DA-6A46-402A-AB7B-A242DD1263A2}"/>
              </a:ext>
            </a:extLst>
          </p:cNvPr>
          <p:cNvSpPr txBox="1"/>
          <p:nvPr/>
        </p:nvSpPr>
        <p:spPr>
          <a:xfrm>
            <a:off x="6691085" y="6580991"/>
            <a:ext cx="5019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Image: by Chrissie28IWish! via </a:t>
            </a:r>
            <a:r>
              <a:rPr lang="en-US" sz="12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Guardian</a:t>
            </a:r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/Environment Gallery • 5/2012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448507-DACD-43F2-A84E-42F3EEC8F062}"/>
              </a:ext>
            </a:extLst>
          </p:cNvPr>
          <p:cNvSpPr txBox="1"/>
          <p:nvPr/>
        </p:nvSpPr>
        <p:spPr>
          <a:xfrm>
            <a:off x="773723" y="4951828"/>
            <a:ext cx="41832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bg1">
                    <a:lumMod val="50000"/>
                  </a:schemeClr>
                </a:solidFill>
              </a:rPr>
              <a:t>Questions?</a:t>
            </a:r>
          </a:p>
          <a:p>
            <a:r>
              <a:rPr lang="en-US" sz="2400" dirty="0">
                <a:hlinkClick r:id="rId3"/>
              </a:rPr>
              <a:t>brucebuckmaster@charter.net</a:t>
            </a:r>
            <a:r>
              <a:rPr lang="en-US" sz="24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396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ECEAE6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826</Words>
  <Application>Microsoft Office PowerPoint</Application>
  <PresentationFormat>Widescreen</PresentationFormat>
  <Paragraphs>118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Rockwell</vt:lpstr>
      <vt:lpstr>Office Theme</vt:lpstr>
      <vt:lpstr>Opening intro</vt:lpstr>
      <vt:lpstr>NbS defined</vt:lpstr>
      <vt:lpstr>NbS global standards</vt:lpstr>
      <vt:lpstr>NCS</vt:lpstr>
      <vt:lpstr>NCS co-benefits</vt:lpstr>
      <vt:lpstr>NbS co-benefits</vt:lpstr>
      <vt:lpstr>NbS benefits explorer</vt:lpstr>
      <vt:lpstr>VCM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Lynn</dc:creator>
  <cp:lastModifiedBy>Lynn</cp:lastModifiedBy>
  <cp:revision>39</cp:revision>
  <dcterms:created xsi:type="dcterms:W3CDTF">2022-10-31T21:27:08Z</dcterms:created>
  <dcterms:modified xsi:type="dcterms:W3CDTF">2022-11-01T02:43:18Z</dcterms:modified>
</cp:coreProperties>
</file>