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7.jpg" ContentType="image/jpg"/>
  <Override PartName="/ppt/media/image8.jpg" ContentType="image/jpg"/>
  <Override PartName="/ppt/media/image10.jpg" ContentType="image/jpg"/>
  <Override PartName="/ppt/media/image11.jpg" ContentType="image/jpg"/>
  <Override PartName="/ppt/media/image12.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image37.jpg" ContentType="image/jpg"/>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473" r:id="rId3"/>
    <p:sldId id="441" r:id="rId4"/>
    <p:sldId id="471" r:id="rId5"/>
    <p:sldId id="474" r:id="rId6"/>
    <p:sldId id="442" r:id="rId7"/>
    <p:sldId id="2205" r:id="rId8"/>
    <p:sldId id="2206" r:id="rId9"/>
    <p:sldId id="2207" r:id="rId10"/>
    <p:sldId id="2208" r:id="rId11"/>
    <p:sldId id="2210" r:id="rId12"/>
    <p:sldId id="2209" r:id="rId13"/>
    <p:sldId id="472" r:id="rId14"/>
    <p:sldId id="28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69" autoAdjust="0"/>
    <p:restoredTop sz="94694"/>
  </p:normalViewPr>
  <p:slideViewPr>
    <p:cSldViewPr snapToGrid="0">
      <p:cViewPr varScale="1">
        <p:scale>
          <a:sx n="121" d="100"/>
          <a:sy n="121" d="100"/>
        </p:scale>
        <p:origin x="832"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47EEB3-BE5A-40AA-8967-BA1BD671A64E}" type="datetimeFigureOut">
              <a:rPr lang="en-US" smtClean="0"/>
              <a:t>11/1/2023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C1FE48-9C69-44A6-A12A-71B8209955A9}" type="slidenum">
              <a:rPr lang="en-US" smtClean="0"/>
              <a:t>‹#›</a:t>
            </a:fld>
            <a:endParaRPr lang="en-US"/>
          </a:p>
        </p:txBody>
      </p:sp>
    </p:spTree>
    <p:extLst>
      <p:ext uri="{BB962C8B-B14F-4D97-AF65-F5344CB8AC3E}">
        <p14:creationId xmlns:p14="http://schemas.microsoft.com/office/powerpoint/2010/main" val="2738720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7526">
              <a:defRPr/>
            </a:pPr>
            <a:r>
              <a:rPr lang="en-US" sz="1200" dirty="0"/>
              <a:t>The US Biochar Initiative is a non-profit association of scientists, engineers, farmers, and biochar producers dedicated to the promotion and use of </a:t>
            </a:r>
            <a:r>
              <a:rPr lang="en-US" sz="1200" dirty="0" err="1"/>
              <a:t>biochars</a:t>
            </a:r>
            <a:r>
              <a:rPr lang="en-US" sz="1200" dirty="0"/>
              <a:t> which are safe, stable and sustainable. We promote </a:t>
            </a:r>
            <a:r>
              <a:rPr lang="en-US" sz="1200" dirty="0" err="1"/>
              <a:t>biochars</a:t>
            </a:r>
            <a:r>
              <a:rPr lang="en-US" sz="1200" dirty="0"/>
              <a:t> through networking, education and demonstration. USBI assists in outreach and education, market development, and in the development and demonstration of carbonization systems. We publish in a newsletter, website, and on social media. We host an internet discussion list, conduct workshops and webinars. We provide market and technical support to biochar producers and users thanks to support from USDA Forest Service.. And we are preparing market and use guidelines courtesy of the University of Nebraska and the USFS Wood Innovation Program. We enjoy the collaboration of organization like the USDA Agricultural Research Service and Natural Resource Conservations Service. USDA ARS is developing a Biochar Atlas decision tool for biochar use in agriculture. Throughout the year we make many presentation to promote biochar to local, regional and national organizations..  </a:t>
            </a:r>
          </a:p>
        </p:txBody>
      </p:sp>
      <p:sp>
        <p:nvSpPr>
          <p:cNvPr id="4" name="Slide Number Placeholder 3"/>
          <p:cNvSpPr>
            <a:spLocks noGrp="1"/>
          </p:cNvSpPr>
          <p:nvPr>
            <p:ph type="sldNum" sz="quarter" idx="5"/>
          </p:nvPr>
        </p:nvSpPr>
        <p:spPr/>
        <p:txBody>
          <a:bodyPr/>
          <a:lstStyle/>
          <a:p>
            <a:fld id="{77C1FE48-9C69-44A6-A12A-71B8209955A9}" type="slidenum">
              <a:rPr lang="en-US" smtClean="0"/>
              <a:t>2</a:t>
            </a:fld>
            <a:endParaRPr lang="en-US"/>
          </a:p>
        </p:txBody>
      </p:sp>
    </p:spTree>
    <p:extLst>
      <p:ext uri="{BB962C8B-B14F-4D97-AF65-F5344CB8AC3E}">
        <p14:creationId xmlns:p14="http://schemas.microsoft.com/office/powerpoint/2010/main" val="42301717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E753D-2649-4F56-AA8A-95E88EDB4B6B}" type="slidenum">
              <a:rPr lang="en-US" smtClean="0"/>
              <a:t>4</a:t>
            </a:fld>
            <a:endParaRPr lang="en-US"/>
          </a:p>
        </p:txBody>
      </p:sp>
    </p:spTree>
    <p:extLst>
      <p:ext uri="{BB962C8B-B14F-4D97-AF65-F5344CB8AC3E}">
        <p14:creationId xmlns:p14="http://schemas.microsoft.com/office/powerpoint/2010/main" val="30309585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E753D-2649-4F56-AA8A-95E88EDB4B6B}" type="slidenum">
              <a:rPr lang="en-US" smtClean="0"/>
              <a:t>5</a:t>
            </a:fld>
            <a:endParaRPr lang="en-US"/>
          </a:p>
        </p:txBody>
      </p:sp>
    </p:spTree>
    <p:extLst>
      <p:ext uri="{BB962C8B-B14F-4D97-AF65-F5344CB8AC3E}">
        <p14:creationId xmlns:p14="http://schemas.microsoft.com/office/powerpoint/2010/main" val="38330855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E753D-2649-4F56-AA8A-95E88EDB4B6B}" type="slidenum">
              <a:rPr lang="en-US" smtClean="0"/>
              <a:t>7</a:t>
            </a:fld>
            <a:endParaRPr lang="en-US"/>
          </a:p>
        </p:txBody>
      </p:sp>
    </p:spTree>
    <p:extLst>
      <p:ext uri="{BB962C8B-B14F-4D97-AF65-F5344CB8AC3E}">
        <p14:creationId xmlns:p14="http://schemas.microsoft.com/office/powerpoint/2010/main" val="1640863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E753D-2649-4F56-AA8A-95E88EDB4B6B}" type="slidenum">
              <a:rPr lang="en-US" smtClean="0"/>
              <a:t>8</a:t>
            </a:fld>
            <a:endParaRPr lang="en-US"/>
          </a:p>
        </p:txBody>
      </p:sp>
    </p:spTree>
    <p:extLst>
      <p:ext uri="{BB962C8B-B14F-4D97-AF65-F5344CB8AC3E}">
        <p14:creationId xmlns:p14="http://schemas.microsoft.com/office/powerpoint/2010/main" val="2134319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E753D-2649-4F56-AA8A-95E88EDB4B6B}" type="slidenum">
              <a:rPr lang="en-US" smtClean="0"/>
              <a:t>9</a:t>
            </a:fld>
            <a:endParaRPr lang="en-US"/>
          </a:p>
        </p:txBody>
      </p:sp>
    </p:spTree>
    <p:extLst>
      <p:ext uri="{BB962C8B-B14F-4D97-AF65-F5344CB8AC3E}">
        <p14:creationId xmlns:p14="http://schemas.microsoft.com/office/powerpoint/2010/main" val="14102322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E753D-2649-4F56-AA8A-95E88EDB4B6B}" type="slidenum">
              <a:rPr lang="en-US" smtClean="0"/>
              <a:t>10</a:t>
            </a:fld>
            <a:endParaRPr lang="en-US"/>
          </a:p>
        </p:txBody>
      </p:sp>
    </p:spTree>
    <p:extLst>
      <p:ext uri="{BB962C8B-B14F-4D97-AF65-F5344CB8AC3E}">
        <p14:creationId xmlns:p14="http://schemas.microsoft.com/office/powerpoint/2010/main" val="1798557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E753D-2649-4F56-AA8A-95E88EDB4B6B}" type="slidenum">
              <a:rPr lang="en-US" smtClean="0"/>
              <a:t>11</a:t>
            </a:fld>
            <a:endParaRPr lang="en-US"/>
          </a:p>
        </p:txBody>
      </p:sp>
    </p:spTree>
    <p:extLst>
      <p:ext uri="{BB962C8B-B14F-4D97-AF65-F5344CB8AC3E}">
        <p14:creationId xmlns:p14="http://schemas.microsoft.com/office/powerpoint/2010/main" val="1525214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BE753D-2649-4F56-AA8A-95E88EDB4B6B}" type="slidenum">
              <a:rPr lang="en-US" smtClean="0"/>
              <a:t>12</a:t>
            </a:fld>
            <a:endParaRPr lang="en-US"/>
          </a:p>
        </p:txBody>
      </p:sp>
    </p:spTree>
    <p:extLst>
      <p:ext uri="{BB962C8B-B14F-4D97-AF65-F5344CB8AC3E}">
        <p14:creationId xmlns:p14="http://schemas.microsoft.com/office/powerpoint/2010/main" val="848047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7F2A8F-C65E-22D7-2B7B-5DB6A8A5DC5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0D083A-C032-1E00-4D65-67538BD5EE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379FEF-C44D-DF2E-81E4-511199C57E9B}"/>
              </a:ext>
            </a:extLst>
          </p:cNvPr>
          <p:cNvSpPr>
            <a:spLocks noGrp="1"/>
          </p:cNvSpPr>
          <p:nvPr>
            <p:ph type="dt" sz="half" idx="10"/>
          </p:nvPr>
        </p:nvSpPr>
        <p:spPr/>
        <p:txBody>
          <a:bodyPr/>
          <a:lstStyle/>
          <a:p>
            <a:fld id="{BEBD73FD-C9B0-48DB-8370-EDE7603DF172}" type="datetimeFigureOut">
              <a:rPr lang="en-US" smtClean="0"/>
              <a:t>11/1/2023</a:t>
            </a:fld>
            <a:endParaRPr lang="en-US"/>
          </a:p>
        </p:txBody>
      </p:sp>
      <p:sp>
        <p:nvSpPr>
          <p:cNvPr id="5" name="Footer Placeholder 4">
            <a:extLst>
              <a:ext uri="{FF2B5EF4-FFF2-40B4-BE49-F238E27FC236}">
                <a16:creationId xmlns:a16="http://schemas.microsoft.com/office/drawing/2014/main" id="{B53C06A3-4922-9AB5-85D4-DE04FF0ADC1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B1966-738F-52F0-4286-C68C73D4A30A}"/>
              </a:ext>
            </a:extLst>
          </p:cNvPr>
          <p:cNvSpPr>
            <a:spLocks noGrp="1"/>
          </p:cNvSpPr>
          <p:nvPr>
            <p:ph type="sldNum" sz="quarter" idx="12"/>
          </p:nvPr>
        </p:nvSpPr>
        <p:spPr/>
        <p:txBody>
          <a:bodyPr/>
          <a:lstStyle/>
          <a:p>
            <a:fld id="{C17AB23F-839F-4098-8B28-81386A226ACE}" type="slidenum">
              <a:rPr lang="en-US" smtClean="0"/>
              <a:t>‹#›</a:t>
            </a:fld>
            <a:endParaRPr lang="en-US"/>
          </a:p>
        </p:txBody>
      </p:sp>
    </p:spTree>
    <p:extLst>
      <p:ext uri="{BB962C8B-B14F-4D97-AF65-F5344CB8AC3E}">
        <p14:creationId xmlns:p14="http://schemas.microsoft.com/office/powerpoint/2010/main" val="2877627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C5D4A-D610-9105-0217-B9466B3EC74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6902E3-3DA8-2902-F01B-38067AC27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16DCC-1214-BA0D-AC44-0C3822DB637D}"/>
              </a:ext>
            </a:extLst>
          </p:cNvPr>
          <p:cNvSpPr>
            <a:spLocks noGrp="1"/>
          </p:cNvSpPr>
          <p:nvPr>
            <p:ph type="dt" sz="half" idx="10"/>
          </p:nvPr>
        </p:nvSpPr>
        <p:spPr/>
        <p:txBody>
          <a:bodyPr/>
          <a:lstStyle/>
          <a:p>
            <a:fld id="{BEBD73FD-C9B0-48DB-8370-EDE7603DF172}" type="datetimeFigureOut">
              <a:rPr lang="en-US" smtClean="0"/>
              <a:t>11/1/2023</a:t>
            </a:fld>
            <a:endParaRPr lang="en-US"/>
          </a:p>
        </p:txBody>
      </p:sp>
      <p:sp>
        <p:nvSpPr>
          <p:cNvPr id="5" name="Footer Placeholder 4">
            <a:extLst>
              <a:ext uri="{FF2B5EF4-FFF2-40B4-BE49-F238E27FC236}">
                <a16:creationId xmlns:a16="http://schemas.microsoft.com/office/drawing/2014/main" id="{E2EB832C-85A1-1C9C-A637-5FBE54FB61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288FBE-9B08-A5EE-994A-34F3E02B11D0}"/>
              </a:ext>
            </a:extLst>
          </p:cNvPr>
          <p:cNvSpPr>
            <a:spLocks noGrp="1"/>
          </p:cNvSpPr>
          <p:nvPr>
            <p:ph type="sldNum" sz="quarter" idx="12"/>
          </p:nvPr>
        </p:nvSpPr>
        <p:spPr/>
        <p:txBody>
          <a:bodyPr/>
          <a:lstStyle/>
          <a:p>
            <a:fld id="{C17AB23F-839F-4098-8B28-81386A226ACE}" type="slidenum">
              <a:rPr lang="en-US" smtClean="0"/>
              <a:t>‹#›</a:t>
            </a:fld>
            <a:endParaRPr lang="en-US"/>
          </a:p>
        </p:txBody>
      </p:sp>
    </p:spTree>
    <p:extLst>
      <p:ext uri="{BB962C8B-B14F-4D97-AF65-F5344CB8AC3E}">
        <p14:creationId xmlns:p14="http://schemas.microsoft.com/office/powerpoint/2010/main" val="128959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5FF9D5-6F95-875A-94A4-96210EBFF6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49D4B9-2C19-4B44-ACC0-46FC6FBC8C1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9EAE57-8FFB-47C5-F983-EF89183EF0B8}"/>
              </a:ext>
            </a:extLst>
          </p:cNvPr>
          <p:cNvSpPr>
            <a:spLocks noGrp="1"/>
          </p:cNvSpPr>
          <p:nvPr>
            <p:ph type="dt" sz="half" idx="10"/>
          </p:nvPr>
        </p:nvSpPr>
        <p:spPr/>
        <p:txBody>
          <a:bodyPr/>
          <a:lstStyle/>
          <a:p>
            <a:fld id="{BEBD73FD-C9B0-48DB-8370-EDE7603DF172}" type="datetimeFigureOut">
              <a:rPr lang="en-US" smtClean="0"/>
              <a:t>11/1/2023</a:t>
            </a:fld>
            <a:endParaRPr lang="en-US"/>
          </a:p>
        </p:txBody>
      </p:sp>
      <p:sp>
        <p:nvSpPr>
          <p:cNvPr id="5" name="Footer Placeholder 4">
            <a:extLst>
              <a:ext uri="{FF2B5EF4-FFF2-40B4-BE49-F238E27FC236}">
                <a16:creationId xmlns:a16="http://schemas.microsoft.com/office/drawing/2014/main" id="{A54A9941-9AC2-2AA6-F46C-FA94C77336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320B01-7822-42E1-CD9A-063B1B9F5647}"/>
              </a:ext>
            </a:extLst>
          </p:cNvPr>
          <p:cNvSpPr>
            <a:spLocks noGrp="1"/>
          </p:cNvSpPr>
          <p:nvPr>
            <p:ph type="sldNum" sz="quarter" idx="12"/>
          </p:nvPr>
        </p:nvSpPr>
        <p:spPr/>
        <p:txBody>
          <a:bodyPr/>
          <a:lstStyle/>
          <a:p>
            <a:fld id="{C17AB23F-839F-4098-8B28-81386A226ACE}" type="slidenum">
              <a:rPr lang="en-US" smtClean="0"/>
              <a:t>‹#›</a:t>
            </a:fld>
            <a:endParaRPr lang="en-US"/>
          </a:p>
        </p:txBody>
      </p:sp>
    </p:spTree>
    <p:extLst>
      <p:ext uri="{BB962C8B-B14F-4D97-AF65-F5344CB8AC3E}">
        <p14:creationId xmlns:p14="http://schemas.microsoft.com/office/powerpoint/2010/main" val="15011473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4C348-28D1-93E3-B27E-3C184455B4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4C7D65-55EB-B68D-1C7E-1060BD00C47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149D2F-E8A6-2B1E-56F3-CB771780EE48}"/>
              </a:ext>
            </a:extLst>
          </p:cNvPr>
          <p:cNvSpPr>
            <a:spLocks noGrp="1"/>
          </p:cNvSpPr>
          <p:nvPr>
            <p:ph type="dt" sz="half" idx="10"/>
          </p:nvPr>
        </p:nvSpPr>
        <p:spPr/>
        <p:txBody>
          <a:bodyPr/>
          <a:lstStyle/>
          <a:p>
            <a:fld id="{BEBD73FD-C9B0-48DB-8370-EDE7603DF172}" type="datetimeFigureOut">
              <a:rPr lang="en-US" smtClean="0"/>
              <a:t>11/1/2023</a:t>
            </a:fld>
            <a:endParaRPr lang="en-US"/>
          </a:p>
        </p:txBody>
      </p:sp>
      <p:sp>
        <p:nvSpPr>
          <p:cNvPr id="5" name="Footer Placeholder 4">
            <a:extLst>
              <a:ext uri="{FF2B5EF4-FFF2-40B4-BE49-F238E27FC236}">
                <a16:creationId xmlns:a16="http://schemas.microsoft.com/office/drawing/2014/main" id="{FD9C398C-02E7-3DCC-F756-70E0E6CDE4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DBA46-7905-85BF-851E-56FCB1AF06C6}"/>
              </a:ext>
            </a:extLst>
          </p:cNvPr>
          <p:cNvSpPr>
            <a:spLocks noGrp="1"/>
          </p:cNvSpPr>
          <p:nvPr>
            <p:ph type="sldNum" sz="quarter" idx="12"/>
          </p:nvPr>
        </p:nvSpPr>
        <p:spPr/>
        <p:txBody>
          <a:bodyPr/>
          <a:lstStyle/>
          <a:p>
            <a:fld id="{C17AB23F-839F-4098-8B28-81386A226ACE}" type="slidenum">
              <a:rPr lang="en-US" smtClean="0"/>
              <a:t>‹#›</a:t>
            </a:fld>
            <a:endParaRPr lang="en-US"/>
          </a:p>
        </p:txBody>
      </p:sp>
    </p:spTree>
    <p:extLst>
      <p:ext uri="{BB962C8B-B14F-4D97-AF65-F5344CB8AC3E}">
        <p14:creationId xmlns:p14="http://schemas.microsoft.com/office/powerpoint/2010/main" val="38082605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733EA-42A2-03FA-728B-2A72F73EB5D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A1C464-F6B9-B068-EB3B-ECB1743013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755621-9903-21C5-B5F4-B2D05AF4000E}"/>
              </a:ext>
            </a:extLst>
          </p:cNvPr>
          <p:cNvSpPr>
            <a:spLocks noGrp="1"/>
          </p:cNvSpPr>
          <p:nvPr>
            <p:ph type="dt" sz="half" idx="10"/>
          </p:nvPr>
        </p:nvSpPr>
        <p:spPr/>
        <p:txBody>
          <a:bodyPr/>
          <a:lstStyle/>
          <a:p>
            <a:fld id="{BEBD73FD-C9B0-48DB-8370-EDE7603DF172}" type="datetimeFigureOut">
              <a:rPr lang="en-US" smtClean="0"/>
              <a:t>11/1/2023</a:t>
            </a:fld>
            <a:endParaRPr lang="en-US"/>
          </a:p>
        </p:txBody>
      </p:sp>
      <p:sp>
        <p:nvSpPr>
          <p:cNvPr id="5" name="Footer Placeholder 4">
            <a:extLst>
              <a:ext uri="{FF2B5EF4-FFF2-40B4-BE49-F238E27FC236}">
                <a16:creationId xmlns:a16="http://schemas.microsoft.com/office/drawing/2014/main" id="{E3B448B3-D682-A548-E929-99C5A9383B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103F43-383A-2EB5-3CD3-9D832F68D36C}"/>
              </a:ext>
            </a:extLst>
          </p:cNvPr>
          <p:cNvSpPr>
            <a:spLocks noGrp="1"/>
          </p:cNvSpPr>
          <p:nvPr>
            <p:ph type="sldNum" sz="quarter" idx="12"/>
          </p:nvPr>
        </p:nvSpPr>
        <p:spPr/>
        <p:txBody>
          <a:bodyPr/>
          <a:lstStyle/>
          <a:p>
            <a:fld id="{C17AB23F-839F-4098-8B28-81386A226ACE}" type="slidenum">
              <a:rPr lang="en-US" smtClean="0"/>
              <a:t>‹#›</a:t>
            </a:fld>
            <a:endParaRPr lang="en-US"/>
          </a:p>
        </p:txBody>
      </p:sp>
    </p:spTree>
    <p:extLst>
      <p:ext uri="{BB962C8B-B14F-4D97-AF65-F5344CB8AC3E}">
        <p14:creationId xmlns:p14="http://schemas.microsoft.com/office/powerpoint/2010/main" val="36167377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16DA3-62F6-5C06-1495-635526D9095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C15898-FA88-2B05-7E72-DB4A7E40F6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F4DA3D-3A9A-D7C7-E955-8F97616740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EE91A0-8C3F-6826-B0F4-EE8A740A76E9}"/>
              </a:ext>
            </a:extLst>
          </p:cNvPr>
          <p:cNvSpPr>
            <a:spLocks noGrp="1"/>
          </p:cNvSpPr>
          <p:nvPr>
            <p:ph type="dt" sz="half" idx="10"/>
          </p:nvPr>
        </p:nvSpPr>
        <p:spPr/>
        <p:txBody>
          <a:bodyPr/>
          <a:lstStyle/>
          <a:p>
            <a:fld id="{BEBD73FD-C9B0-48DB-8370-EDE7603DF172}" type="datetimeFigureOut">
              <a:rPr lang="en-US" smtClean="0"/>
              <a:t>11/1/2023</a:t>
            </a:fld>
            <a:endParaRPr lang="en-US"/>
          </a:p>
        </p:txBody>
      </p:sp>
      <p:sp>
        <p:nvSpPr>
          <p:cNvPr id="6" name="Footer Placeholder 5">
            <a:extLst>
              <a:ext uri="{FF2B5EF4-FFF2-40B4-BE49-F238E27FC236}">
                <a16:creationId xmlns:a16="http://schemas.microsoft.com/office/drawing/2014/main" id="{C0E83E7E-1496-2DF1-F62F-97BF56C43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62BE5-901B-BB04-178A-387896B3C785}"/>
              </a:ext>
            </a:extLst>
          </p:cNvPr>
          <p:cNvSpPr>
            <a:spLocks noGrp="1"/>
          </p:cNvSpPr>
          <p:nvPr>
            <p:ph type="sldNum" sz="quarter" idx="12"/>
          </p:nvPr>
        </p:nvSpPr>
        <p:spPr/>
        <p:txBody>
          <a:bodyPr/>
          <a:lstStyle/>
          <a:p>
            <a:fld id="{C17AB23F-839F-4098-8B28-81386A226ACE}" type="slidenum">
              <a:rPr lang="en-US" smtClean="0"/>
              <a:t>‹#›</a:t>
            </a:fld>
            <a:endParaRPr lang="en-US"/>
          </a:p>
        </p:txBody>
      </p:sp>
    </p:spTree>
    <p:extLst>
      <p:ext uri="{BB962C8B-B14F-4D97-AF65-F5344CB8AC3E}">
        <p14:creationId xmlns:p14="http://schemas.microsoft.com/office/powerpoint/2010/main" val="1027635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FF75F-D354-6B3C-097B-F3F4F15753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8688CB-73A0-6DEB-BFA3-E6CAC507211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543BF2-2736-3310-E281-C63B4BA0DE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76BF55-C613-CC28-DCA7-32EFD1C205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81CD11-1607-FC34-8114-F52FD61B9A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6CCBE9-B0E7-92E8-EAAF-91417C220463}"/>
              </a:ext>
            </a:extLst>
          </p:cNvPr>
          <p:cNvSpPr>
            <a:spLocks noGrp="1"/>
          </p:cNvSpPr>
          <p:nvPr>
            <p:ph type="dt" sz="half" idx="10"/>
          </p:nvPr>
        </p:nvSpPr>
        <p:spPr/>
        <p:txBody>
          <a:bodyPr/>
          <a:lstStyle/>
          <a:p>
            <a:fld id="{BEBD73FD-C9B0-48DB-8370-EDE7603DF172}" type="datetimeFigureOut">
              <a:rPr lang="en-US" smtClean="0"/>
              <a:t>11/1/2023</a:t>
            </a:fld>
            <a:endParaRPr lang="en-US"/>
          </a:p>
        </p:txBody>
      </p:sp>
      <p:sp>
        <p:nvSpPr>
          <p:cNvPr id="8" name="Footer Placeholder 7">
            <a:extLst>
              <a:ext uri="{FF2B5EF4-FFF2-40B4-BE49-F238E27FC236}">
                <a16:creationId xmlns:a16="http://schemas.microsoft.com/office/drawing/2014/main" id="{03F6D344-204E-FFB0-1C1E-2442CB5B3E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E189E5-0047-73CA-D415-9C6F7E3548B9}"/>
              </a:ext>
            </a:extLst>
          </p:cNvPr>
          <p:cNvSpPr>
            <a:spLocks noGrp="1"/>
          </p:cNvSpPr>
          <p:nvPr>
            <p:ph type="sldNum" sz="quarter" idx="12"/>
          </p:nvPr>
        </p:nvSpPr>
        <p:spPr/>
        <p:txBody>
          <a:bodyPr/>
          <a:lstStyle/>
          <a:p>
            <a:fld id="{C17AB23F-839F-4098-8B28-81386A226ACE}" type="slidenum">
              <a:rPr lang="en-US" smtClean="0"/>
              <a:t>‹#›</a:t>
            </a:fld>
            <a:endParaRPr lang="en-US"/>
          </a:p>
        </p:txBody>
      </p:sp>
    </p:spTree>
    <p:extLst>
      <p:ext uri="{BB962C8B-B14F-4D97-AF65-F5344CB8AC3E}">
        <p14:creationId xmlns:p14="http://schemas.microsoft.com/office/powerpoint/2010/main" val="1998643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B7553-4DFA-FC35-D76B-ED19105C6DC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939E20-2083-75FD-649F-16AC78FAE822}"/>
              </a:ext>
            </a:extLst>
          </p:cNvPr>
          <p:cNvSpPr>
            <a:spLocks noGrp="1"/>
          </p:cNvSpPr>
          <p:nvPr>
            <p:ph type="dt" sz="half" idx="10"/>
          </p:nvPr>
        </p:nvSpPr>
        <p:spPr/>
        <p:txBody>
          <a:bodyPr/>
          <a:lstStyle/>
          <a:p>
            <a:fld id="{BEBD73FD-C9B0-48DB-8370-EDE7603DF172}" type="datetimeFigureOut">
              <a:rPr lang="en-US" smtClean="0"/>
              <a:t>11/1/2023</a:t>
            </a:fld>
            <a:endParaRPr lang="en-US"/>
          </a:p>
        </p:txBody>
      </p:sp>
      <p:sp>
        <p:nvSpPr>
          <p:cNvPr id="4" name="Footer Placeholder 3">
            <a:extLst>
              <a:ext uri="{FF2B5EF4-FFF2-40B4-BE49-F238E27FC236}">
                <a16:creationId xmlns:a16="http://schemas.microsoft.com/office/drawing/2014/main" id="{A9327EEF-DD73-10B7-1A25-02A71042DB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95370A-98D6-5BD2-B7CA-F890A64BF11F}"/>
              </a:ext>
            </a:extLst>
          </p:cNvPr>
          <p:cNvSpPr>
            <a:spLocks noGrp="1"/>
          </p:cNvSpPr>
          <p:nvPr>
            <p:ph type="sldNum" sz="quarter" idx="12"/>
          </p:nvPr>
        </p:nvSpPr>
        <p:spPr/>
        <p:txBody>
          <a:bodyPr/>
          <a:lstStyle/>
          <a:p>
            <a:fld id="{C17AB23F-839F-4098-8B28-81386A226ACE}" type="slidenum">
              <a:rPr lang="en-US" smtClean="0"/>
              <a:t>‹#›</a:t>
            </a:fld>
            <a:endParaRPr lang="en-US"/>
          </a:p>
        </p:txBody>
      </p:sp>
    </p:spTree>
    <p:extLst>
      <p:ext uri="{BB962C8B-B14F-4D97-AF65-F5344CB8AC3E}">
        <p14:creationId xmlns:p14="http://schemas.microsoft.com/office/powerpoint/2010/main" val="405746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F8E98F-7458-918F-F106-BE7A04FA56A8}"/>
              </a:ext>
            </a:extLst>
          </p:cNvPr>
          <p:cNvSpPr>
            <a:spLocks noGrp="1"/>
          </p:cNvSpPr>
          <p:nvPr>
            <p:ph type="dt" sz="half" idx="10"/>
          </p:nvPr>
        </p:nvSpPr>
        <p:spPr/>
        <p:txBody>
          <a:bodyPr/>
          <a:lstStyle/>
          <a:p>
            <a:fld id="{BEBD73FD-C9B0-48DB-8370-EDE7603DF172}" type="datetimeFigureOut">
              <a:rPr lang="en-US" smtClean="0"/>
              <a:t>11/1/2023</a:t>
            </a:fld>
            <a:endParaRPr lang="en-US"/>
          </a:p>
        </p:txBody>
      </p:sp>
      <p:sp>
        <p:nvSpPr>
          <p:cNvPr id="3" name="Footer Placeholder 2">
            <a:extLst>
              <a:ext uri="{FF2B5EF4-FFF2-40B4-BE49-F238E27FC236}">
                <a16:creationId xmlns:a16="http://schemas.microsoft.com/office/drawing/2014/main" id="{E5FBEB61-0F85-612D-E45C-DBC0020519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F82ECC-65CD-A125-9611-E5E8DE1EF4FE}"/>
              </a:ext>
            </a:extLst>
          </p:cNvPr>
          <p:cNvSpPr>
            <a:spLocks noGrp="1"/>
          </p:cNvSpPr>
          <p:nvPr>
            <p:ph type="sldNum" sz="quarter" idx="12"/>
          </p:nvPr>
        </p:nvSpPr>
        <p:spPr/>
        <p:txBody>
          <a:bodyPr/>
          <a:lstStyle/>
          <a:p>
            <a:fld id="{C17AB23F-839F-4098-8B28-81386A226ACE}" type="slidenum">
              <a:rPr lang="en-US" smtClean="0"/>
              <a:t>‹#›</a:t>
            </a:fld>
            <a:endParaRPr lang="en-US"/>
          </a:p>
        </p:txBody>
      </p:sp>
    </p:spTree>
    <p:extLst>
      <p:ext uri="{BB962C8B-B14F-4D97-AF65-F5344CB8AC3E}">
        <p14:creationId xmlns:p14="http://schemas.microsoft.com/office/powerpoint/2010/main" val="14849076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8E3EC-894E-D624-FC5C-698A829CCF8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22D533-33D8-53BC-782B-1BB1DEE9E7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945653-67B0-C8DC-95EA-7777777AA4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269470-92E0-3FEE-3BAF-BDB472478DB5}"/>
              </a:ext>
            </a:extLst>
          </p:cNvPr>
          <p:cNvSpPr>
            <a:spLocks noGrp="1"/>
          </p:cNvSpPr>
          <p:nvPr>
            <p:ph type="dt" sz="half" idx="10"/>
          </p:nvPr>
        </p:nvSpPr>
        <p:spPr/>
        <p:txBody>
          <a:bodyPr/>
          <a:lstStyle/>
          <a:p>
            <a:fld id="{BEBD73FD-C9B0-48DB-8370-EDE7603DF172}" type="datetimeFigureOut">
              <a:rPr lang="en-US" smtClean="0"/>
              <a:t>11/1/2023</a:t>
            </a:fld>
            <a:endParaRPr lang="en-US"/>
          </a:p>
        </p:txBody>
      </p:sp>
      <p:sp>
        <p:nvSpPr>
          <p:cNvPr id="6" name="Footer Placeholder 5">
            <a:extLst>
              <a:ext uri="{FF2B5EF4-FFF2-40B4-BE49-F238E27FC236}">
                <a16:creationId xmlns:a16="http://schemas.microsoft.com/office/drawing/2014/main" id="{A0205001-4D42-BEF8-D890-74CE7D6EF5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C9CDEF-23B4-8BDB-92BB-972A07CC7603}"/>
              </a:ext>
            </a:extLst>
          </p:cNvPr>
          <p:cNvSpPr>
            <a:spLocks noGrp="1"/>
          </p:cNvSpPr>
          <p:nvPr>
            <p:ph type="sldNum" sz="quarter" idx="12"/>
          </p:nvPr>
        </p:nvSpPr>
        <p:spPr/>
        <p:txBody>
          <a:bodyPr/>
          <a:lstStyle/>
          <a:p>
            <a:fld id="{C17AB23F-839F-4098-8B28-81386A226ACE}" type="slidenum">
              <a:rPr lang="en-US" smtClean="0"/>
              <a:t>‹#›</a:t>
            </a:fld>
            <a:endParaRPr lang="en-US"/>
          </a:p>
        </p:txBody>
      </p:sp>
    </p:spTree>
    <p:extLst>
      <p:ext uri="{BB962C8B-B14F-4D97-AF65-F5344CB8AC3E}">
        <p14:creationId xmlns:p14="http://schemas.microsoft.com/office/powerpoint/2010/main" val="1422232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537E0-A5D3-6249-014D-EC64F1477A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B0902E8-34E0-12DF-114C-7E13D8E585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9D2253D-FB5C-1170-E657-B7DFB41A87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22D4C0-874A-07A5-71DB-8F0DF63F67EF}"/>
              </a:ext>
            </a:extLst>
          </p:cNvPr>
          <p:cNvSpPr>
            <a:spLocks noGrp="1"/>
          </p:cNvSpPr>
          <p:nvPr>
            <p:ph type="dt" sz="half" idx="10"/>
          </p:nvPr>
        </p:nvSpPr>
        <p:spPr/>
        <p:txBody>
          <a:bodyPr/>
          <a:lstStyle/>
          <a:p>
            <a:fld id="{BEBD73FD-C9B0-48DB-8370-EDE7603DF172}" type="datetimeFigureOut">
              <a:rPr lang="en-US" smtClean="0"/>
              <a:t>11/1/2023</a:t>
            </a:fld>
            <a:endParaRPr lang="en-US"/>
          </a:p>
        </p:txBody>
      </p:sp>
      <p:sp>
        <p:nvSpPr>
          <p:cNvPr id="6" name="Footer Placeholder 5">
            <a:extLst>
              <a:ext uri="{FF2B5EF4-FFF2-40B4-BE49-F238E27FC236}">
                <a16:creationId xmlns:a16="http://schemas.microsoft.com/office/drawing/2014/main" id="{D42A15DC-DBF8-D2B2-AD8D-12B693BF83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4C8D0F-BD74-B9EF-CAEF-BBAFC1CDF9BF}"/>
              </a:ext>
            </a:extLst>
          </p:cNvPr>
          <p:cNvSpPr>
            <a:spLocks noGrp="1"/>
          </p:cNvSpPr>
          <p:nvPr>
            <p:ph type="sldNum" sz="quarter" idx="12"/>
          </p:nvPr>
        </p:nvSpPr>
        <p:spPr/>
        <p:txBody>
          <a:bodyPr/>
          <a:lstStyle/>
          <a:p>
            <a:fld id="{C17AB23F-839F-4098-8B28-81386A226ACE}" type="slidenum">
              <a:rPr lang="en-US" smtClean="0"/>
              <a:t>‹#›</a:t>
            </a:fld>
            <a:endParaRPr lang="en-US"/>
          </a:p>
        </p:txBody>
      </p:sp>
    </p:spTree>
    <p:extLst>
      <p:ext uri="{BB962C8B-B14F-4D97-AF65-F5344CB8AC3E}">
        <p14:creationId xmlns:p14="http://schemas.microsoft.com/office/powerpoint/2010/main" val="4023504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868D124-C1A1-0361-72B9-442B3EC396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65EFCE-A1F9-0243-D348-924A724D2E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07D20-820F-B467-EF6A-64E154A417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D73FD-C9B0-48DB-8370-EDE7603DF172}" type="datetimeFigureOut">
              <a:rPr lang="en-US" smtClean="0"/>
              <a:t>11/1/2023</a:t>
            </a:fld>
            <a:endParaRPr lang="en-US"/>
          </a:p>
        </p:txBody>
      </p:sp>
      <p:sp>
        <p:nvSpPr>
          <p:cNvPr id="5" name="Footer Placeholder 4">
            <a:extLst>
              <a:ext uri="{FF2B5EF4-FFF2-40B4-BE49-F238E27FC236}">
                <a16:creationId xmlns:a16="http://schemas.microsoft.com/office/drawing/2014/main" id="{84638C36-2905-351B-554A-30CDFF06C1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EC7FC9-D8D1-715F-7C07-6D28BA0F85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AB23F-839F-4098-8B28-81386A226ACE}" type="slidenum">
              <a:rPr lang="en-US" smtClean="0"/>
              <a:t>‹#›</a:t>
            </a:fld>
            <a:endParaRPr lang="en-US"/>
          </a:p>
        </p:txBody>
      </p:sp>
    </p:spTree>
    <p:extLst>
      <p:ext uri="{BB962C8B-B14F-4D97-AF65-F5344CB8AC3E}">
        <p14:creationId xmlns:p14="http://schemas.microsoft.com/office/powerpoint/2010/main" val="22961702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3.jp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40.jp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41.JPG"/><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12.jpg"/><Relationship Id="rId3" Type="http://schemas.openxmlformats.org/officeDocument/2006/relationships/image" Target="../media/image7.jpg"/><Relationship Id="rId7" Type="http://schemas.openxmlformats.org/officeDocument/2006/relationships/image" Target="../media/image1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 Id="rId9" Type="http://schemas.openxmlformats.org/officeDocument/2006/relationships/image" Target="../media/image13.jpe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3.jpe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9.jpe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6.pn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13.jpeg"/><Relationship Id="rId5" Type="http://schemas.openxmlformats.org/officeDocument/2006/relationships/image" Target="../media/image21.jpeg"/><Relationship Id="rId10" Type="http://schemas.openxmlformats.org/officeDocument/2006/relationships/image" Target="../media/image26.png"/><Relationship Id="rId4" Type="http://schemas.openxmlformats.org/officeDocument/2006/relationships/image" Target="../media/image20.jpe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16.png"/><Relationship Id="rId5" Type="http://schemas.openxmlformats.org/officeDocument/2006/relationships/image" Target="../media/image30.jpeg"/><Relationship Id="rId10" Type="http://schemas.openxmlformats.org/officeDocument/2006/relationships/image" Target="../media/image13.jpeg"/><Relationship Id="rId4" Type="http://schemas.openxmlformats.org/officeDocument/2006/relationships/image" Target="../media/image29.jpeg"/><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58;p13">
            <a:extLst>
              <a:ext uri="{FF2B5EF4-FFF2-40B4-BE49-F238E27FC236}">
                <a16:creationId xmlns:a16="http://schemas.microsoft.com/office/drawing/2014/main" id="{6C9DB6D9-3A1C-4AC7-A076-1C23C0E1C043}"/>
              </a:ext>
            </a:extLst>
          </p:cNvPr>
          <p:cNvSpPr txBox="1">
            <a:spLocks noGrp="1"/>
          </p:cNvSpPr>
          <p:nvPr>
            <p:ph type="ctrTitle"/>
          </p:nvPr>
        </p:nvSpPr>
        <p:spPr>
          <a:xfrm>
            <a:off x="152400" y="228599"/>
            <a:ext cx="11828106" cy="125496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 sz="4400" dirty="0">
                <a:latin typeface="+mn-lt"/>
                <a:ea typeface="Roboto Light"/>
                <a:cs typeface="Roboto Light"/>
                <a:sym typeface="Roboto Light"/>
              </a:rPr>
              <a:t>BIOCHAR 101 FOR CONSERVATION DISTRICTS:</a:t>
            </a:r>
            <a:endParaRPr sz="4400" dirty="0">
              <a:latin typeface="+mn-lt"/>
              <a:ea typeface="Roboto Light"/>
              <a:cs typeface="Roboto Light"/>
              <a:sym typeface="Roboto Light"/>
            </a:endParaRPr>
          </a:p>
          <a:p>
            <a:pPr marL="0" lvl="0" indent="0" algn="l" rtl="0">
              <a:spcBef>
                <a:spcPts val="0"/>
              </a:spcBef>
              <a:spcAft>
                <a:spcPts val="0"/>
              </a:spcAft>
              <a:buSzPts val="990"/>
              <a:buNone/>
            </a:pPr>
            <a:r>
              <a:rPr lang="en" sz="3600" dirty="0">
                <a:latin typeface="+mn-lt"/>
                <a:ea typeface="Roboto Medium"/>
                <a:cs typeface="Roboto Medium"/>
                <a:sym typeface="Roboto Medium"/>
              </a:rPr>
              <a:t>Production and Applications Overview</a:t>
            </a:r>
            <a:endParaRPr sz="3600" dirty="0">
              <a:latin typeface="+mn-lt"/>
              <a:ea typeface="Roboto Medium"/>
              <a:cs typeface="Roboto Medium"/>
              <a:sym typeface="Roboto Medium"/>
            </a:endParaRPr>
          </a:p>
        </p:txBody>
      </p:sp>
      <p:sp>
        <p:nvSpPr>
          <p:cNvPr id="5" name="Google Shape;59;p13">
            <a:extLst>
              <a:ext uri="{FF2B5EF4-FFF2-40B4-BE49-F238E27FC236}">
                <a16:creationId xmlns:a16="http://schemas.microsoft.com/office/drawing/2014/main" id="{1C60E4C2-FEF7-E7B2-78B7-3E9AE38EA664}"/>
              </a:ext>
            </a:extLst>
          </p:cNvPr>
          <p:cNvSpPr txBox="1"/>
          <p:nvPr/>
        </p:nvSpPr>
        <p:spPr>
          <a:xfrm>
            <a:off x="7770989" y="1459726"/>
            <a:ext cx="4023452" cy="2123628"/>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200" dirty="0">
                <a:ea typeface="Roboto Light"/>
                <a:cs typeface="Roboto Light"/>
                <a:sym typeface="Roboto Light"/>
              </a:rPr>
              <a:t>Oregon Association of Conservation Districts Annual Meeting</a:t>
            </a:r>
          </a:p>
          <a:p>
            <a:pPr marL="0" lvl="0" indent="0" algn="ctr" rtl="0">
              <a:spcBef>
                <a:spcPts val="0"/>
              </a:spcBef>
              <a:spcAft>
                <a:spcPts val="0"/>
              </a:spcAft>
              <a:buNone/>
            </a:pPr>
            <a:r>
              <a:rPr lang="en" sz="3000" dirty="0">
                <a:ea typeface="Roboto Light"/>
                <a:cs typeface="Roboto Light"/>
                <a:sym typeface="Roboto Light"/>
              </a:rPr>
              <a:t>October 17, 2023 </a:t>
            </a:r>
            <a:endParaRPr sz="3000" dirty="0">
              <a:ea typeface="Roboto Light"/>
              <a:cs typeface="Roboto Light"/>
              <a:sym typeface="Roboto Light"/>
            </a:endParaRPr>
          </a:p>
        </p:txBody>
      </p:sp>
      <p:sp>
        <p:nvSpPr>
          <p:cNvPr id="6" name="Google Shape;60;p13">
            <a:extLst>
              <a:ext uri="{FF2B5EF4-FFF2-40B4-BE49-F238E27FC236}">
                <a16:creationId xmlns:a16="http://schemas.microsoft.com/office/drawing/2014/main" id="{BEAF8963-7B68-76C2-8B1B-7676FEA4117C}"/>
              </a:ext>
            </a:extLst>
          </p:cNvPr>
          <p:cNvSpPr txBox="1"/>
          <p:nvPr/>
        </p:nvSpPr>
        <p:spPr>
          <a:xfrm>
            <a:off x="8849940" y="3716466"/>
            <a:ext cx="3234042" cy="147729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2800" dirty="0">
                <a:ea typeface="Roboto"/>
                <a:cs typeface="Roboto"/>
                <a:sym typeface="Roboto"/>
              </a:rPr>
              <a:t>Myles Gray, P.E.</a:t>
            </a:r>
          </a:p>
          <a:p>
            <a:pPr marL="0" lvl="0" indent="0" rtl="0">
              <a:spcBef>
                <a:spcPts val="0"/>
              </a:spcBef>
              <a:spcAft>
                <a:spcPts val="0"/>
              </a:spcAft>
              <a:buNone/>
            </a:pPr>
            <a:r>
              <a:rPr lang="en" sz="2800" dirty="0">
                <a:ea typeface="Roboto Light" panose="02000000000000000000" pitchFamily="2" charset="0"/>
                <a:cs typeface="Roboto"/>
                <a:sym typeface="Roboto"/>
              </a:rPr>
              <a:t>Program Director</a:t>
            </a:r>
          </a:p>
          <a:p>
            <a:pPr marL="0" lvl="0" indent="0" rtl="0">
              <a:spcBef>
                <a:spcPts val="0"/>
              </a:spcBef>
              <a:spcAft>
                <a:spcPts val="0"/>
              </a:spcAft>
              <a:buNone/>
            </a:pPr>
            <a:r>
              <a:rPr lang="en" sz="2700" dirty="0">
                <a:ea typeface="Roboto Light" panose="02000000000000000000" pitchFamily="2" charset="0"/>
                <a:cs typeface="Roboto"/>
                <a:sym typeface="Roboto"/>
              </a:rPr>
              <a:t>US Biochar Initiative</a:t>
            </a:r>
          </a:p>
        </p:txBody>
      </p:sp>
      <p:pic>
        <p:nvPicPr>
          <p:cNvPr id="14" name="Picture 13">
            <a:extLst>
              <a:ext uri="{FF2B5EF4-FFF2-40B4-BE49-F238E27FC236}">
                <a16:creationId xmlns:a16="http://schemas.microsoft.com/office/drawing/2014/main" id="{7512DAF3-8491-98FD-6CC3-F8436D0580EC}"/>
              </a:ext>
            </a:extLst>
          </p:cNvPr>
          <p:cNvPicPr>
            <a:picLocks noChangeAspect="1"/>
          </p:cNvPicPr>
          <p:nvPr/>
        </p:nvPicPr>
        <p:blipFill rotWithShape="1">
          <a:blip r:embed="rId2">
            <a:extLst>
              <a:ext uri="{28A0092B-C50C-407E-A947-70E740481C1C}">
                <a14:useLocalDpi xmlns:a14="http://schemas.microsoft.com/office/drawing/2010/main" val="0"/>
              </a:ext>
            </a:extLst>
          </a:blip>
          <a:srcRect t="6784"/>
          <a:stretch/>
        </p:blipFill>
        <p:spPr>
          <a:xfrm>
            <a:off x="8558051" y="5326876"/>
            <a:ext cx="2644792" cy="1208031"/>
          </a:xfrm>
          <a:prstGeom prst="rect">
            <a:avLst/>
          </a:prstGeom>
        </p:spPr>
      </p:pic>
      <p:pic>
        <p:nvPicPr>
          <p:cNvPr id="9" name="Picture 8" descr="A person with a beard smiling&#10;&#10;Description automatically generated">
            <a:extLst>
              <a:ext uri="{FF2B5EF4-FFF2-40B4-BE49-F238E27FC236}">
                <a16:creationId xmlns:a16="http://schemas.microsoft.com/office/drawing/2014/main" id="{051BDAE6-A8E9-4052-844B-8060648F950C}"/>
              </a:ext>
            </a:extLst>
          </p:cNvPr>
          <p:cNvPicPr>
            <a:picLocks noChangeAspect="1"/>
          </p:cNvPicPr>
          <p:nvPr/>
        </p:nvPicPr>
        <p:blipFill rotWithShape="1">
          <a:blip r:embed="rId3">
            <a:extLst>
              <a:ext uri="{28A0092B-C50C-407E-A947-70E740481C1C}">
                <a14:useLocalDpi xmlns:a14="http://schemas.microsoft.com/office/drawing/2010/main" val="0"/>
              </a:ext>
            </a:extLst>
          </a:blip>
          <a:srcRect r="11467"/>
          <a:stretch/>
        </p:blipFill>
        <p:spPr>
          <a:xfrm>
            <a:off x="7770989" y="3858558"/>
            <a:ext cx="1008160" cy="1138743"/>
          </a:xfrm>
          <a:prstGeom prst="rect">
            <a:avLst/>
          </a:prstGeom>
        </p:spPr>
      </p:pic>
      <p:pic>
        <p:nvPicPr>
          <p:cNvPr id="2" name="Picture 1" descr="A tractor in a forest&#10;&#10;Description automatically generated">
            <a:extLst>
              <a:ext uri="{FF2B5EF4-FFF2-40B4-BE49-F238E27FC236}">
                <a16:creationId xmlns:a16="http://schemas.microsoft.com/office/drawing/2014/main" id="{17024D79-A2C1-AD1C-4E7C-FBBAE01F4C8F}"/>
              </a:ext>
            </a:extLst>
          </p:cNvPr>
          <p:cNvPicPr>
            <a:picLocks noChangeAspect="1"/>
          </p:cNvPicPr>
          <p:nvPr/>
        </p:nvPicPr>
        <p:blipFill>
          <a:blip r:embed="rId4"/>
          <a:stretch>
            <a:fillRect/>
          </a:stretch>
        </p:blipFill>
        <p:spPr>
          <a:xfrm>
            <a:off x="211494" y="3858557"/>
            <a:ext cx="3593904" cy="2695427"/>
          </a:xfrm>
          <a:prstGeom prst="rect">
            <a:avLst/>
          </a:prstGeom>
        </p:spPr>
      </p:pic>
      <p:pic>
        <p:nvPicPr>
          <p:cNvPr id="3" name="Picture 2">
            <a:extLst>
              <a:ext uri="{FF2B5EF4-FFF2-40B4-BE49-F238E27FC236}">
                <a16:creationId xmlns:a16="http://schemas.microsoft.com/office/drawing/2014/main" id="{74565FAB-6831-74FD-E005-8A2BEAE2201B}"/>
              </a:ext>
            </a:extLst>
          </p:cNvPr>
          <p:cNvPicPr>
            <a:picLocks noChangeAspect="1"/>
          </p:cNvPicPr>
          <p:nvPr/>
        </p:nvPicPr>
        <p:blipFill rotWithShape="1">
          <a:blip r:embed="rId5">
            <a:extLst>
              <a:ext uri="{28A0092B-C50C-407E-A947-70E740481C1C}">
                <a14:useLocalDpi xmlns:a14="http://schemas.microsoft.com/office/drawing/2010/main" val="0"/>
              </a:ext>
            </a:extLst>
          </a:blip>
          <a:srcRect l="1099" t="7866" r="661" b="10749"/>
          <a:stretch/>
        </p:blipFill>
        <p:spPr>
          <a:xfrm>
            <a:off x="211494" y="1483567"/>
            <a:ext cx="3593904" cy="2232899"/>
          </a:xfrm>
          <a:prstGeom prst="rect">
            <a:avLst/>
          </a:prstGeom>
        </p:spPr>
      </p:pic>
      <p:pic>
        <p:nvPicPr>
          <p:cNvPr id="7" name="Picture 6">
            <a:extLst>
              <a:ext uri="{FF2B5EF4-FFF2-40B4-BE49-F238E27FC236}">
                <a16:creationId xmlns:a16="http://schemas.microsoft.com/office/drawing/2014/main" id="{990761A8-7D4C-27CC-910D-4657E64ADAD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089" t="16748" r="2303" b="30860"/>
          <a:stretch/>
        </p:blipFill>
        <p:spPr bwMode="auto">
          <a:xfrm>
            <a:off x="3991085" y="3858557"/>
            <a:ext cx="3593592" cy="2695427"/>
          </a:xfrm>
          <a:prstGeom prst="rect">
            <a:avLst/>
          </a:prstGeom>
          <a:solidFill>
            <a:srgbClr val="FFFFFF">
              <a:shade val="85000"/>
            </a:srgbClr>
          </a:solidFill>
          <a:ln w="88900" cap="sq">
            <a:noFill/>
            <a:miter lim="800000"/>
          </a:ln>
          <a:effectLst/>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9525">
                <a:solidFill>
                  <a:srgbClr val="000000"/>
                </a:solidFill>
                <a:miter lim="800000"/>
                <a:headEnd/>
                <a:tailEnd/>
              </a14:hiddenLine>
            </a:ext>
          </a:extLst>
        </p:spPr>
      </p:pic>
      <p:pic>
        <p:nvPicPr>
          <p:cNvPr id="8" name="Picture 7" descr="A close-up of a hand holding dirt&#10;&#10;Description automatically generated">
            <a:extLst>
              <a:ext uri="{FF2B5EF4-FFF2-40B4-BE49-F238E27FC236}">
                <a16:creationId xmlns:a16="http://schemas.microsoft.com/office/drawing/2014/main" id="{263F14AB-35AC-FB56-B48B-1E8E856C42E6}"/>
              </a:ext>
            </a:extLst>
          </p:cNvPr>
          <p:cNvPicPr>
            <a:picLocks noChangeAspect="1"/>
          </p:cNvPicPr>
          <p:nvPr/>
        </p:nvPicPr>
        <p:blipFill rotWithShape="1">
          <a:blip r:embed="rId7">
            <a:extLst>
              <a:ext uri="{28A0092B-C50C-407E-A947-70E740481C1C}">
                <a14:useLocalDpi xmlns:a14="http://schemas.microsoft.com/office/drawing/2010/main" val="0"/>
              </a:ext>
            </a:extLst>
          </a:blip>
          <a:srcRect l="19301" t="2402" b="4484"/>
          <a:stretch/>
        </p:blipFill>
        <p:spPr>
          <a:xfrm>
            <a:off x="3990773" y="1483566"/>
            <a:ext cx="3593903" cy="2232899"/>
          </a:xfrm>
          <a:prstGeom prst="rect">
            <a:avLst/>
          </a:prstGeom>
        </p:spPr>
      </p:pic>
    </p:spTree>
    <p:extLst>
      <p:ext uri="{BB962C8B-B14F-4D97-AF65-F5344CB8AC3E}">
        <p14:creationId xmlns:p14="http://schemas.microsoft.com/office/powerpoint/2010/main" val="4744215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8;p13">
            <a:extLst>
              <a:ext uri="{FF2B5EF4-FFF2-40B4-BE49-F238E27FC236}">
                <a16:creationId xmlns:a16="http://schemas.microsoft.com/office/drawing/2014/main" id="{AA5D5BF6-2305-146E-CB6E-7B5C72E7A306}"/>
              </a:ext>
            </a:extLst>
          </p:cNvPr>
          <p:cNvSpPr txBox="1">
            <a:spLocks/>
          </p:cNvSpPr>
          <p:nvPr/>
        </p:nvSpPr>
        <p:spPr>
          <a:xfrm>
            <a:off x="125944" y="330856"/>
            <a:ext cx="11828106" cy="1254968"/>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dirty="0">
                <a:latin typeface="+mn-lt"/>
                <a:ea typeface="Roboto Light"/>
                <a:cs typeface="Roboto Light"/>
                <a:sym typeface="Roboto Light"/>
              </a:rPr>
              <a:t>BIOCHAR FOR CONSERVATION DISTRICTS</a:t>
            </a:r>
            <a:br>
              <a:rPr lang="en-US" dirty="0">
                <a:latin typeface="+mn-lt"/>
                <a:ea typeface="Roboto Light"/>
                <a:cs typeface="Roboto Light"/>
                <a:sym typeface="Roboto Light"/>
              </a:rPr>
            </a:br>
            <a:r>
              <a:rPr lang="en-US" sz="4000" dirty="0">
                <a:latin typeface="+mn-lt"/>
                <a:ea typeface="Roboto Light"/>
                <a:cs typeface="Roboto Light"/>
                <a:sym typeface="Roboto Light"/>
              </a:rPr>
              <a:t>In-Woods and On-Farm Waste Management</a:t>
            </a:r>
            <a:endParaRPr lang="en-US" sz="4000" dirty="0">
              <a:latin typeface="+mn-lt"/>
              <a:ea typeface="Roboto Medium"/>
              <a:cs typeface="Roboto Medium"/>
              <a:sym typeface="Roboto Medium"/>
            </a:endParaRPr>
          </a:p>
        </p:txBody>
      </p:sp>
      <p:pic>
        <p:nvPicPr>
          <p:cNvPr id="16" name="Picture 15" descr="Icon&#10;&#10;Description automatically generated">
            <a:extLst>
              <a:ext uri="{FF2B5EF4-FFF2-40B4-BE49-F238E27FC236}">
                <a16:creationId xmlns:a16="http://schemas.microsoft.com/office/drawing/2014/main" id="{07316D37-9E94-899D-634E-5F5F6FBF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8420" y="-13839"/>
            <a:ext cx="907831" cy="680541"/>
          </a:xfrm>
          <a:prstGeom prst="rect">
            <a:avLst/>
          </a:prstGeom>
        </p:spPr>
      </p:pic>
      <p:pic>
        <p:nvPicPr>
          <p:cNvPr id="102" name="Picture 101" descr="Home">
            <a:extLst>
              <a:ext uri="{FF2B5EF4-FFF2-40B4-BE49-F238E27FC236}">
                <a16:creationId xmlns:a16="http://schemas.microsoft.com/office/drawing/2014/main" id="{EFA66BD1-E892-FF8F-6A2F-6C78645980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757" y="6372897"/>
            <a:ext cx="664755" cy="289168"/>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B264F108-608F-41D9-FAAC-94297C50FF0C}"/>
              </a:ext>
            </a:extLst>
          </p:cNvPr>
          <p:cNvSpPr txBox="1"/>
          <p:nvPr/>
        </p:nvSpPr>
        <p:spPr>
          <a:xfrm>
            <a:off x="0" y="6527470"/>
            <a:ext cx="12192000" cy="276999"/>
          </a:xfrm>
          <a:prstGeom prst="rect">
            <a:avLst/>
          </a:prstGeom>
          <a:noFill/>
        </p:spPr>
        <p:txBody>
          <a:bodyPr wrap="square">
            <a:spAutoFit/>
          </a:bodyPr>
          <a:lstStyle/>
          <a:p>
            <a:pPr algn="ctr"/>
            <a:r>
              <a:rPr lang="en-US" sz="1200" dirty="0"/>
              <a:t>USBI – Oregon Association of Conservation Districts Annual Meeting – October 2023</a:t>
            </a:r>
          </a:p>
        </p:txBody>
      </p:sp>
      <p:sp>
        <p:nvSpPr>
          <p:cNvPr id="8" name="Content Placeholder 6">
            <a:extLst>
              <a:ext uri="{FF2B5EF4-FFF2-40B4-BE49-F238E27FC236}">
                <a16:creationId xmlns:a16="http://schemas.microsoft.com/office/drawing/2014/main" id="{0D7B1F63-5D68-E610-ADE6-286278AD23C2}"/>
              </a:ext>
            </a:extLst>
          </p:cNvPr>
          <p:cNvSpPr>
            <a:spLocks noGrp="1"/>
          </p:cNvSpPr>
          <p:nvPr>
            <p:ph idx="1"/>
          </p:nvPr>
        </p:nvSpPr>
        <p:spPr>
          <a:xfrm>
            <a:off x="236757" y="1786187"/>
            <a:ext cx="5447947" cy="3664351"/>
          </a:xfrm>
        </p:spPr>
        <p:txBody>
          <a:bodyPr vert="horz" lIns="91440" tIns="45720" rIns="91440" bIns="45720" rtlCol="0">
            <a:normAutofit/>
          </a:bodyPr>
          <a:lstStyle/>
          <a:p>
            <a:r>
              <a:rPr lang="en-US" sz="2200" dirty="0"/>
              <a:t>Biochar presents an opportunity to reduce waste materials while generating additional revenue from carbon credits</a:t>
            </a:r>
          </a:p>
          <a:p>
            <a:r>
              <a:rPr lang="en-US" sz="2200" dirty="0"/>
              <a:t>Air-curtain burners offered by several manufacturers. USBI working with USFS to study air emissions. </a:t>
            </a:r>
          </a:p>
          <a:p>
            <a:r>
              <a:rPr lang="en-US" sz="2200" dirty="0"/>
              <a:t>Mobile biochar kilns for remote locations</a:t>
            </a:r>
          </a:p>
          <a:p>
            <a:endParaRPr lang="en-US" sz="2200" dirty="0"/>
          </a:p>
          <a:p>
            <a:endParaRPr lang="en-US" sz="1400" dirty="0"/>
          </a:p>
          <a:p>
            <a:pPr lvl="1"/>
            <a:endParaRPr lang="en-US" sz="1800" dirty="0"/>
          </a:p>
          <a:p>
            <a:pPr lvl="1"/>
            <a:endParaRPr lang="en-US" sz="1700" dirty="0"/>
          </a:p>
        </p:txBody>
      </p:sp>
      <p:pic>
        <p:nvPicPr>
          <p:cNvPr id="9" name="Picture 8" descr="A tractor in a forest&#10;&#10;Description automatically generated">
            <a:extLst>
              <a:ext uri="{FF2B5EF4-FFF2-40B4-BE49-F238E27FC236}">
                <a16:creationId xmlns:a16="http://schemas.microsoft.com/office/drawing/2014/main" id="{8A4A0257-7B47-3311-A733-BC38F354999F}"/>
              </a:ext>
            </a:extLst>
          </p:cNvPr>
          <p:cNvPicPr>
            <a:picLocks noChangeAspect="1"/>
          </p:cNvPicPr>
          <p:nvPr/>
        </p:nvPicPr>
        <p:blipFill>
          <a:blip r:embed="rId5"/>
          <a:stretch>
            <a:fillRect/>
          </a:stretch>
        </p:blipFill>
        <p:spPr>
          <a:xfrm>
            <a:off x="6340370" y="1930519"/>
            <a:ext cx="5393810" cy="4045356"/>
          </a:xfrm>
          <a:prstGeom prst="rect">
            <a:avLst/>
          </a:prstGeom>
        </p:spPr>
      </p:pic>
      <p:pic>
        <p:nvPicPr>
          <p:cNvPr id="11" name="Picture 2" descr="image210">
            <a:extLst>
              <a:ext uri="{FF2B5EF4-FFF2-40B4-BE49-F238E27FC236}">
                <a16:creationId xmlns:a16="http://schemas.microsoft.com/office/drawing/2014/main" id="{8D8A29A8-E50C-F990-D785-41C7F9E653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09135" y="4310727"/>
            <a:ext cx="3984301" cy="199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1764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8;p13">
            <a:extLst>
              <a:ext uri="{FF2B5EF4-FFF2-40B4-BE49-F238E27FC236}">
                <a16:creationId xmlns:a16="http://schemas.microsoft.com/office/drawing/2014/main" id="{AA5D5BF6-2305-146E-CB6E-7B5C72E7A306}"/>
              </a:ext>
            </a:extLst>
          </p:cNvPr>
          <p:cNvSpPr txBox="1">
            <a:spLocks/>
          </p:cNvSpPr>
          <p:nvPr/>
        </p:nvSpPr>
        <p:spPr>
          <a:xfrm>
            <a:off x="125944" y="330856"/>
            <a:ext cx="11828106" cy="1254968"/>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dirty="0">
                <a:latin typeface="+mn-lt"/>
                <a:ea typeface="Roboto Light"/>
                <a:cs typeface="Roboto Light"/>
                <a:sym typeface="Roboto Light"/>
              </a:rPr>
              <a:t>BIOCHAR FOR CONSERVATION DISTRICTS</a:t>
            </a:r>
            <a:br>
              <a:rPr lang="en-US" dirty="0">
                <a:latin typeface="+mn-lt"/>
                <a:ea typeface="Roboto Light"/>
                <a:cs typeface="Roboto Light"/>
                <a:sym typeface="Roboto Light"/>
              </a:rPr>
            </a:br>
            <a:r>
              <a:rPr lang="en-US" sz="4000" dirty="0">
                <a:latin typeface="+mn-lt"/>
                <a:ea typeface="Roboto Light"/>
                <a:cs typeface="Roboto Light"/>
                <a:sym typeface="Roboto Light"/>
              </a:rPr>
              <a:t>Co-Composting with Biochar</a:t>
            </a:r>
            <a:endParaRPr lang="en-US" sz="4000" dirty="0">
              <a:latin typeface="+mn-lt"/>
              <a:ea typeface="Roboto Medium"/>
              <a:cs typeface="Roboto Medium"/>
              <a:sym typeface="Roboto Medium"/>
            </a:endParaRPr>
          </a:p>
        </p:txBody>
      </p:sp>
      <p:pic>
        <p:nvPicPr>
          <p:cNvPr id="16" name="Picture 15" descr="Icon&#10;&#10;Description automatically generated">
            <a:extLst>
              <a:ext uri="{FF2B5EF4-FFF2-40B4-BE49-F238E27FC236}">
                <a16:creationId xmlns:a16="http://schemas.microsoft.com/office/drawing/2014/main" id="{07316D37-9E94-899D-634E-5F5F6FBF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8420" y="-13839"/>
            <a:ext cx="907831" cy="680541"/>
          </a:xfrm>
          <a:prstGeom prst="rect">
            <a:avLst/>
          </a:prstGeom>
        </p:spPr>
      </p:pic>
      <p:pic>
        <p:nvPicPr>
          <p:cNvPr id="102" name="Picture 101" descr="Home">
            <a:extLst>
              <a:ext uri="{FF2B5EF4-FFF2-40B4-BE49-F238E27FC236}">
                <a16:creationId xmlns:a16="http://schemas.microsoft.com/office/drawing/2014/main" id="{EFA66BD1-E892-FF8F-6A2F-6C78645980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757" y="6372897"/>
            <a:ext cx="664755" cy="289168"/>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B264F108-608F-41D9-FAAC-94297C50FF0C}"/>
              </a:ext>
            </a:extLst>
          </p:cNvPr>
          <p:cNvSpPr txBox="1"/>
          <p:nvPr/>
        </p:nvSpPr>
        <p:spPr>
          <a:xfrm>
            <a:off x="0" y="6527470"/>
            <a:ext cx="12192000" cy="276999"/>
          </a:xfrm>
          <a:prstGeom prst="rect">
            <a:avLst/>
          </a:prstGeom>
          <a:noFill/>
        </p:spPr>
        <p:txBody>
          <a:bodyPr wrap="square">
            <a:spAutoFit/>
          </a:bodyPr>
          <a:lstStyle/>
          <a:p>
            <a:pPr algn="ctr"/>
            <a:r>
              <a:rPr lang="en-US" sz="1200" dirty="0"/>
              <a:t>USBI – Oregon Association of Conservation Districts Annual Meeting – October 2023</a:t>
            </a:r>
          </a:p>
        </p:txBody>
      </p:sp>
      <p:pic>
        <p:nvPicPr>
          <p:cNvPr id="2" name="object 2">
            <a:extLst>
              <a:ext uri="{FF2B5EF4-FFF2-40B4-BE49-F238E27FC236}">
                <a16:creationId xmlns:a16="http://schemas.microsoft.com/office/drawing/2014/main" id="{6F7A145B-C8CB-EA5E-E391-901A1F1B7B59}"/>
              </a:ext>
            </a:extLst>
          </p:cNvPr>
          <p:cNvPicPr/>
          <p:nvPr/>
        </p:nvPicPr>
        <p:blipFill>
          <a:blip r:embed="rId5" cstate="print"/>
          <a:stretch>
            <a:fillRect/>
          </a:stretch>
        </p:blipFill>
        <p:spPr>
          <a:xfrm>
            <a:off x="6789906" y="1178113"/>
            <a:ext cx="4658514" cy="5194784"/>
          </a:xfrm>
          <a:prstGeom prst="rect">
            <a:avLst/>
          </a:prstGeom>
        </p:spPr>
      </p:pic>
      <p:sp>
        <p:nvSpPr>
          <p:cNvPr id="3" name="Content Placeholder 6">
            <a:extLst>
              <a:ext uri="{FF2B5EF4-FFF2-40B4-BE49-F238E27FC236}">
                <a16:creationId xmlns:a16="http://schemas.microsoft.com/office/drawing/2014/main" id="{6EA66CD6-5C66-B997-DA8D-3058A75087B2}"/>
              </a:ext>
            </a:extLst>
          </p:cNvPr>
          <p:cNvSpPr>
            <a:spLocks noGrp="1"/>
          </p:cNvSpPr>
          <p:nvPr>
            <p:ph idx="1"/>
          </p:nvPr>
        </p:nvSpPr>
        <p:spPr>
          <a:xfrm>
            <a:off x="236757" y="1740397"/>
            <a:ext cx="5447947" cy="3664351"/>
          </a:xfrm>
        </p:spPr>
        <p:txBody>
          <a:bodyPr vert="horz" lIns="91440" tIns="45720" rIns="91440" bIns="45720" rtlCol="0">
            <a:normAutofit/>
          </a:bodyPr>
          <a:lstStyle/>
          <a:p>
            <a:r>
              <a:rPr lang="en-US" sz="2200" dirty="0"/>
              <a:t>Increased composting rate, especially in less managed composting systems</a:t>
            </a:r>
          </a:p>
          <a:p>
            <a:r>
              <a:rPr lang="en-US" sz="2200" dirty="0"/>
              <a:t>Reduced GHG and ammonia emissions</a:t>
            </a:r>
          </a:p>
          <a:p>
            <a:r>
              <a:rPr lang="en-US" sz="2200" dirty="0"/>
              <a:t>Reduced odors from composting</a:t>
            </a:r>
          </a:p>
          <a:p>
            <a:r>
              <a:rPr lang="en-US" sz="2200" dirty="0"/>
              <a:t>Increased nutrient content in finished compost</a:t>
            </a:r>
          </a:p>
          <a:p>
            <a:r>
              <a:rPr lang="en-US" sz="2200" dirty="0"/>
              <a:t>Activation of biochar creates high cation exchange capacity that persists long after compost is degraded</a:t>
            </a:r>
          </a:p>
          <a:p>
            <a:endParaRPr lang="en-US" sz="2200" dirty="0"/>
          </a:p>
          <a:p>
            <a:endParaRPr lang="en-US" sz="1400" dirty="0"/>
          </a:p>
          <a:p>
            <a:pPr lvl="1"/>
            <a:endParaRPr lang="en-US" sz="1800" dirty="0"/>
          </a:p>
          <a:p>
            <a:pPr lvl="1"/>
            <a:endParaRPr lang="en-US" sz="1700" dirty="0"/>
          </a:p>
        </p:txBody>
      </p:sp>
    </p:spTree>
    <p:extLst>
      <p:ext uri="{BB962C8B-B14F-4D97-AF65-F5344CB8AC3E}">
        <p14:creationId xmlns:p14="http://schemas.microsoft.com/office/powerpoint/2010/main" val="4272649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8;p13">
            <a:extLst>
              <a:ext uri="{FF2B5EF4-FFF2-40B4-BE49-F238E27FC236}">
                <a16:creationId xmlns:a16="http://schemas.microsoft.com/office/drawing/2014/main" id="{AA5D5BF6-2305-146E-CB6E-7B5C72E7A306}"/>
              </a:ext>
            </a:extLst>
          </p:cNvPr>
          <p:cNvSpPr txBox="1">
            <a:spLocks/>
          </p:cNvSpPr>
          <p:nvPr/>
        </p:nvSpPr>
        <p:spPr>
          <a:xfrm>
            <a:off x="125944" y="330856"/>
            <a:ext cx="11828106" cy="1254968"/>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dirty="0">
                <a:latin typeface="+mn-lt"/>
                <a:ea typeface="Roboto Light"/>
                <a:cs typeface="Roboto Light"/>
                <a:sym typeface="Roboto Light"/>
              </a:rPr>
              <a:t>USBI FACT SHEETS AND GUIDANCE</a:t>
            </a:r>
            <a:br>
              <a:rPr lang="en-US" dirty="0">
                <a:latin typeface="+mn-lt"/>
                <a:ea typeface="Roboto Light"/>
                <a:cs typeface="Roboto Light"/>
                <a:sym typeface="Roboto Light"/>
              </a:rPr>
            </a:br>
            <a:endParaRPr lang="en-US" sz="4000" dirty="0">
              <a:latin typeface="+mn-lt"/>
              <a:ea typeface="Roboto Medium"/>
              <a:cs typeface="Roboto Medium"/>
              <a:sym typeface="Roboto Medium"/>
            </a:endParaRPr>
          </a:p>
        </p:txBody>
      </p:sp>
      <p:pic>
        <p:nvPicPr>
          <p:cNvPr id="16" name="Picture 15" descr="Icon&#10;&#10;Description automatically generated">
            <a:extLst>
              <a:ext uri="{FF2B5EF4-FFF2-40B4-BE49-F238E27FC236}">
                <a16:creationId xmlns:a16="http://schemas.microsoft.com/office/drawing/2014/main" id="{07316D37-9E94-899D-634E-5F5F6FBF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8420" y="-13839"/>
            <a:ext cx="907831" cy="680541"/>
          </a:xfrm>
          <a:prstGeom prst="rect">
            <a:avLst/>
          </a:prstGeom>
        </p:spPr>
      </p:pic>
      <p:pic>
        <p:nvPicPr>
          <p:cNvPr id="102" name="Picture 101" descr="Home">
            <a:extLst>
              <a:ext uri="{FF2B5EF4-FFF2-40B4-BE49-F238E27FC236}">
                <a16:creationId xmlns:a16="http://schemas.microsoft.com/office/drawing/2014/main" id="{EFA66BD1-E892-FF8F-6A2F-6C78645980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757" y="6372897"/>
            <a:ext cx="664755" cy="289168"/>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B264F108-608F-41D9-FAAC-94297C50FF0C}"/>
              </a:ext>
            </a:extLst>
          </p:cNvPr>
          <p:cNvSpPr txBox="1"/>
          <p:nvPr/>
        </p:nvSpPr>
        <p:spPr>
          <a:xfrm>
            <a:off x="0" y="6527470"/>
            <a:ext cx="12192000" cy="276999"/>
          </a:xfrm>
          <a:prstGeom prst="rect">
            <a:avLst/>
          </a:prstGeom>
          <a:noFill/>
        </p:spPr>
        <p:txBody>
          <a:bodyPr wrap="square">
            <a:spAutoFit/>
          </a:bodyPr>
          <a:lstStyle/>
          <a:p>
            <a:pPr algn="ctr"/>
            <a:r>
              <a:rPr lang="en-US" sz="1200" dirty="0"/>
              <a:t>USBI – Oregon Association of Conservation Districts Annual Meeting – October 2023</a:t>
            </a:r>
          </a:p>
        </p:txBody>
      </p:sp>
      <p:pic>
        <p:nvPicPr>
          <p:cNvPr id="7" name="Picture 6">
            <a:extLst>
              <a:ext uri="{FF2B5EF4-FFF2-40B4-BE49-F238E27FC236}">
                <a16:creationId xmlns:a16="http://schemas.microsoft.com/office/drawing/2014/main" id="{98248400-8032-65EA-F887-100EA4C88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944" y="1084722"/>
            <a:ext cx="3764131" cy="4871228"/>
          </a:xfrm>
          <a:prstGeom prst="rect">
            <a:avLst/>
          </a:prstGeom>
          <a:ln w="19050">
            <a:solidFill>
              <a:schemeClr val="tx1"/>
            </a:solidFill>
          </a:ln>
        </p:spPr>
      </p:pic>
      <p:pic>
        <p:nvPicPr>
          <p:cNvPr id="9" name="Picture 8">
            <a:extLst>
              <a:ext uri="{FF2B5EF4-FFF2-40B4-BE49-F238E27FC236}">
                <a16:creationId xmlns:a16="http://schemas.microsoft.com/office/drawing/2014/main" id="{A2B54D2F-5711-4A7C-D6B2-E294EC21F6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5844" y="1084722"/>
            <a:ext cx="3764132" cy="4869957"/>
          </a:xfrm>
          <a:prstGeom prst="rect">
            <a:avLst/>
          </a:prstGeom>
          <a:ln w="19050">
            <a:solidFill>
              <a:schemeClr val="tx1"/>
            </a:solidFill>
          </a:ln>
        </p:spPr>
      </p:pic>
      <p:pic>
        <p:nvPicPr>
          <p:cNvPr id="12" name="Picture 11">
            <a:extLst>
              <a:ext uri="{FF2B5EF4-FFF2-40B4-BE49-F238E27FC236}">
                <a16:creationId xmlns:a16="http://schemas.microsoft.com/office/drawing/2014/main" id="{45D00DF3-6D58-CC94-E533-830D5352B0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10893" y="1084722"/>
            <a:ext cx="3764132" cy="4871230"/>
          </a:xfrm>
          <a:prstGeom prst="rect">
            <a:avLst/>
          </a:prstGeom>
          <a:ln w="19050">
            <a:solidFill>
              <a:schemeClr val="tx1"/>
            </a:solidFill>
          </a:ln>
        </p:spPr>
      </p:pic>
      <p:sp>
        <p:nvSpPr>
          <p:cNvPr id="3" name="TextBox 2">
            <a:extLst>
              <a:ext uri="{FF2B5EF4-FFF2-40B4-BE49-F238E27FC236}">
                <a16:creationId xmlns:a16="http://schemas.microsoft.com/office/drawing/2014/main" id="{EE7608A8-065B-DAE9-5425-CFF1E716A98F}"/>
              </a:ext>
            </a:extLst>
          </p:cNvPr>
          <p:cNvSpPr txBox="1"/>
          <p:nvPr/>
        </p:nvSpPr>
        <p:spPr>
          <a:xfrm>
            <a:off x="2919850" y="6080852"/>
            <a:ext cx="6240294" cy="369332"/>
          </a:xfrm>
          <a:prstGeom prst="rect">
            <a:avLst/>
          </a:prstGeom>
          <a:noFill/>
        </p:spPr>
        <p:txBody>
          <a:bodyPr wrap="square">
            <a:spAutoFit/>
          </a:bodyPr>
          <a:lstStyle/>
          <a:p>
            <a:pPr algn="ctr"/>
            <a:r>
              <a:rPr lang="en-US" dirty="0"/>
              <a:t>Available at: https://biochar-us.org/type-resource/fact-sheet</a:t>
            </a:r>
          </a:p>
        </p:txBody>
      </p:sp>
    </p:spTree>
    <p:extLst>
      <p:ext uri="{BB962C8B-B14F-4D97-AF65-F5344CB8AC3E}">
        <p14:creationId xmlns:p14="http://schemas.microsoft.com/office/powerpoint/2010/main" val="848541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A9E2BD6-082D-AB94-242A-B430A107062D}"/>
              </a:ext>
            </a:extLst>
          </p:cNvPr>
          <p:cNvSpPr>
            <a:spLocks noGrp="1"/>
          </p:cNvSpPr>
          <p:nvPr>
            <p:ph type="title"/>
          </p:nvPr>
        </p:nvSpPr>
        <p:spPr>
          <a:xfrm>
            <a:off x="365539" y="371475"/>
            <a:ext cx="4796396" cy="857250"/>
          </a:xfrm>
        </p:spPr>
        <p:txBody>
          <a:bodyPr>
            <a:noAutofit/>
          </a:bodyPr>
          <a:lstStyle/>
          <a:p>
            <a:pPr algn="ctr"/>
            <a:r>
              <a:rPr lang="en-US" sz="6600" dirty="0"/>
              <a:t>Thank you!</a:t>
            </a:r>
          </a:p>
        </p:txBody>
      </p:sp>
      <p:pic>
        <p:nvPicPr>
          <p:cNvPr id="3" name="Picture 2" descr="A picture containing outdoor, landscape, tree, wilderness&#10;&#10;Description automatically generated">
            <a:extLst>
              <a:ext uri="{FF2B5EF4-FFF2-40B4-BE49-F238E27FC236}">
                <a16:creationId xmlns:a16="http://schemas.microsoft.com/office/drawing/2014/main" id="{5E0EA0F8-EFC4-AA46-5A59-7B18C39597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2816" y="835742"/>
            <a:ext cx="6511888" cy="4879471"/>
          </a:xfrm>
          <a:prstGeom prst="rect">
            <a:avLst/>
          </a:prstGeom>
        </p:spPr>
      </p:pic>
      <p:sp>
        <p:nvSpPr>
          <p:cNvPr id="11" name="Google Shape;59;p13">
            <a:extLst>
              <a:ext uri="{FF2B5EF4-FFF2-40B4-BE49-F238E27FC236}">
                <a16:creationId xmlns:a16="http://schemas.microsoft.com/office/drawing/2014/main" id="{C4EFF39A-0B27-6017-9D38-F92CC3CBD7CF}"/>
              </a:ext>
            </a:extLst>
          </p:cNvPr>
          <p:cNvSpPr txBox="1"/>
          <p:nvPr/>
        </p:nvSpPr>
        <p:spPr>
          <a:xfrm>
            <a:off x="766917" y="1614465"/>
            <a:ext cx="3913238" cy="110796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dirty="0">
                <a:ea typeface="Roboto Light"/>
                <a:cs typeface="Roboto Light"/>
                <a:sym typeface="Roboto Light"/>
              </a:rPr>
              <a:t>OACD Annual Meeting</a:t>
            </a:r>
          </a:p>
          <a:p>
            <a:pPr marL="0" lvl="0" indent="0" algn="ctr" rtl="0">
              <a:spcBef>
                <a:spcPts val="0"/>
              </a:spcBef>
              <a:spcAft>
                <a:spcPts val="0"/>
              </a:spcAft>
              <a:buNone/>
            </a:pPr>
            <a:r>
              <a:rPr lang="en" sz="3000" dirty="0">
                <a:ea typeface="Roboto Light"/>
                <a:cs typeface="Roboto Light"/>
                <a:sym typeface="Roboto Light"/>
              </a:rPr>
              <a:t>October 17, 2023</a:t>
            </a:r>
            <a:endParaRPr sz="3000" dirty="0">
              <a:ea typeface="Roboto Light"/>
              <a:cs typeface="Roboto Light"/>
              <a:sym typeface="Roboto Light"/>
            </a:endParaRPr>
          </a:p>
        </p:txBody>
      </p:sp>
      <p:sp>
        <p:nvSpPr>
          <p:cNvPr id="12" name="Google Shape;60;p13">
            <a:extLst>
              <a:ext uri="{FF2B5EF4-FFF2-40B4-BE49-F238E27FC236}">
                <a16:creationId xmlns:a16="http://schemas.microsoft.com/office/drawing/2014/main" id="{EE3043F7-B41E-464A-5DE5-4F50BE08A665}"/>
              </a:ext>
            </a:extLst>
          </p:cNvPr>
          <p:cNvSpPr txBox="1"/>
          <p:nvPr/>
        </p:nvSpPr>
        <p:spPr>
          <a:xfrm>
            <a:off x="2018774" y="2861514"/>
            <a:ext cx="3234042" cy="183124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2800" dirty="0">
                <a:ea typeface="Roboto"/>
                <a:cs typeface="Roboto"/>
                <a:sym typeface="Roboto"/>
              </a:rPr>
              <a:t>Myles Gray, P.E.</a:t>
            </a:r>
          </a:p>
          <a:p>
            <a:pPr marL="0" lvl="0" indent="0" rtl="0">
              <a:spcBef>
                <a:spcPts val="0"/>
              </a:spcBef>
              <a:spcAft>
                <a:spcPts val="0"/>
              </a:spcAft>
              <a:buNone/>
            </a:pPr>
            <a:r>
              <a:rPr lang="en" sz="2800" dirty="0">
                <a:ea typeface="Roboto Light" panose="02000000000000000000" pitchFamily="2" charset="0"/>
                <a:cs typeface="Roboto"/>
                <a:sym typeface="Roboto"/>
              </a:rPr>
              <a:t>Program Director</a:t>
            </a:r>
          </a:p>
          <a:p>
            <a:pPr marL="0" lvl="0" indent="0" rtl="0">
              <a:spcBef>
                <a:spcPts val="0"/>
              </a:spcBef>
              <a:spcAft>
                <a:spcPts val="0"/>
              </a:spcAft>
              <a:buNone/>
            </a:pPr>
            <a:r>
              <a:rPr lang="en" sz="2700" dirty="0">
                <a:ea typeface="Roboto Light" panose="02000000000000000000" pitchFamily="2" charset="0"/>
                <a:cs typeface="Roboto"/>
                <a:sym typeface="Roboto"/>
              </a:rPr>
              <a:t>US Biochar Initiative</a:t>
            </a:r>
          </a:p>
          <a:p>
            <a:pPr marL="0" lvl="0" indent="0" rtl="0">
              <a:spcBef>
                <a:spcPts val="0"/>
              </a:spcBef>
              <a:spcAft>
                <a:spcPts val="0"/>
              </a:spcAft>
              <a:buNone/>
            </a:pPr>
            <a:r>
              <a:rPr lang="en" sz="2400" dirty="0">
                <a:ea typeface="Roboto Light" panose="02000000000000000000" pitchFamily="2" charset="0"/>
                <a:cs typeface="Roboto"/>
                <a:sym typeface="Roboto"/>
              </a:rPr>
              <a:t>myles@biochar-us.org</a:t>
            </a:r>
          </a:p>
        </p:txBody>
      </p:sp>
      <p:pic>
        <p:nvPicPr>
          <p:cNvPr id="13" name="Picture 12">
            <a:extLst>
              <a:ext uri="{FF2B5EF4-FFF2-40B4-BE49-F238E27FC236}">
                <a16:creationId xmlns:a16="http://schemas.microsoft.com/office/drawing/2014/main" id="{3ECB16E2-A4AE-14DC-1A82-6907E33AFAC8}"/>
              </a:ext>
            </a:extLst>
          </p:cNvPr>
          <p:cNvPicPr>
            <a:picLocks noChangeAspect="1"/>
          </p:cNvPicPr>
          <p:nvPr/>
        </p:nvPicPr>
        <p:blipFill rotWithShape="1">
          <a:blip r:embed="rId3">
            <a:extLst>
              <a:ext uri="{28A0092B-C50C-407E-A947-70E740481C1C}">
                <a14:useLocalDpi xmlns:a14="http://schemas.microsoft.com/office/drawing/2010/main" val="0"/>
              </a:ext>
            </a:extLst>
          </a:blip>
          <a:srcRect t="6784"/>
          <a:stretch/>
        </p:blipFill>
        <p:spPr>
          <a:xfrm>
            <a:off x="1948752" y="4857894"/>
            <a:ext cx="3213183" cy="1467649"/>
          </a:xfrm>
          <a:prstGeom prst="rect">
            <a:avLst/>
          </a:prstGeom>
        </p:spPr>
      </p:pic>
      <p:pic>
        <p:nvPicPr>
          <p:cNvPr id="14" name="Picture 13" descr="A person with a beard smiling&#10;&#10;Description automatically generated">
            <a:extLst>
              <a:ext uri="{FF2B5EF4-FFF2-40B4-BE49-F238E27FC236}">
                <a16:creationId xmlns:a16="http://schemas.microsoft.com/office/drawing/2014/main" id="{863370F2-35AB-E7ED-035D-0537AC971A79}"/>
              </a:ext>
            </a:extLst>
          </p:cNvPr>
          <p:cNvPicPr>
            <a:picLocks noChangeAspect="1"/>
          </p:cNvPicPr>
          <p:nvPr/>
        </p:nvPicPr>
        <p:blipFill rotWithShape="1">
          <a:blip r:embed="rId4">
            <a:extLst>
              <a:ext uri="{28A0092B-C50C-407E-A947-70E740481C1C}">
                <a14:useLocalDpi xmlns:a14="http://schemas.microsoft.com/office/drawing/2010/main" val="0"/>
              </a:ext>
            </a:extLst>
          </a:blip>
          <a:srcRect r="12708"/>
          <a:stretch/>
        </p:blipFill>
        <p:spPr>
          <a:xfrm>
            <a:off x="532136" y="3031611"/>
            <a:ext cx="1347020" cy="1543122"/>
          </a:xfrm>
          <a:prstGeom prst="rect">
            <a:avLst/>
          </a:prstGeom>
        </p:spPr>
      </p:pic>
    </p:spTree>
    <p:extLst>
      <p:ext uri="{BB962C8B-B14F-4D97-AF65-F5344CB8AC3E}">
        <p14:creationId xmlns:p14="http://schemas.microsoft.com/office/powerpoint/2010/main" val="28107268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0EAD0DF-8220-D9F1-AACA-1B0B6865BCC4}"/>
              </a:ext>
            </a:extLst>
          </p:cNvPr>
          <p:cNvPicPr>
            <a:picLocks noChangeAspect="1"/>
          </p:cNvPicPr>
          <p:nvPr/>
        </p:nvPicPr>
        <p:blipFill rotWithShape="1">
          <a:blip r:embed="rId2">
            <a:extLst>
              <a:ext uri="{28A0092B-C50C-407E-A947-70E740481C1C}">
                <a14:useLocalDpi xmlns:a14="http://schemas.microsoft.com/office/drawing/2010/main" val="0"/>
              </a:ext>
            </a:extLst>
          </a:blip>
          <a:srcRect t="6784"/>
          <a:stretch/>
        </p:blipFill>
        <p:spPr>
          <a:xfrm>
            <a:off x="8086797" y="710639"/>
            <a:ext cx="2837536" cy="1296069"/>
          </a:xfrm>
          <a:prstGeom prst="rect">
            <a:avLst/>
          </a:prstGeom>
        </p:spPr>
      </p:pic>
      <p:sp>
        <p:nvSpPr>
          <p:cNvPr id="8" name="TextBox 7">
            <a:extLst>
              <a:ext uri="{FF2B5EF4-FFF2-40B4-BE49-F238E27FC236}">
                <a16:creationId xmlns:a16="http://schemas.microsoft.com/office/drawing/2014/main" id="{4DBAA686-1584-8915-8654-A84BCD47EAAA}"/>
              </a:ext>
            </a:extLst>
          </p:cNvPr>
          <p:cNvSpPr txBox="1"/>
          <p:nvPr/>
        </p:nvSpPr>
        <p:spPr>
          <a:xfrm>
            <a:off x="0" y="6527470"/>
            <a:ext cx="12192000" cy="276999"/>
          </a:xfrm>
          <a:prstGeom prst="rect">
            <a:avLst/>
          </a:prstGeom>
          <a:noFill/>
        </p:spPr>
        <p:txBody>
          <a:bodyPr wrap="square">
            <a:spAutoFit/>
          </a:bodyPr>
          <a:lstStyle/>
          <a:p>
            <a:pPr algn="ctr"/>
            <a:r>
              <a:rPr lang="en-US" sz="1200" dirty="0"/>
              <a:t>USBI – Biochar In Stormwater Management – MNBI – September 2023</a:t>
            </a:r>
          </a:p>
        </p:txBody>
      </p:sp>
      <p:sp>
        <p:nvSpPr>
          <p:cNvPr id="12" name="TextBox 11">
            <a:extLst>
              <a:ext uri="{FF2B5EF4-FFF2-40B4-BE49-F238E27FC236}">
                <a16:creationId xmlns:a16="http://schemas.microsoft.com/office/drawing/2014/main" id="{CF5FE560-2978-4A96-0842-510A507C33BD}"/>
              </a:ext>
            </a:extLst>
          </p:cNvPr>
          <p:cNvSpPr txBox="1"/>
          <p:nvPr/>
        </p:nvSpPr>
        <p:spPr>
          <a:xfrm>
            <a:off x="651713" y="1694908"/>
            <a:ext cx="10888574" cy="3262432"/>
          </a:xfrm>
          <a:prstGeom prst="rect">
            <a:avLst/>
          </a:prstGeom>
          <a:noFill/>
        </p:spPr>
        <p:txBody>
          <a:bodyPr wrap="square" rtlCol="0">
            <a:spAutoFit/>
          </a:bodyPr>
          <a:lstStyle/>
          <a:p>
            <a:r>
              <a:rPr lang="en-US" sz="3000" dirty="0" err="1">
                <a:cs typeface="Arial" panose="020B0604020202020204" pitchFamily="34" charset="0"/>
              </a:rPr>
              <a:t>info@biochar-us.org</a:t>
            </a:r>
            <a:endParaRPr lang="en-US" sz="3000" dirty="0">
              <a:cs typeface="Arial" panose="020B0604020202020204" pitchFamily="34" charset="0"/>
            </a:endParaRPr>
          </a:p>
          <a:p>
            <a:r>
              <a:rPr lang="en-US" sz="3000" dirty="0">
                <a:cs typeface="Arial" panose="020B0604020202020204" pitchFamily="34" charset="0"/>
              </a:rPr>
              <a:t>https://biochar-us.org </a:t>
            </a:r>
            <a:r>
              <a:rPr lang="en-US" sz="3000" dirty="0" err="1">
                <a:cs typeface="Arial" panose="020B0604020202020204" pitchFamily="34" charset="0"/>
              </a:rPr>
              <a:t>instagram.com</a:t>
            </a:r>
            <a:r>
              <a:rPr lang="en-US" sz="3000" dirty="0">
                <a:cs typeface="Arial" panose="020B0604020202020204" pitchFamily="34" charset="0"/>
              </a:rPr>
              <a:t>/</a:t>
            </a:r>
            <a:r>
              <a:rPr lang="en-US" sz="3000" dirty="0" err="1">
                <a:cs typeface="Arial" panose="020B0604020202020204" pitchFamily="34" charset="0"/>
              </a:rPr>
              <a:t>usbiochar</a:t>
            </a:r>
            <a:br>
              <a:rPr lang="en-US" sz="3000" dirty="0">
                <a:cs typeface="Arial" panose="020B0604020202020204" pitchFamily="34" charset="0"/>
              </a:rPr>
            </a:br>
            <a:r>
              <a:rPr lang="en-US" sz="3000" dirty="0" err="1">
                <a:cs typeface="Arial" panose="020B0604020202020204" pitchFamily="34" charset="0"/>
              </a:rPr>
              <a:t>youtube.com</a:t>
            </a:r>
            <a:r>
              <a:rPr lang="en-US" sz="3000" dirty="0">
                <a:cs typeface="Arial" panose="020B0604020202020204" pitchFamily="34" charset="0"/>
              </a:rPr>
              <a:t>/@</a:t>
            </a:r>
            <a:r>
              <a:rPr lang="en-US" sz="3000" dirty="0" err="1">
                <a:cs typeface="Arial" panose="020B0604020202020204" pitchFamily="34" charset="0"/>
              </a:rPr>
              <a:t>USBiocharInitiative</a:t>
            </a:r>
            <a:br>
              <a:rPr lang="en-US" sz="3000" dirty="0">
                <a:cs typeface="Arial" panose="020B0604020202020204" pitchFamily="34" charset="0"/>
              </a:rPr>
            </a:br>
            <a:r>
              <a:rPr lang="en-US" sz="2800" dirty="0">
                <a:cs typeface="Arial" panose="020B0604020202020204" pitchFamily="34" charset="0"/>
              </a:rPr>
              <a:t>linkedin.com/company/us-biochar-initiative</a:t>
            </a:r>
            <a:br>
              <a:rPr lang="en-US" sz="2800" dirty="0">
                <a:cs typeface="Arial" panose="020B0604020202020204" pitchFamily="34" charset="0"/>
              </a:rPr>
            </a:br>
            <a:r>
              <a:rPr lang="en-US" sz="2800" dirty="0" err="1">
                <a:cs typeface="Arial" panose="020B0604020202020204" pitchFamily="34" charset="0"/>
              </a:rPr>
              <a:t>twitter.com</a:t>
            </a:r>
            <a:r>
              <a:rPr lang="en-US" sz="2800" dirty="0">
                <a:cs typeface="Arial" panose="020B0604020202020204" pitchFamily="34" charset="0"/>
              </a:rPr>
              <a:t>/</a:t>
            </a:r>
            <a:r>
              <a:rPr lang="en-US" sz="2800" dirty="0" err="1">
                <a:cs typeface="Arial" panose="020B0604020202020204" pitchFamily="34" charset="0"/>
              </a:rPr>
              <a:t>usbiochar</a:t>
            </a:r>
            <a:endParaRPr lang="en-US" sz="2800" dirty="0">
              <a:cs typeface="Arial" panose="020B0604020202020204" pitchFamily="34" charset="0"/>
            </a:endParaRPr>
          </a:p>
          <a:p>
            <a:r>
              <a:rPr lang="en-US" sz="3000" dirty="0" err="1">
                <a:cs typeface="Arial" panose="020B0604020202020204" pitchFamily="34" charset="0"/>
              </a:rPr>
              <a:t>facebook.com</a:t>
            </a:r>
            <a:r>
              <a:rPr lang="en-US" sz="3000" dirty="0">
                <a:cs typeface="Arial" panose="020B0604020202020204" pitchFamily="34" charset="0"/>
              </a:rPr>
              <a:t>/</a:t>
            </a:r>
            <a:r>
              <a:rPr lang="en-US" sz="3000" dirty="0" err="1">
                <a:cs typeface="Arial" panose="020B0604020202020204" pitchFamily="34" charset="0"/>
              </a:rPr>
              <a:t>USbiochar</a:t>
            </a:r>
            <a:br>
              <a:rPr lang="en-US" sz="3000" dirty="0">
                <a:cs typeface="Arial" panose="020B0604020202020204" pitchFamily="34" charset="0"/>
              </a:rPr>
            </a:br>
            <a:r>
              <a:rPr lang="en-US" sz="3000" dirty="0">
                <a:cs typeface="Arial" panose="020B0604020202020204" pitchFamily="34" charset="0"/>
              </a:rPr>
              <a:t>biochar.groups.io</a:t>
            </a:r>
          </a:p>
        </p:txBody>
      </p:sp>
      <p:sp>
        <p:nvSpPr>
          <p:cNvPr id="16" name="Title 1">
            <a:extLst>
              <a:ext uri="{FF2B5EF4-FFF2-40B4-BE49-F238E27FC236}">
                <a16:creationId xmlns:a16="http://schemas.microsoft.com/office/drawing/2014/main" id="{F2B5339D-9157-7BFA-1849-8D8C75CAA532}"/>
              </a:ext>
            </a:extLst>
          </p:cNvPr>
          <p:cNvSpPr>
            <a:spLocks noGrp="1"/>
          </p:cNvSpPr>
          <p:nvPr>
            <p:ph type="title"/>
          </p:nvPr>
        </p:nvSpPr>
        <p:spPr>
          <a:xfrm>
            <a:off x="365539" y="371475"/>
            <a:ext cx="4570255" cy="857250"/>
          </a:xfrm>
        </p:spPr>
        <p:txBody>
          <a:bodyPr>
            <a:noAutofit/>
          </a:bodyPr>
          <a:lstStyle/>
          <a:p>
            <a:pPr algn="ctr"/>
            <a:r>
              <a:rPr lang="en-US" sz="6600" dirty="0"/>
              <a:t>Connect</a:t>
            </a:r>
          </a:p>
        </p:txBody>
      </p:sp>
      <p:pic>
        <p:nvPicPr>
          <p:cNvPr id="17" name="Picture 16" descr="Home">
            <a:extLst>
              <a:ext uri="{FF2B5EF4-FFF2-40B4-BE49-F238E27FC236}">
                <a16:creationId xmlns:a16="http://schemas.microsoft.com/office/drawing/2014/main" id="{5383D99C-3C1F-27DB-D67A-EF2349D0C7A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757" y="6372897"/>
            <a:ext cx="664755" cy="28916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A qr code with black squares&#10;&#10;Description automatically generated">
            <a:extLst>
              <a:ext uri="{FF2B5EF4-FFF2-40B4-BE49-F238E27FC236}">
                <a16:creationId xmlns:a16="http://schemas.microsoft.com/office/drawing/2014/main" id="{5153FDA7-4F50-746A-7BE1-79259A19BA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0988" y="2173965"/>
            <a:ext cx="1909154" cy="1909154"/>
          </a:xfrm>
          <a:prstGeom prst="rect">
            <a:avLst/>
          </a:prstGeom>
        </p:spPr>
      </p:pic>
      <p:sp>
        <p:nvSpPr>
          <p:cNvPr id="22" name="Title 1">
            <a:extLst>
              <a:ext uri="{FF2B5EF4-FFF2-40B4-BE49-F238E27FC236}">
                <a16:creationId xmlns:a16="http://schemas.microsoft.com/office/drawing/2014/main" id="{7722B070-5520-D4C0-8CE5-20DD4542403D}"/>
              </a:ext>
            </a:extLst>
          </p:cNvPr>
          <p:cNvSpPr txBox="1">
            <a:spLocks/>
          </p:cNvSpPr>
          <p:nvPr/>
        </p:nvSpPr>
        <p:spPr>
          <a:xfrm>
            <a:off x="8246881" y="4293271"/>
            <a:ext cx="2677452" cy="8572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dirty="0"/>
              <a:t>Learning Center</a:t>
            </a:r>
            <a:br>
              <a:rPr lang="en-US" sz="2800" dirty="0"/>
            </a:br>
            <a:r>
              <a:rPr lang="en-US" sz="2800" dirty="0"/>
              <a:t>&amp; Fact Sheets</a:t>
            </a:r>
          </a:p>
        </p:txBody>
      </p:sp>
    </p:spTree>
    <p:extLst>
      <p:ext uri="{BB962C8B-B14F-4D97-AF65-F5344CB8AC3E}">
        <p14:creationId xmlns:p14="http://schemas.microsoft.com/office/powerpoint/2010/main" val="41176802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6">
            <a:extLst>
              <a:ext uri="{FF2B5EF4-FFF2-40B4-BE49-F238E27FC236}">
                <a16:creationId xmlns:a16="http://schemas.microsoft.com/office/drawing/2014/main" id="{B49E15B8-75C2-B4EC-B60C-08BF10205F86}"/>
              </a:ext>
            </a:extLst>
          </p:cNvPr>
          <p:cNvSpPr txBox="1">
            <a:spLocks noGrp="1"/>
          </p:cNvSpPr>
          <p:nvPr>
            <p:ph type="title"/>
          </p:nvPr>
        </p:nvSpPr>
        <p:spPr>
          <a:xfrm>
            <a:off x="2934176" y="-143764"/>
            <a:ext cx="6308725" cy="1488440"/>
          </a:xfrm>
          <a:prstGeom prst="rect">
            <a:avLst/>
          </a:prstGeom>
        </p:spPr>
        <p:txBody>
          <a:bodyPr vert="horz" wrap="square" lIns="0" tIns="12700" rIns="0" bIns="0" rtlCol="0">
            <a:spAutoFit/>
          </a:bodyPr>
          <a:lstStyle/>
          <a:p>
            <a:pPr marL="12700">
              <a:lnSpc>
                <a:spcPct val="100000"/>
              </a:lnSpc>
              <a:spcBef>
                <a:spcPts val="100"/>
              </a:spcBef>
            </a:pPr>
            <a:r>
              <a:rPr sz="9600" dirty="0">
                <a:latin typeface="+mn-lt"/>
              </a:rPr>
              <a:t>ABOUT</a:t>
            </a:r>
            <a:r>
              <a:rPr sz="9600" spc="-15" dirty="0">
                <a:latin typeface="+mn-lt"/>
              </a:rPr>
              <a:t> </a:t>
            </a:r>
            <a:r>
              <a:rPr sz="9600" spc="-20" dirty="0">
                <a:latin typeface="+mn-lt"/>
              </a:rPr>
              <a:t>USBI</a:t>
            </a:r>
            <a:endParaRPr sz="9600" dirty="0">
              <a:latin typeface="+mn-lt"/>
            </a:endParaRPr>
          </a:p>
        </p:txBody>
      </p:sp>
      <p:sp>
        <p:nvSpPr>
          <p:cNvPr id="9" name="object 7">
            <a:extLst>
              <a:ext uri="{FF2B5EF4-FFF2-40B4-BE49-F238E27FC236}">
                <a16:creationId xmlns:a16="http://schemas.microsoft.com/office/drawing/2014/main" id="{1128B468-FCB5-A53E-5603-345E1378DE35}"/>
              </a:ext>
            </a:extLst>
          </p:cNvPr>
          <p:cNvSpPr txBox="1"/>
          <p:nvPr/>
        </p:nvSpPr>
        <p:spPr>
          <a:xfrm>
            <a:off x="2276731" y="2053844"/>
            <a:ext cx="7399655" cy="1142429"/>
          </a:xfrm>
          <a:prstGeom prst="rect">
            <a:avLst/>
          </a:prstGeom>
        </p:spPr>
        <p:txBody>
          <a:bodyPr vert="horz" wrap="square" lIns="0" tIns="9525" rIns="0" bIns="0" rtlCol="0">
            <a:spAutoFit/>
          </a:bodyPr>
          <a:lstStyle/>
          <a:p>
            <a:pPr marL="12065" marR="5080" indent="-635" algn="ctr">
              <a:lnSpc>
                <a:spcPct val="100800"/>
              </a:lnSpc>
              <a:spcBef>
                <a:spcPts val="75"/>
              </a:spcBef>
            </a:pPr>
            <a:r>
              <a:rPr sz="2400" dirty="0">
                <a:cs typeface="Arial"/>
              </a:rPr>
              <a:t>USBI</a:t>
            </a:r>
            <a:r>
              <a:rPr sz="2400" spc="-25" dirty="0">
                <a:cs typeface="Arial"/>
              </a:rPr>
              <a:t> </a:t>
            </a:r>
            <a:r>
              <a:rPr sz="2400" dirty="0">
                <a:cs typeface="Arial"/>
              </a:rPr>
              <a:t>is</a:t>
            </a:r>
            <a:r>
              <a:rPr sz="2400" spc="-5" dirty="0">
                <a:cs typeface="Arial"/>
              </a:rPr>
              <a:t> </a:t>
            </a:r>
            <a:r>
              <a:rPr sz="2400" dirty="0">
                <a:cs typeface="Arial"/>
              </a:rPr>
              <a:t>a</a:t>
            </a:r>
            <a:r>
              <a:rPr sz="2400" spc="-5" dirty="0">
                <a:cs typeface="Arial"/>
              </a:rPr>
              <a:t> </a:t>
            </a:r>
            <a:r>
              <a:rPr sz="2400" spc="-10" dirty="0">
                <a:cs typeface="Arial"/>
              </a:rPr>
              <a:t>not-for-</a:t>
            </a:r>
            <a:r>
              <a:rPr sz="2400" dirty="0">
                <a:cs typeface="Arial"/>
              </a:rPr>
              <a:t>profit</a:t>
            </a:r>
            <a:r>
              <a:rPr sz="2400" spc="-10" dirty="0">
                <a:cs typeface="Arial"/>
              </a:rPr>
              <a:t> </a:t>
            </a:r>
            <a:r>
              <a:rPr sz="2400" dirty="0">
                <a:cs typeface="Arial"/>
              </a:rPr>
              <a:t>organization</a:t>
            </a:r>
            <a:r>
              <a:rPr sz="2400" spc="-10" dirty="0">
                <a:cs typeface="Arial"/>
              </a:rPr>
              <a:t> </a:t>
            </a:r>
            <a:r>
              <a:rPr sz="2400" dirty="0">
                <a:cs typeface="Arial"/>
              </a:rPr>
              <a:t>promoting</a:t>
            </a:r>
            <a:r>
              <a:rPr sz="2400" spc="-10" dirty="0">
                <a:cs typeface="Arial"/>
              </a:rPr>
              <a:t> </a:t>
            </a:r>
            <a:endParaRPr lang="en-US" sz="2400" spc="-10" dirty="0">
              <a:cs typeface="Arial"/>
            </a:endParaRPr>
          </a:p>
          <a:p>
            <a:pPr marL="12065" marR="5080" indent="-635" algn="ctr">
              <a:lnSpc>
                <a:spcPct val="100800"/>
              </a:lnSpc>
              <a:spcBef>
                <a:spcPts val="75"/>
              </a:spcBef>
            </a:pPr>
            <a:r>
              <a:rPr sz="2400" spc="-25" dirty="0">
                <a:cs typeface="Arial"/>
              </a:rPr>
              <a:t>the </a:t>
            </a:r>
            <a:r>
              <a:rPr sz="2400" dirty="0">
                <a:cs typeface="Arial"/>
              </a:rPr>
              <a:t>sustainable</a:t>
            </a:r>
            <a:r>
              <a:rPr sz="2400" spc="-30" dirty="0">
                <a:cs typeface="Arial"/>
              </a:rPr>
              <a:t> </a:t>
            </a:r>
            <a:r>
              <a:rPr sz="2400" dirty="0">
                <a:cs typeface="Arial"/>
              </a:rPr>
              <a:t>production</a:t>
            </a:r>
            <a:r>
              <a:rPr sz="2400" spc="-20" dirty="0">
                <a:cs typeface="Arial"/>
              </a:rPr>
              <a:t> </a:t>
            </a:r>
            <a:r>
              <a:rPr sz="2400" dirty="0">
                <a:cs typeface="Arial"/>
              </a:rPr>
              <a:t>and</a:t>
            </a:r>
            <a:r>
              <a:rPr sz="2400" spc="-25" dirty="0">
                <a:cs typeface="Arial"/>
              </a:rPr>
              <a:t> </a:t>
            </a:r>
            <a:r>
              <a:rPr sz="2400" dirty="0">
                <a:cs typeface="Arial"/>
              </a:rPr>
              <a:t>use</a:t>
            </a:r>
            <a:r>
              <a:rPr sz="2400" spc="-20" dirty="0">
                <a:cs typeface="Arial"/>
              </a:rPr>
              <a:t> </a:t>
            </a:r>
            <a:r>
              <a:rPr sz="2400" dirty="0">
                <a:cs typeface="Arial"/>
              </a:rPr>
              <a:t>of</a:t>
            </a:r>
            <a:r>
              <a:rPr sz="2400" spc="-20" dirty="0">
                <a:cs typeface="Arial"/>
              </a:rPr>
              <a:t> </a:t>
            </a:r>
            <a:r>
              <a:rPr sz="2400" dirty="0">
                <a:cs typeface="Arial"/>
              </a:rPr>
              <a:t>biochar</a:t>
            </a:r>
            <a:r>
              <a:rPr sz="2400" spc="-20" dirty="0">
                <a:cs typeface="Arial"/>
              </a:rPr>
              <a:t> </a:t>
            </a:r>
            <a:endParaRPr lang="en-US" sz="2400" spc="-20" dirty="0">
              <a:cs typeface="Arial"/>
            </a:endParaRPr>
          </a:p>
          <a:p>
            <a:pPr marL="12065" marR="5080" indent="-635" algn="ctr">
              <a:lnSpc>
                <a:spcPct val="100800"/>
              </a:lnSpc>
              <a:spcBef>
                <a:spcPts val="75"/>
              </a:spcBef>
            </a:pPr>
            <a:r>
              <a:rPr sz="2400" spc="-10" dirty="0">
                <a:cs typeface="Arial"/>
              </a:rPr>
              <a:t>through </a:t>
            </a:r>
            <a:r>
              <a:rPr sz="2400" dirty="0">
                <a:cs typeface="Arial"/>
              </a:rPr>
              <a:t>research,</a:t>
            </a:r>
            <a:r>
              <a:rPr sz="2400" spc="-70" dirty="0">
                <a:cs typeface="Arial"/>
              </a:rPr>
              <a:t> </a:t>
            </a:r>
            <a:r>
              <a:rPr sz="2400" spc="-10" dirty="0">
                <a:cs typeface="Arial"/>
              </a:rPr>
              <a:t>policy,</a:t>
            </a:r>
            <a:r>
              <a:rPr sz="2400" spc="-55" dirty="0">
                <a:cs typeface="Arial"/>
              </a:rPr>
              <a:t> </a:t>
            </a:r>
            <a:r>
              <a:rPr sz="2400" dirty="0">
                <a:cs typeface="Arial"/>
              </a:rPr>
              <a:t>technology</a:t>
            </a:r>
            <a:r>
              <a:rPr sz="2400" spc="-50" dirty="0">
                <a:cs typeface="Arial"/>
              </a:rPr>
              <a:t> </a:t>
            </a:r>
            <a:r>
              <a:rPr lang="en-US" sz="2400" dirty="0">
                <a:cs typeface="Arial"/>
              </a:rPr>
              <a:t>&amp;</a:t>
            </a:r>
            <a:r>
              <a:rPr sz="2400" spc="-50" dirty="0">
                <a:cs typeface="Arial"/>
              </a:rPr>
              <a:t> </a:t>
            </a:r>
            <a:r>
              <a:rPr sz="2400" dirty="0">
                <a:cs typeface="Arial"/>
              </a:rPr>
              <a:t>doing</a:t>
            </a:r>
            <a:r>
              <a:rPr sz="2400" spc="-50" dirty="0">
                <a:cs typeface="Arial"/>
              </a:rPr>
              <a:t> </a:t>
            </a:r>
            <a:r>
              <a:rPr sz="2400" spc="-25" dirty="0">
                <a:cs typeface="Arial"/>
              </a:rPr>
              <a:t>it!</a:t>
            </a:r>
            <a:endParaRPr sz="2400" dirty="0">
              <a:cs typeface="Arial"/>
            </a:endParaRPr>
          </a:p>
        </p:txBody>
      </p:sp>
      <p:sp>
        <p:nvSpPr>
          <p:cNvPr id="10" name="object 8">
            <a:extLst>
              <a:ext uri="{FF2B5EF4-FFF2-40B4-BE49-F238E27FC236}">
                <a16:creationId xmlns:a16="http://schemas.microsoft.com/office/drawing/2014/main" id="{A1A10AF0-A0E2-2BFA-A7F2-692590CDEB5C}"/>
              </a:ext>
            </a:extLst>
          </p:cNvPr>
          <p:cNvSpPr txBox="1"/>
          <p:nvPr/>
        </p:nvSpPr>
        <p:spPr>
          <a:xfrm>
            <a:off x="3361461" y="3621532"/>
            <a:ext cx="4915535" cy="2372444"/>
          </a:xfrm>
          <a:prstGeom prst="rect">
            <a:avLst/>
          </a:prstGeom>
        </p:spPr>
        <p:txBody>
          <a:bodyPr vert="horz" wrap="square" lIns="0" tIns="12700" rIns="0" bIns="0" rtlCol="0">
            <a:spAutoFit/>
          </a:bodyPr>
          <a:lstStyle/>
          <a:p>
            <a:pPr marL="12700">
              <a:lnSpc>
                <a:spcPts val="2630"/>
              </a:lnSpc>
              <a:spcBef>
                <a:spcPts val="100"/>
              </a:spcBef>
            </a:pPr>
            <a:r>
              <a:rPr sz="2200" spc="-10" dirty="0">
                <a:cs typeface="Calibri"/>
              </a:rPr>
              <a:t>Activities:</a:t>
            </a:r>
            <a:endParaRPr sz="2200" dirty="0">
              <a:cs typeface="Calibri"/>
            </a:endParaRPr>
          </a:p>
          <a:p>
            <a:pPr marL="12700" marR="193040">
              <a:lnSpc>
                <a:spcPts val="2590"/>
              </a:lnSpc>
              <a:spcBef>
                <a:spcPts val="114"/>
              </a:spcBef>
            </a:pPr>
            <a:r>
              <a:rPr sz="2200" dirty="0">
                <a:cs typeface="Calibri"/>
              </a:rPr>
              <a:t>North</a:t>
            </a:r>
            <a:r>
              <a:rPr sz="2200" spc="-45" dirty="0">
                <a:cs typeface="Calibri"/>
              </a:rPr>
              <a:t> </a:t>
            </a:r>
            <a:r>
              <a:rPr sz="2200" dirty="0">
                <a:cs typeface="Calibri"/>
              </a:rPr>
              <a:t>America</a:t>
            </a:r>
            <a:r>
              <a:rPr sz="2200" spc="-30" dirty="0">
                <a:cs typeface="Calibri"/>
              </a:rPr>
              <a:t> </a:t>
            </a:r>
            <a:r>
              <a:rPr sz="2200" dirty="0">
                <a:cs typeface="Calibri"/>
              </a:rPr>
              <a:t>Conferences,</a:t>
            </a:r>
            <a:r>
              <a:rPr sz="2200" spc="-30" dirty="0">
                <a:cs typeface="Calibri"/>
              </a:rPr>
              <a:t> </a:t>
            </a:r>
            <a:r>
              <a:rPr sz="2200" spc="-10" dirty="0">
                <a:cs typeface="Calibri"/>
              </a:rPr>
              <a:t>Workshops, </a:t>
            </a:r>
            <a:r>
              <a:rPr sz="2200" dirty="0">
                <a:cs typeface="Calibri"/>
              </a:rPr>
              <a:t>Demos,</a:t>
            </a:r>
            <a:r>
              <a:rPr sz="2200" spc="-10" dirty="0">
                <a:cs typeface="Calibri"/>
              </a:rPr>
              <a:t> </a:t>
            </a:r>
            <a:r>
              <a:rPr sz="2200" dirty="0">
                <a:cs typeface="Calibri"/>
              </a:rPr>
              <a:t>Fact</a:t>
            </a:r>
            <a:r>
              <a:rPr lang="en-US" sz="2200" dirty="0">
                <a:cs typeface="Calibri"/>
              </a:rPr>
              <a:t> S</a:t>
            </a:r>
            <a:r>
              <a:rPr sz="2200" dirty="0">
                <a:cs typeface="Calibri"/>
              </a:rPr>
              <a:t>heets,</a:t>
            </a:r>
            <a:r>
              <a:rPr sz="2200" spc="-5" dirty="0">
                <a:cs typeface="Calibri"/>
              </a:rPr>
              <a:t> </a:t>
            </a:r>
            <a:r>
              <a:rPr sz="2200" dirty="0">
                <a:cs typeface="Calibri"/>
              </a:rPr>
              <a:t>Newsle</a:t>
            </a:r>
            <a:r>
              <a:rPr lang="en-US" sz="2200" dirty="0">
                <a:cs typeface="Calibri"/>
              </a:rPr>
              <a:t>tt</a:t>
            </a:r>
            <a:r>
              <a:rPr sz="2200" dirty="0">
                <a:cs typeface="Calibri"/>
              </a:rPr>
              <a:t>er,</a:t>
            </a:r>
            <a:r>
              <a:rPr sz="2200" spc="-10" dirty="0">
                <a:cs typeface="Calibri"/>
              </a:rPr>
              <a:t> Website,</a:t>
            </a:r>
            <a:endParaRPr sz="2200" dirty="0">
              <a:cs typeface="Calibri"/>
            </a:endParaRPr>
          </a:p>
          <a:p>
            <a:pPr marL="12700" marR="157480">
              <a:lnSpc>
                <a:spcPts val="2590"/>
              </a:lnSpc>
              <a:spcBef>
                <a:spcPts val="125"/>
              </a:spcBef>
            </a:pPr>
            <a:r>
              <a:rPr sz="2200" dirty="0">
                <a:cs typeface="Calibri"/>
              </a:rPr>
              <a:t>Provider</a:t>
            </a:r>
            <a:r>
              <a:rPr sz="2200" spc="-45" dirty="0">
                <a:cs typeface="Calibri"/>
              </a:rPr>
              <a:t> </a:t>
            </a:r>
            <a:r>
              <a:rPr sz="2200" spc="-10" dirty="0">
                <a:cs typeface="Calibri"/>
              </a:rPr>
              <a:t>Directory,</a:t>
            </a:r>
            <a:r>
              <a:rPr sz="2200" spc="-45" dirty="0">
                <a:cs typeface="Calibri"/>
              </a:rPr>
              <a:t> </a:t>
            </a:r>
            <a:r>
              <a:rPr sz="2200" dirty="0">
                <a:cs typeface="Calibri"/>
              </a:rPr>
              <a:t>Social</a:t>
            </a:r>
            <a:r>
              <a:rPr sz="2200" spc="-40" dirty="0">
                <a:cs typeface="Calibri"/>
              </a:rPr>
              <a:t> </a:t>
            </a:r>
            <a:r>
              <a:rPr sz="2200" dirty="0">
                <a:cs typeface="Calibri"/>
              </a:rPr>
              <a:t>Media,</a:t>
            </a:r>
            <a:r>
              <a:rPr sz="2200" spc="-40" dirty="0">
                <a:cs typeface="Calibri"/>
              </a:rPr>
              <a:t> </a:t>
            </a:r>
            <a:r>
              <a:rPr sz="2200" spc="-10" dirty="0">
                <a:cs typeface="Calibri"/>
              </a:rPr>
              <a:t>Biochar Advocacy,</a:t>
            </a:r>
            <a:r>
              <a:rPr sz="2200" spc="-65" dirty="0">
                <a:cs typeface="Calibri"/>
              </a:rPr>
              <a:t> </a:t>
            </a:r>
            <a:r>
              <a:rPr sz="2200" spc="-10" dirty="0">
                <a:cs typeface="Calibri"/>
              </a:rPr>
              <a:t>Referrals,</a:t>
            </a:r>
            <a:r>
              <a:rPr sz="2200" spc="-50" dirty="0">
                <a:cs typeface="Calibri"/>
              </a:rPr>
              <a:t> </a:t>
            </a:r>
            <a:r>
              <a:rPr lang="en-US" sz="2200" dirty="0">
                <a:cs typeface="Calibri"/>
              </a:rPr>
              <a:t>Forestry</a:t>
            </a:r>
            <a:r>
              <a:rPr lang="en-US" sz="2200" spc="-70" dirty="0">
                <a:cs typeface="Calibri"/>
              </a:rPr>
              <a:t> </a:t>
            </a:r>
            <a:r>
              <a:rPr lang="en-US" sz="2200" spc="-20" dirty="0">
                <a:cs typeface="Calibri"/>
              </a:rPr>
              <a:t>Partner,</a:t>
            </a:r>
            <a:r>
              <a:rPr lang="en-US" sz="2200" spc="-70" dirty="0">
                <a:cs typeface="Calibri"/>
              </a:rPr>
              <a:t> </a:t>
            </a:r>
            <a:r>
              <a:rPr sz="2200" spc="-20" dirty="0">
                <a:cs typeface="Calibri"/>
              </a:rPr>
              <a:t>Technical</a:t>
            </a:r>
            <a:r>
              <a:rPr sz="2200" spc="-50" dirty="0">
                <a:cs typeface="Calibri"/>
              </a:rPr>
              <a:t> </a:t>
            </a:r>
            <a:r>
              <a:rPr sz="2200" spc="-10" dirty="0">
                <a:cs typeface="Calibri"/>
              </a:rPr>
              <a:t>Advisory</a:t>
            </a:r>
            <a:r>
              <a:rPr lang="en-US" sz="2200" dirty="0">
                <a:cs typeface="Calibri"/>
              </a:rPr>
              <a:t> </a:t>
            </a:r>
            <a:r>
              <a:rPr sz="2200" spc="-20" dirty="0">
                <a:cs typeface="Calibri"/>
              </a:rPr>
              <a:t>Team,</a:t>
            </a:r>
            <a:r>
              <a:rPr sz="2200" spc="-85" dirty="0">
                <a:cs typeface="Calibri"/>
              </a:rPr>
              <a:t> </a:t>
            </a:r>
            <a:r>
              <a:rPr sz="2200" spc="-10" dirty="0">
                <a:cs typeface="Calibri"/>
              </a:rPr>
              <a:t>Research, </a:t>
            </a:r>
            <a:r>
              <a:rPr sz="2200" dirty="0">
                <a:cs typeface="Calibri"/>
              </a:rPr>
              <a:t>Outreach &amp;</a:t>
            </a:r>
            <a:r>
              <a:rPr sz="2200" spc="5" dirty="0">
                <a:cs typeface="Calibri"/>
              </a:rPr>
              <a:t> </a:t>
            </a:r>
            <a:r>
              <a:rPr sz="2200" spc="-10" dirty="0">
                <a:cs typeface="Calibri"/>
              </a:rPr>
              <a:t>Educa</a:t>
            </a:r>
            <a:r>
              <a:rPr lang="en-US" sz="2200" spc="-10" dirty="0">
                <a:cs typeface="Calibri"/>
              </a:rPr>
              <a:t>ti</a:t>
            </a:r>
            <a:r>
              <a:rPr sz="2200" spc="-10" dirty="0">
                <a:cs typeface="Calibri"/>
              </a:rPr>
              <a:t>on</a:t>
            </a:r>
            <a:r>
              <a:rPr lang="en-US" sz="2200" spc="-10" dirty="0">
                <a:cs typeface="Calibri"/>
              </a:rPr>
              <a:t>, biochar.groups.io </a:t>
            </a:r>
            <a:endParaRPr sz="2200" dirty="0">
              <a:cs typeface="Calibri"/>
            </a:endParaRPr>
          </a:p>
        </p:txBody>
      </p:sp>
      <p:pic>
        <p:nvPicPr>
          <p:cNvPr id="13" name="object 11">
            <a:extLst>
              <a:ext uri="{FF2B5EF4-FFF2-40B4-BE49-F238E27FC236}">
                <a16:creationId xmlns:a16="http://schemas.microsoft.com/office/drawing/2014/main" id="{11338ACC-53EC-4589-0197-7F8407C9DF19}"/>
              </a:ext>
            </a:extLst>
          </p:cNvPr>
          <p:cNvPicPr/>
          <p:nvPr/>
        </p:nvPicPr>
        <p:blipFill>
          <a:blip r:embed="rId3" cstate="print"/>
          <a:stretch>
            <a:fillRect/>
          </a:stretch>
        </p:blipFill>
        <p:spPr>
          <a:xfrm>
            <a:off x="354594" y="3910556"/>
            <a:ext cx="2537778" cy="2034269"/>
          </a:xfrm>
          <a:prstGeom prst="rect">
            <a:avLst/>
          </a:prstGeom>
        </p:spPr>
      </p:pic>
      <p:pic>
        <p:nvPicPr>
          <p:cNvPr id="15" name="object 13">
            <a:extLst>
              <a:ext uri="{FF2B5EF4-FFF2-40B4-BE49-F238E27FC236}">
                <a16:creationId xmlns:a16="http://schemas.microsoft.com/office/drawing/2014/main" id="{6FF5D1B5-5CCC-9E4B-4202-E5CF779361DE}"/>
              </a:ext>
            </a:extLst>
          </p:cNvPr>
          <p:cNvPicPr/>
          <p:nvPr/>
        </p:nvPicPr>
        <p:blipFill>
          <a:blip r:embed="rId4" cstate="print"/>
          <a:stretch>
            <a:fillRect/>
          </a:stretch>
        </p:blipFill>
        <p:spPr>
          <a:xfrm>
            <a:off x="363008" y="2303745"/>
            <a:ext cx="1571256" cy="1296446"/>
          </a:xfrm>
          <a:prstGeom prst="rect">
            <a:avLst/>
          </a:prstGeom>
        </p:spPr>
      </p:pic>
      <p:pic>
        <p:nvPicPr>
          <p:cNvPr id="17" name="object 15">
            <a:extLst>
              <a:ext uri="{FF2B5EF4-FFF2-40B4-BE49-F238E27FC236}">
                <a16:creationId xmlns:a16="http://schemas.microsoft.com/office/drawing/2014/main" id="{D7AA2F7E-14E7-B429-1E35-171CF83D03A2}"/>
              </a:ext>
            </a:extLst>
          </p:cNvPr>
          <p:cNvPicPr/>
          <p:nvPr/>
        </p:nvPicPr>
        <p:blipFill>
          <a:blip r:embed="rId5">
            <a:extLst>
              <a:ext uri="{28A0092B-C50C-407E-A947-70E740481C1C}">
                <a14:useLocalDpi xmlns:a14="http://schemas.microsoft.com/office/drawing/2010/main" val="0"/>
              </a:ext>
            </a:extLst>
          </a:blip>
          <a:srcRect/>
          <a:stretch/>
        </p:blipFill>
        <p:spPr>
          <a:xfrm>
            <a:off x="342115" y="171118"/>
            <a:ext cx="1968054" cy="1757236"/>
          </a:xfrm>
          <a:prstGeom prst="rect">
            <a:avLst/>
          </a:prstGeom>
          <a:effectLst>
            <a:outerShdw blurRad="50800" dist="38100" dir="2700000" sx="102000" sy="102000" algn="tl" rotWithShape="0">
              <a:prstClr val="black">
                <a:alpha val="24000"/>
              </a:prstClr>
            </a:outerShdw>
          </a:effectLst>
        </p:spPr>
      </p:pic>
      <p:pic>
        <p:nvPicPr>
          <p:cNvPr id="20" name="object 18">
            <a:extLst>
              <a:ext uri="{FF2B5EF4-FFF2-40B4-BE49-F238E27FC236}">
                <a16:creationId xmlns:a16="http://schemas.microsoft.com/office/drawing/2014/main" id="{2BC0F4B4-CCD3-C6CF-782E-AC3232AF5F87}"/>
              </a:ext>
            </a:extLst>
          </p:cNvPr>
          <p:cNvPicPr/>
          <p:nvPr/>
        </p:nvPicPr>
        <p:blipFill>
          <a:blip r:embed="rId6" cstate="print"/>
          <a:stretch>
            <a:fillRect/>
          </a:stretch>
        </p:blipFill>
        <p:spPr>
          <a:xfrm>
            <a:off x="9585474" y="171118"/>
            <a:ext cx="2391697" cy="1467769"/>
          </a:xfrm>
          <a:prstGeom prst="rect">
            <a:avLst/>
          </a:prstGeom>
        </p:spPr>
      </p:pic>
      <p:pic>
        <p:nvPicPr>
          <p:cNvPr id="22" name="object 20">
            <a:extLst>
              <a:ext uri="{FF2B5EF4-FFF2-40B4-BE49-F238E27FC236}">
                <a16:creationId xmlns:a16="http://schemas.microsoft.com/office/drawing/2014/main" id="{4A4DD7EE-8780-1688-4E82-BD148DAE2286}"/>
              </a:ext>
            </a:extLst>
          </p:cNvPr>
          <p:cNvPicPr/>
          <p:nvPr/>
        </p:nvPicPr>
        <p:blipFill>
          <a:blip r:embed="rId7" cstate="print"/>
          <a:stretch>
            <a:fillRect/>
          </a:stretch>
        </p:blipFill>
        <p:spPr>
          <a:xfrm>
            <a:off x="8610487" y="4075736"/>
            <a:ext cx="3362490" cy="2003010"/>
          </a:xfrm>
          <a:prstGeom prst="rect">
            <a:avLst/>
          </a:prstGeom>
        </p:spPr>
      </p:pic>
      <p:pic>
        <p:nvPicPr>
          <p:cNvPr id="24" name="object 22">
            <a:extLst>
              <a:ext uri="{FF2B5EF4-FFF2-40B4-BE49-F238E27FC236}">
                <a16:creationId xmlns:a16="http://schemas.microsoft.com/office/drawing/2014/main" id="{0F222946-3374-0D37-966E-1E62498314C9}"/>
              </a:ext>
            </a:extLst>
          </p:cNvPr>
          <p:cNvPicPr/>
          <p:nvPr/>
        </p:nvPicPr>
        <p:blipFill>
          <a:blip r:embed="rId8" cstate="print"/>
          <a:stretch>
            <a:fillRect/>
          </a:stretch>
        </p:blipFill>
        <p:spPr>
          <a:xfrm>
            <a:off x="10167425" y="1936327"/>
            <a:ext cx="1805552" cy="1761940"/>
          </a:xfrm>
          <a:prstGeom prst="rect">
            <a:avLst/>
          </a:prstGeom>
        </p:spPr>
      </p:pic>
      <p:sp>
        <p:nvSpPr>
          <p:cNvPr id="25" name="object 24">
            <a:extLst>
              <a:ext uri="{FF2B5EF4-FFF2-40B4-BE49-F238E27FC236}">
                <a16:creationId xmlns:a16="http://schemas.microsoft.com/office/drawing/2014/main" id="{8B7685FB-4625-985D-2EC3-F99382B60B79}"/>
              </a:ext>
            </a:extLst>
          </p:cNvPr>
          <p:cNvSpPr txBox="1"/>
          <p:nvPr/>
        </p:nvSpPr>
        <p:spPr>
          <a:xfrm>
            <a:off x="5011415" y="1082547"/>
            <a:ext cx="2496820" cy="452120"/>
          </a:xfrm>
          <a:prstGeom prst="rect">
            <a:avLst/>
          </a:prstGeom>
        </p:spPr>
        <p:txBody>
          <a:bodyPr vert="horz" wrap="square" lIns="0" tIns="12700" rIns="0" bIns="0" rtlCol="0">
            <a:spAutoFit/>
          </a:bodyPr>
          <a:lstStyle/>
          <a:p>
            <a:pPr marL="12700">
              <a:lnSpc>
                <a:spcPct val="100000"/>
              </a:lnSpc>
              <a:spcBef>
                <a:spcPts val="100"/>
              </a:spcBef>
            </a:pPr>
            <a:r>
              <a:rPr sz="2800" dirty="0">
                <a:solidFill>
                  <a:srgbClr val="385723"/>
                </a:solidFill>
                <a:cs typeface="Calibri" panose="020F0502020204030204" pitchFamily="34" charset="0"/>
              </a:rPr>
              <a:t>Established</a:t>
            </a:r>
            <a:r>
              <a:rPr sz="2800" spc="-95" dirty="0">
                <a:solidFill>
                  <a:srgbClr val="385723"/>
                </a:solidFill>
                <a:cs typeface="Calibri" panose="020F0502020204030204" pitchFamily="34" charset="0"/>
              </a:rPr>
              <a:t> </a:t>
            </a:r>
            <a:r>
              <a:rPr sz="2800" spc="-20" dirty="0">
                <a:solidFill>
                  <a:srgbClr val="385723"/>
                </a:solidFill>
                <a:cs typeface="Calibri" panose="020F0502020204030204" pitchFamily="34" charset="0"/>
              </a:rPr>
              <a:t>2009</a:t>
            </a:r>
            <a:endParaRPr sz="2800" dirty="0">
              <a:cs typeface="Calibri" panose="020F0502020204030204" pitchFamily="34" charset="0"/>
            </a:endParaRPr>
          </a:p>
        </p:txBody>
      </p:sp>
      <p:sp>
        <p:nvSpPr>
          <p:cNvPr id="26" name="object 25">
            <a:extLst>
              <a:ext uri="{FF2B5EF4-FFF2-40B4-BE49-F238E27FC236}">
                <a16:creationId xmlns:a16="http://schemas.microsoft.com/office/drawing/2014/main" id="{FE6FC36F-641B-7D5C-5E89-0F76ECE10B61}"/>
              </a:ext>
            </a:extLst>
          </p:cNvPr>
          <p:cNvSpPr txBox="1"/>
          <p:nvPr/>
        </p:nvSpPr>
        <p:spPr>
          <a:xfrm>
            <a:off x="363008" y="2025009"/>
            <a:ext cx="964347" cy="197490"/>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Calibri"/>
                <a:cs typeface="Calibri"/>
              </a:rPr>
              <a:t>Fact</a:t>
            </a:r>
            <a:r>
              <a:rPr lang="en-US" sz="1200" b="1" spc="-10" dirty="0">
                <a:latin typeface="Calibri"/>
                <a:cs typeface="Calibri"/>
              </a:rPr>
              <a:t> S</a:t>
            </a:r>
            <a:r>
              <a:rPr sz="1200" b="1" spc="-10" dirty="0">
                <a:latin typeface="Calibri"/>
                <a:cs typeface="Calibri"/>
              </a:rPr>
              <a:t>heet</a:t>
            </a:r>
            <a:r>
              <a:rPr lang="en-US" sz="1200" b="1" spc="-10" dirty="0">
                <a:latin typeface="Calibri"/>
                <a:cs typeface="Calibri"/>
              </a:rPr>
              <a:t>s</a:t>
            </a:r>
            <a:endParaRPr sz="1200" dirty="0">
              <a:latin typeface="Calibri"/>
              <a:cs typeface="Calibri"/>
            </a:endParaRPr>
          </a:p>
        </p:txBody>
      </p:sp>
      <p:sp>
        <p:nvSpPr>
          <p:cNvPr id="27" name="object 26">
            <a:extLst>
              <a:ext uri="{FF2B5EF4-FFF2-40B4-BE49-F238E27FC236}">
                <a16:creationId xmlns:a16="http://schemas.microsoft.com/office/drawing/2014/main" id="{9F020088-1522-3170-3F98-EB9B660CE2C3}"/>
              </a:ext>
            </a:extLst>
          </p:cNvPr>
          <p:cNvSpPr txBox="1"/>
          <p:nvPr/>
        </p:nvSpPr>
        <p:spPr>
          <a:xfrm>
            <a:off x="391670" y="5981032"/>
            <a:ext cx="2499995"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Calibri"/>
                <a:cs typeface="Calibri"/>
              </a:rPr>
              <a:t>Equipment</a:t>
            </a:r>
            <a:r>
              <a:rPr sz="1200" b="1" spc="-20" dirty="0">
                <a:latin typeface="Calibri"/>
                <a:cs typeface="Calibri"/>
              </a:rPr>
              <a:t> </a:t>
            </a:r>
            <a:r>
              <a:rPr sz="1200" b="1" dirty="0">
                <a:latin typeface="Calibri"/>
                <a:cs typeface="Calibri"/>
              </a:rPr>
              <a:t>&amp;</a:t>
            </a:r>
            <a:r>
              <a:rPr sz="1200" b="1" spc="-10" dirty="0">
                <a:latin typeface="Calibri"/>
                <a:cs typeface="Calibri"/>
              </a:rPr>
              <a:t> Technology</a:t>
            </a:r>
            <a:r>
              <a:rPr sz="1200" b="1" spc="-20" dirty="0">
                <a:latin typeface="Calibri"/>
                <a:cs typeface="Calibri"/>
              </a:rPr>
              <a:t> </a:t>
            </a:r>
            <a:r>
              <a:rPr sz="1200" b="1" spc="-10" dirty="0">
                <a:latin typeface="Calibri"/>
                <a:cs typeface="Calibri"/>
              </a:rPr>
              <a:t>Development</a:t>
            </a:r>
            <a:endParaRPr sz="1200">
              <a:latin typeface="Calibri"/>
              <a:cs typeface="Calibri"/>
            </a:endParaRPr>
          </a:p>
        </p:txBody>
      </p:sp>
      <p:sp>
        <p:nvSpPr>
          <p:cNvPr id="28" name="object 27">
            <a:extLst>
              <a:ext uri="{FF2B5EF4-FFF2-40B4-BE49-F238E27FC236}">
                <a16:creationId xmlns:a16="http://schemas.microsoft.com/office/drawing/2014/main" id="{E7444745-ADB2-797D-2C96-850657342C05}"/>
              </a:ext>
            </a:extLst>
          </p:cNvPr>
          <p:cNvSpPr txBox="1"/>
          <p:nvPr/>
        </p:nvSpPr>
        <p:spPr>
          <a:xfrm>
            <a:off x="10752507" y="1657515"/>
            <a:ext cx="1220470" cy="208279"/>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Calibri"/>
                <a:cs typeface="Calibri"/>
              </a:rPr>
              <a:t>In-</a:t>
            </a:r>
            <a:r>
              <a:rPr sz="1200" b="1" dirty="0">
                <a:latin typeface="Calibri"/>
                <a:cs typeface="Calibri"/>
              </a:rPr>
              <a:t>field</a:t>
            </a:r>
            <a:r>
              <a:rPr sz="1200" b="1" spc="30" dirty="0">
                <a:latin typeface="Calibri"/>
                <a:cs typeface="Calibri"/>
              </a:rPr>
              <a:t> </a:t>
            </a:r>
            <a:r>
              <a:rPr sz="1200" b="1" spc="-10" dirty="0">
                <a:latin typeface="Calibri"/>
                <a:cs typeface="Calibri"/>
              </a:rPr>
              <a:t>Workshops</a:t>
            </a:r>
            <a:endParaRPr sz="1200" dirty="0">
              <a:latin typeface="Calibri"/>
              <a:cs typeface="Calibri"/>
            </a:endParaRPr>
          </a:p>
        </p:txBody>
      </p:sp>
      <p:sp>
        <p:nvSpPr>
          <p:cNvPr id="29" name="object 28">
            <a:extLst>
              <a:ext uri="{FF2B5EF4-FFF2-40B4-BE49-F238E27FC236}">
                <a16:creationId xmlns:a16="http://schemas.microsoft.com/office/drawing/2014/main" id="{4DACF235-57C3-4386-13FD-1B72CBE8B662}"/>
              </a:ext>
            </a:extLst>
          </p:cNvPr>
          <p:cNvSpPr txBox="1"/>
          <p:nvPr/>
        </p:nvSpPr>
        <p:spPr>
          <a:xfrm>
            <a:off x="10226404" y="3736340"/>
            <a:ext cx="1767839" cy="208279"/>
          </a:xfrm>
          <a:prstGeom prst="rect">
            <a:avLst/>
          </a:prstGeom>
        </p:spPr>
        <p:txBody>
          <a:bodyPr vert="horz" wrap="square" lIns="0" tIns="12700" rIns="0" bIns="0" rtlCol="0">
            <a:spAutoFit/>
          </a:bodyPr>
          <a:lstStyle/>
          <a:p>
            <a:pPr marL="12700">
              <a:lnSpc>
                <a:spcPct val="100000"/>
              </a:lnSpc>
              <a:spcBef>
                <a:spcPts val="100"/>
              </a:spcBef>
            </a:pPr>
            <a:r>
              <a:rPr sz="1200" b="1" spc="-10" dirty="0">
                <a:latin typeface="Calibri"/>
                <a:cs typeface="Calibri"/>
              </a:rPr>
              <a:t>Trade</a:t>
            </a:r>
            <a:r>
              <a:rPr sz="1200" b="1" spc="-20" dirty="0">
                <a:latin typeface="Calibri"/>
                <a:cs typeface="Calibri"/>
              </a:rPr>
              <a:t> </a:t>
            </a:r>
            <a:r>
              <a:rPr sz="1200" b="1" dirty="0">
                <a:latin typeface="Calibri"/>
                <a:cs typeface="Calibri"/>
              </a:rPr>
              <a:t>shows</a:t>
            </a:r>
            <a:r>
              <a:rPr sz="1200" b="1" spc="-15" dirty="0">
                <a:latin typeface="Calibri"/>
                <a:cs typeface="Calibri"/>
              </a:rPr>
              <a:t> </a:t>
            </a:r>
            <a:r>
              <a:rPr sz="1200" b="1" dirty="0">
                <a:latin typeface="Calibri"/>
                <a:cs typeface="Calibri"/>
              </a:rPr>
              <a:t>&amp;</a:t>
            </a:r>
            <a:r>
              <a:rPr sz="1200" b="1" spc="-10" dirty="0">
                <a:latin typeface="Calibri"/>
                <a:cs typeface="Calibri"/>
              </a:rPr>
              <a:t> Conferences</a:t>
            </a:r>
            <a:endParaRPr sz="1200">
              <a:latin typeface="Calibri"/>
              <a:cs typeface="Calibri"/>
            </a:endParaRPr>
          </a:p>
        </p:txBody>
      </p:sp>
      <p:sp>
        <p:nvSpPr>
          <p:cNvPr id="30" name="object 29">
            <a:extLst>
              <a:ext uri="{FF2B5EF4-FFF2-40B4-BE49-F238E27FC236}">
                <a16:creationId xmlns:a16="http://schemas.microsoft.com/office/drawing/2014/main" id="{71C55F8C-F899-8332-752D-580B17F4CC50}"/>
              </a:ext>
            </a:extLst>
          </p:cNvPr>
          <p:cNvSpPr txBox="1"/>
          <p:nvPr/>
        </p:nvSpPr>
        <p:spPr>
          <a:xfrm>
            <a:off x="8668748" y="6140485"/>
            <a:ext cx="3325495" cy="481965"/>
          </a:xfrm>
          <a:prstGeom prst="rect">
            <a:avLst/>
          </a:prstGeom>
        </p:spPr>
        <p:txBody>
          <a:bodyPr vert="horz" wrap="square" lIns="0" tIns="12700" rIns="0" bIns="0" rtlCol="0">
            <a:spAutoFit/>
          </a:bodyPr>
          <a:lstStyle/>
          <a:p>
            <a:pPr marL="12700">
              <a:lnSpc>
                <a:spcPts val="2035"/>
              </a:lnSpc>
              <a:spcBef>
                <a:spcPts val="100"/>
              </a:spcBef>
            </a:pPr>
            <a:r>
              <a:rPr sz="1800" b="1" dirty="0">
                <a:latin typeface="Calibri"/>
                <a:cs typeface="Calibri"/>
              </a:rPr>
              <a:t>USFS</a:t>
            </a:r>
            <a:r>
              <a:rPr sz="1800" b="1" spc="-35" dirty="0">
                <a:latin typeface="Calibri"/>
                <a:cs typeface="Calibri"/>
              </a:rPr>
              <a:t> </a:t>
            </a:r>
            <a:r>
              <a:rPr sz="1800" b="1" dirty="0">
                <a:latin typeface="Calibri"/>
                <a:cs typeface="Calibri"/>
              </a:rPr>
              <a:t>Biochar</a:t>
            </a:r>
            <a:r>
              <a:rPr sz="1800" b="1" spc="-30" dirty="0">
                <a:latin typeface="Calibri"/>
                <a:cs typeface="Calibri"/>
              </a:rPr>
              <a:t> </a:t>
            </a:r>
            <a:r>
              <a:rPr sz="1800" b="1" dirty="0">
                <a:latin typeface="Calibri"/>
                <a:cs typeface="Calibri"/>
              </a:rPr>
              <a:t>Basics</a:t>
            </a:r>
            <a:r>
              <a:rPr sz="1800" b="1" spc="-30" dirty="0">
                <a:latin typeface="Calibri"/>
                <a:cs typeface="Calibri"/>
              </a:rPr>
              <a:t> </a:t>
            </a:r>
            <a:r>
              <a:rPr sz="1800" b="1" spc="-10" dirty="0">
                <a:latin typeface="Calibri"/>
                <a:cs typeface="Calibri"/>
              </a:rPr>
              <a:t>bit.ly/3NCtv78</a:t>
            </a:r>
            <a:endParaRPr sz="1800" dirty="0">
              <a:latin typeface="Calibri"/>
              <a:cs typeface="Calibri"/>
            </a:endParaRPr>
          </a:p>
          <a:p>
            <a:pPr marL="1778635">
              <a:lnSpc>
                <a:spcPts val="1555"/>
              </a:lnSpc>
            </a:pPr>
            <a:r>
              <a:rPr sz="1400" b="1" spc="-10" dirty="0">
                <a:latin typeface="Calibri"/>
                <a:cs typeface="Calibri"/>
              </a:rPr>
              <a:t>Content Contributor</a:t>
            </a:r>
            <a:endParaRPr sz="1400" dirty="0">
              <a:latin typeface="Calibri"/>
              <a:cs typeface="Calibri"/>
            </a:endParaRPr>
          </a:p>
        </p:txBody>
      </p:sp>
      <p:sp>
        <p:nvSpPr>
          <p:cNvPr id="31" name="object 30">
            <a:extLst>
              <a:ext uri="{FF2B5EF4-FFF2-40B4-BE49-F238E27FC236}">
                <a16:creationId xmlns:a16="http://schemas.microsoft.com/office/drawing/2014/main" id="{E9547A88-18EC-AF23-AA02-91C8D3E60F38}"/>
              </a:ext>
            </a:extLst>
          </p:cNvPr>
          <p:cNvSpPr txBox="1"/>
          <p:nvPr/>
        </p:nvSpPr>
        <p:spPr>
          <a:xfrm>
            <a:off x="342115" y="3637119"/>
            <a:ext cx="1968054" cy="197490"/>
          </a:xfrm>
          <a:prstGeom prst="rect">
            <a:avLst/>
          </a:prstGeom>
        </p:spPr>
        <p:txBody>
          <a:bodyPr vert="horz" wrap="square" lIns="0" tIns="12700" rIns="0" bIns="0" rtlCol="0">
            <a:spAutoFit/>
          </a:bodyPr>
          <a:lstStyle/>
          <a:p>
            <a:pPr marL="12700">
              <a:lnSpc>
                <a:spcPct val="100000"/>
              </a:lnSpc>
              <a:spcBef>
                <a:spcPts val="100"/>
              </a:spcBef>
            </a:pPr>
            <a:r>
              <a:rPr lang="en-US" sz="1200" b="1" dirty="0">
                <a:latin typeface="Calibri"/>
                <a:cs typeface="Calibri"/>
              </a:rPr>
              <a:t>Online </a:t>
            </a:r>
            <a:r>
              <a:rPr sz="1200" b="1" dirty="0">
                <a:latin typeface="Calibri"/>
                <a:cs typeface="Calibri"/>
              </a:rPr>
              <a:t>Producers</a:t>
            </a:r>
            <a:r>
              <a:rPr sz="1200" b="1" spc="-40" dirty="0">
                <a:latin typeface="Calibri"/>
                <a:cs typeface="Calibri"/>
              </a:rPr>
              <a:t> </a:t>
            </a:r>
            <a:r>
              <a:rPr sz="1200" b="1" spc="-10" dirty="0">
                <a:latin typeface="Calibri"/>
                <a:cs typeface="Calibri"/>
              </a:rPr>
              <a:t>Directory</a:t>
            </a:r>
            <a:endParaRPr sz="1200" dirty="0">
              <a:latin typeface="Calibri"/>
              <a:cs typeface="Calibri"/>
            </a:endParaRPr>
          </a:p>
        </p:txBody>
      </p:sp>
      <p:pic>
        <p:nvPicPr>
          <p:cNvPr id="32" name="Picture 31" descr="Home">
            <a:extLst>
              <a:ext uri="{FF2B5EF4-FFF2-40B4-BE49-F238E27FC236}">
                <a16:creationId xmlns:a16="http://schemas.microsoft.com/office/drawing/2014/main" id="{2C905A65-341D-32A9-7356-7D761C60704D}"/>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236757" y="6372897"/>
            <a:ext cx="664755" cy="28916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34920D3C-EC44-AF02-50D5-391E09150DD8}"/>
              </a:ext>
            </a:extLst>
          </p:cNvPr>
          <p:cNvSpPr txBox="1"/>
          <p:nvPr/>
        </p:nvSpPr>
        <p:spPr>
          <a:xfrm>
            <a:off x="0" y="6527470"/>
            <a:ext cx="12192000" cy="276999"/>
          </a:xfrm>
          <a:prstGeom prst="rect">
            <a:avLst/>
          </a:prstGeom>
          <a:noFill/>
        </p:spPr>
        <p:txBody>
          <a:bodyPr wrap="square">
            <a:spAutoFit/>
          </a:bodyPr>
          <a:lstStyle/>
          <a:p>
            <a:pPr algn="ctr"/>
            <a:r>
              <a:rPr lang="en-US" sz="1200" dirty="0"/>
              <a:t>USBI – Oregon Association of Conservation Districts Annual Meeting – October 2023</a:t>
            </a:r>
          </a:p>
        </p:txBody>
      </p:sp>
    </p:spTree>
    <p:extLst>
      <p:ext uri="{BB962C8B-B14F-4D97-AF65-F5344CB8AC3E}">
        <p14:creationId xmlns:p14="http://schemas.microsoft.com/office/powerpoint/2010/main" val="32845025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oogle Shape;75;p15" descr="A person holding a handful of wood pellets&#10;&#10;Description automatically generated">
            <a:extLst>
              <a:ext uri="{FF2B5EF4-FFF2-40B4-BE49-F238E27FC236}">
                <a16:creationId xmlns:a16="http://schemas.microsoft.com/office/drawing/2014/main" id="{D18A031F-824D-709E-615A-052531CB2389}"/>
              </a:ext>
            </a:extLst>
          </p:cNvPr>
          <p:cNvPicPr preferRelativeResize="0"/>
          <p:nvPr/>
        </p:nvPicPr>
        <p:blipFill rotWithShape="1">
          <a:blip r:embed="rId2"/>
          <a:srcRect t="19648" r="-2" b="18965"/>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9" name="Picture 2" descr="Image result for activated carbon">
            <a:extLst>
              <a:ext uri="{FF2B5EF4-FFF2-40B4-BE49-F238E27FC236}">
                <a16:creationId xmlns:a16="http://schemas.microsoft.com/office/drawing/2014/main" id="{FA0AF351-9794-4290-8B0C-B8340C4F9F7B}"/>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8000"/>
                    </a14:imgEffect>
                    <a14:imgEffect>
                      <a14:brightnessContrast bright="25000" contrast="5000"/>
                    </a14:imgEffect>
                  </a14:imgLayer>
                </a14:imgProps>
              </a:ext>
              <a:ext uri="{28A0092B-C50C-407E-A947-70E740481C1C}">
                <a14:useLocalDpi xmlns:a14="http://schemas.microsoft.com/office/drawing/2010/main" val="0"/>
              </a:ext>
            </a:extLst>
          </a:blip>
          <a:srcRect t="12798" r="-2" b="25195"/>
          <a:stretch/>
        </p:blipFill>
        <p:spPr bwMode="auto">
          <a:xfrm>
            <a:off x="4883025" y="3493009"/>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extLst>
            <a:ext uri="{909E8E84-426E-40DD-AFC4-6F175D3DCCD1}">
              <a14:hiddenFill xmlns:a14="http://schemas.microsoft.com/office/drawing/2010/main">
                <a:solidFill>
                  <a:srgbClr val="FFFFFF"/>
                </a:solidFill>
              </a14:hiddenFill>
            </a:ext>
          </a:extLst>
        </p:spPr>
      </p:pic>
      <p:sp useBgFill="1">
        <p:nvSpPr>
          <p:cNvPr id="32" name="Freeform: Shape 31">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4" name="Freeform: Shape 33">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Google Shape;58;p13">
            <a:extLst>
              <a:ext uri="{FF2B5EF4-FFF2-40B4-BE49-F238E27FC236}">
                <a16:creationId xmlns:a16="http://schemas.microsoft.com/office/drawing/2014/main" id="{4CA5766C-4FBC-DC84-2312-C71C1FF0C6D4}"/>
              </a:ext>
            </a:extLst>
          </p:cNvPr>
          <p:cNvSpPr txBox="1">
            <a:spLocks/>
          </p:cNvSpPr>
          <p:nvPr/>
        </p:nvSpPr>
        <p:spPr>
          <a:xfrm>
            <a:off x="448055" y="1205019"/>
            <a:ext cx="4832802" cy="1243584"/>
          </a:xfrm>
          <a:prstGeom prst="rect">
            <a:avLst/>
          </a:prstGeom>
        </p:spPr>
        <p:txBody>
          <a:bodyPr spcFirstLastPara="1" vert="horz" lIns="91440" tIns="45720" rIns="91440" bIns="45720" rtlCol="0" anchor="ctr"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buSzPts val="990"/>
            </a:pPr>
            <a:r>
              <a:rPr lang="en-US" sz="4000" kern="1200" dirty="0">
                <a:solidFill>
                  <a:schemeClr val="tx1"/>
                </a:solidFill>
                <a:latin typeface="+mj-lt"/>
                <a:ea typeface="+mj-ea"/>
                <a:cs typeface="+mj-cs"/>
                <a:sym typeface="Roboto Light"/>
              </a:rPr>
              <a:t>WHAT IS BIOCHAR?</a:t>
            </a:r>
            <a:br>
              <a:rPr lang="en-US" sz="3400" kern="1200" dirty="0">
                <a:solidFill>
                  <a:schemeClr val="tx1"/>
                </a:solidFill>
                <a:latin typeface="+mj-lt"/>
                <a:ea typeface="+mj-ea"/>
                <a:cs typeface="+mj-cs"/>
                <a:sym typeface="Roboto Light"/>
              </a:rPr>
            </a:br>
            <a:endParaRPr lang="en-US" sz="3400" kern="1200" dirty="0">
              <a:solidFill>
                <a:schemeClr val="tx1"/>
              </a:solidFill>
              <a:latin typeface="+mj-lt"/>
              <a:ea typeface="+mj-ea"/>
              <a:cs typeface="+mj-cs"/>
              <a:sym typeface="Roboto Medium"/>
            </a:endParaRPr>
          </a:p>
        </p:txBody>
      </p:sp>
      <p:sp>
        <p:nvSpPr>
          <p:cNvPr id="36" name="Rectangle 35">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8" name="Rectangle 37">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Content Placeholder 6">
            <a:extLst>
              <a:ext uri="{FF2B5EF4-FFF2-40B4-BE49-F238E27FC236}">
                <a16:creationId xmlns:a16="http://schemas.microsoft.com/office/drawing/2014/main" id="{3B3E36D4-C14C-4673-AD36-CFC2A4EE5133}"/>
              </a:ext>
            </a:extLst>
          </p:cNvPr>
          <p:cNvSpPr>
            <a:spLocks noGrp="1"/>
          </p:cNvSpPr>
          <p:nvPr>
            <p:ph idx="1"/>
          </p:nvPr>
        </p:nvSpPr>
        <p:spPr>
          <a:xfrm>
            <a:off x="448055" y="2512611"/>
            <a:ext cx="5293983" cy="3664351"/>
          </a:xfrm>
        </p:spPr>
        <p:txBody>
          <a:bodyPr vert="horz" lIns="91440" tIns="45720" rIns="91440" bIns="45720" rtlCol="0">
            <a:normAutofit fontScale="92500"/>
          </a:bodyPr>
          <a:lstStyle/>
          <a:p>
            <a:r>
              <a:rPr lang="en-US" sz="2200" dirty="0"/>
              <a:t>Granular black carbon, like charcoal</a:t>
            </a:r>
          </a:p>
          <a:p>
            <a:r>
              <a:rPr lang="en-US" sz="2200" dirty="0"/>
              <a:t>Produced via pyrolysis: heating without oxygen</a:t>
            </a:r>
          </a:p>
          <a:p>
            <a:r>
              <a:rPr lang="en-US" sz="2200" dirty="0"/>
              <a:t>Resistant to decay for 100’s - 1,000’s years</a:t>
            </a:r>
          </a:p>
          <a:p>
            <a:r>
              <a:rPr lang="en-US" sz="2200" dirty="0"/>
              <a:t>Effective as a soil amendment</a:t>
            </a:r>
          </a:p>
          <a:p>
            <a:r>
              <a:rPr lang="en-US" sz="2200" dirty="0"/>
              <a:t>When produced from waste biomass it can be part of an approach to:</a:t>
            </a:r>
          </a:p>
          <a:p>
            <a:pPr lvl="1"/>
            <a:r>
              <a:rPr lang="en-US" sz="2200" dirty="0"/>
              <a:t>Produce renewable biomass energy</a:t>
            </a:r>
          </a:p>
          <a:p>
            <a:pPr lvl="1"/>
            <a:r>
              <a:rPr lang="en-US" sz="2200" dirty="0"/>
              <a:t>Remove carbon from the atmosphere</a:t>
            </a:r>
          </a:p>
          <a:p>
            <a:pPr lvl="1"/>
            <a:r>
              <a:rPr lang="en-US" sz="2200" dirty="0"/>
              <a:t>Create valuable environmental and agriculture materials</a:t>
            </a:r>
          </a:p>
          <a:p>
            <a:pPr lvl="1"/>
            <a:endParaRPr lang="en-US" sz="1700" dirty="0"/>
          </a:p>
        </p:txBody>
      </p:sp>
      <p:pic>
        <p:nvPicPr>
          <p:cNvPr id="12" name="Picture 11" descr="Home">
            <a:extLst>
              <a:ext uri="{FF2B5EF4-FFF2-40B4-BE49-F238E27FC236}">
                <a16:creationId xmlns:a16="http://schemas.microsoft.com/office/drawing/2014/main" id="{6969E163-32E4-3396-C54E-55A6EDE897A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6757" y="6372897"/>
            <a:ext cx="664755" cy="289168"/>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Icon&#10;&#10;Description automatically generated">
            <a:extLst>
              <a:ext uri="{FF2B5EF4-FFF2-40B4-BE49-F238E27FC236}">
                <a16:creationId xmlns:a16="http://schemas.microsoft.com/office/drawing/2014/main" id="{A923896F-9D57-9D42-EC4F-CA9848AF3F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48420" y="-13839"/>
            <a:ext cx="907831" cy="680541"/>
          </a:xfrm>
          <a:prstGeom prst="rect">
            <a:avLst/>
          </a:prstGeom>
        </p:spPr>
      </p:pic>
      <p:sp>
        <p:nvSpPr>
          <p:cNvPr id="4" name="TextBox 3">
            <a:extLst>
              <a:ext uri="{FF2B5EF4-FFF2-40B4-BE49-F238E27FC236}">
                <a16:creationId xmlns:a16="http://schemas.microsoft.com/office/drawing/2014/main" id="{9D25AB07-E050-E7DA-337E-903E2EF98061}"/>
              </a:ext>
            </a:extLst>
          </p:cNvPr>
          <p:cNvSpPr txBox="1"/>
          <p:nvPr/>
        </p:nvSpPr>
        <p:spPr>
          <a:xfrm>
            <a:off x="-3430460" y="6613005"/>
            <a:ext cx="12192000" cy="276999"/>
          </a:xfrm>
          <a:prstGeom prst="rect">
            <a:avLst/>
          </a:prstGeom>
          <a:noFill/>
        </p:spPr>
        <p:txBody>
          <a:bodyPr wrap="square">
            <a:spAutoFit/>
          </a:bodyPr>
          <a:lstStyle/>
          <a:p>
            <a:pPr algn="ctr"/>
            <a:r>
              <a:rPr lang="en-US" sz="1200" dirty="0"/>
              <a:t>USBI – Oregon Association of Conservation Districts Annual Meeting – October 2023</a:t>
            </a:r>
          </a:p>
        </p:txBody>
      </p:sp>
    </p:spTree>
    <p:extLst>
      <p:ext uri="{BB962C8B-B14F-4D97-AF65-F5344CB8AC3E}">
        <p14:creationId xmlns:p14="http://schemas.microsoft.com/office/powerpoint/2010/main" val="30123961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659E9F-69BD-4888-8708-A4C36ED635F4}"/>
              </a:ext>
            </a:extLst>
          </p:cNvPr>
          <p:cNvPicPr>
            <a:picLocks noChangeAspect="1"/>
          </p:cNvPicPr>
          <p:nvPr/>
        </p:nvPicPr>
        <p:blipFill>
          <a:blip r:embed="rId3"/>
          <a:stretch>
            <a:fillRect/>
          </a:stretch>
        </p:blipFill>
        <p:spPr>
          <a:xfrm>
            <a:off x="4267201" y="4037533"/>
            <a:ext cx="796967" cy="1073960"/>
          </a:xfrm>
          <a:prstGeom prst="rect">
            <a:avLst/>
          </a:prstGeom>
        </p:spPr>
      </p:pic>
      <p:pic>
        <p:nvPicPr>
          <p:cNvPr id="1026" name="Picture 2" descr="Can You Use Sawdust As Mulch: Information About Mulching With Sawdust">
            <a:extLst>
              <a:ext uri="{FF2B5EF4-FFF2-40B4-BE49-F238E27FC236}">
                <a16:creationId xmlns:a16="http://schemas.microsoft.com/office/drawing/2014/main" id="{9ECE1D0A-9500-4DDF-AED3-A540F0C15CE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2801" y="4953001"/>
            <a:ext cx="1524001" cy="114300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F5DD9880-296E-4920-B85C-787789CD5B8F}"/>
              </a:ext>
            </a:extLst>
          </p:cNvPr>
          <p:cNvCxnSpPr>
            <a:cxnSpLocks/>
          </p:cNvCxnSpPr>
          <p:nvPr/>
        </p:nvCxnSpPr>
        <p:spPr>
          <a:xfrm>
            <a:off x="6067992" y="1751031"/>
            <a:ext cx="17355" cy="42491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C34852E7-4FF4-4FFA-9479-B5E008BC88A1}"/>
              </a:ext>
            </a:extLst>
          </p:cNvPr>
          <p:cNvSpPr txBox="1"/>
          <p:nvPr/>
        </p:nvSpPr>
        <p:spPr>
          <a:xfrm>
            <a:off x="823357" y="1487472"/>
            <a:ext cx="4876788" cy="666786"/>
          </a:xfrm>
          <a:prstGeom prst="rect">
            <a:avLst/>
          </a:prstGeom>
          <a:noFill/>
        </p:spPr>
        <p:txBody>
          <a:bodyPr wrap="square" rtlCol="0">
            <a:spAutoFit/>
          </a:bodyPr>
          <a:lstStyle/>
          <a:p>
            <a:r>
              <a:rPr lang="en-US" sz="3733" b="1" dirty="0"/>
              <a:t>Typical Management</a:t>
            </a:r>
          </a:p>
        </p:txBody>
      </p:sp>
      <p:sp>
        <p:nvSpPr>
          <p:cNvPr id="8" name="TextBox 7">
            <a:extLst>
              <a:ext uri="{FF2B5EF4-FFF2-40B4-BE49-F238E27FC236}">
                <a16:creationId xmlns:a16="http://schemas.microsoft.com/office/drawing/2014/main" id="{232CBCCE-E022-48B2-89D3-E8B019A352B1}"/>
              </a:ext>
            </a:extLst>
          </p:cNvPr>
          <p:cNvSpPr txBox="1"/>
          <p:nvPr/>
        </p:nvSpPr>
        <p:spPr>
          <a:xfrm>
            <a:off x="7315201" y="1514393"/>
            <a:ext cx="4131344" cy="684803"/>
          </a:xfrm>
          <a:prstGeom prst="rect">
            <a:avLst/>
          </a:prstGeom>
          <a:noFill/>
        </p:spPr>
        <p:txBody>
          <a:bodyPr wrap="square" rtlCol="0">
            <a:spAutoFit/>
          </a:bodyPr>
          <a:lstStyle/>
          <a:p>
            <a:r>
              <a:rPr lang="en-US" sz="3850" b="1" dirty="0"/>
              <a:t>Biochar Approach</a:t>
            </a:r>
          </a:p>
        </p:txBody>
      </p:sp>
      <p:sp>
        <p:nvSpPr>
          <p:cNvPr id="21" name="TextBox 20">
            <a:extLst>
              <a:ext uri="{FF2B5EF4-FFF2-40B4-BE49-F238E27FC236}">
                <a16:creationId xmlns:a16="http://schemas.microsoft.com/office/drawing/2014/main" id="{D23122D8-4D7C-40E0-BEC9-9983E9556E15}"/>
              </a:ext>
            </a:extLst>
          </p:cNvPr>
          <p:cNvSpPr txBox="1"/>
          <p:nvPr/>
        </p:nvSpPr>
        <p:spPr>
          <a:xfrm>
            <a:off x="203224" y="2161780"/>
            <a:ext cx="2540000" cy="379656"/>
          </a:xfrm>
          <a:prstGeom prst="rect">
            <a:avLst/>
          </a:prstGeom>
          <a:noFill/>
        </p:spPr>
        <p:txBody>
          <a:bodyPr wrap="square" rtlCol="0">
            <a:spAutoFit/>
          </a:bodyPr>
          <a:lstStyle/>
          <a:p>
            <a:r>
              <a:rPr lang="en-US" sz="1867" b="1" u="sng" dirty="0"/>
              <a:t>Natural Decomposition</a:t>
            </a:r>
          </a:p>
        </p:txBody>
      </p:sp>
      <p:sp>
        <p:nvSpPr>
          <p:cNvPr id="22" name="TextBox 21">
            <a:extLst>
              <a:ext uri="{FF2B5EF4-FFF2-40B4-BE49-F238E27FC236}">
                <a16:creationId xmlns:a16="http://schemas.microsoft.com/office/drawing/2014/main" id="{43B76569-2BD8-4139-A5C0-598597E731A9}"/>
              </a:ext>
            </a:extLst>
          </p:cNvPr>
          <p:cNvSpPr txBox="1"/>
          <p:nvPr/>
        </p:nvSpPr>
        <p:spPr>
          <a:xfrm>
            <a:off x="4282624" y="2143065"/>
            <a:ext cx="1480929" cy="379656"/>
          </a:xfrm>
          <a:prstGeom prst="rect">
            <a:avLst/>
          </a:prstGeom>
          <a:noFill/>
        </p:spPr>
        <p:txBody>
          <a:bodyPr wrap="square" rtlCol="0">
            <a:spAutoFit/>
          </a:bodyPr>
          <a:lstStyle/>
          <a:p>
            <a:r>
              <a:rPr lang="en-US" sz="1867" b="1" u="sng" dirty="0"/>
              <a:t>Combustion</a:t>
            </a:r>
          </a:p>
        </p:txBody>
      </p:sp>
      <p:sp>
        <p:nvSpPr>
          <p:cNvPr id="20" name="TextBox 19">
            <a:extLst>
              <a:ext uri="{FF2B5EF4-FFF2-40B4-BE49-F238E27FC236}">
                <a16:creationId xmlns:a16="http://schemas.microsoft.com/office/drawing/2014/main" id="{5D933CAC-9AF5-42E0-9565-183D5F163DC4}"/>
              </a:ext>
            </a:extLst>
          </p:cNvPr>
          <p:cNvSpPr txBox="1"/>
          <p:nvPr/>
        </p:nvSpPr>
        <p:spPr>
          <a:xfrm>
            <a:off x="451284" y="2589337"/>
            <a:ext cx="812792" cy="379656"/>
          </a:xfrm>
          <a:prstGeom prst="rect">
            <a:avLst/>
          </a:prstGeom>
          <a:noFill/>
        </p:spPr>
        <p:txBody>
          <a:bodyPr wrap="square" rtlCol="0">
            <a:spAutoFit/>
          </a:bodyPr>
          <a:lstStyle/>
          <a:p>
            <a:r>
              <a:rPr lang="en-US" sz="1867" dirty="0"/>
              <a:t>CO</a:t>
            </a:r>
            <a:r>
              <a:rPr lang="en-US" sz="1867" baseline="-25000" dirty="0"/>
              <a:t>2</a:t>
            </a:r>
          </a:p>
        </p:txBody>
      </p:sp>
      <p:sp>
        <p:nvSpPr>
          <p:cNvPr id="24" name="TextBox 23">
            <a:extLst>
              <a:ext uri="{FF2B5EF4-FFF2-40B4-BE49-F238E27FC236}">
                <a16:creationId xmlns:a16="http://schemas.microsoft.com/office/drawing/2014/main" id="{9BBBFF9F-6537-4D87-BCFE-504BDF9371A1}"/>
              </a:ext>
            </a:extLst>
          </p:cNvPr>
          <p:cNvSpPr txBox="1"/>
          <p:nvPr/>
        </p:nvSpPr>
        <p:spPr>
          <a:xfrm>
            <a:off x="1520115" y="2587419"/>
            <a:ext cx="1320715" cy="543803"/>
          </a:xfrm>
          <a:prstGeom prst="rect">
            <a:avLst/>
          </a:prstGeom>
          <a:noFill/>
        </p:spPr>
        <p:txBody>
          <a:bodyPr wrap="square" rtlCol="0">
            <a:spAutoFit/>
          </a:bodyPr>
          <a:lstStyle/>
          <a:p>
            <a:pPr algn="ctr"/>
            <a:r>
              <a:rPr lang="en-US" sz="1867" dirty="0"/>
              <a:t>CH</a:t>
            </a:r>
            <a:r>
              <a:rPr lang="en-US" sz="1867" baseline="-25000" dirty="0"/>
              <a:t>4</a:t>
            </a:r>
          </a:p>
          <a:p>
            <a:pPr algn="ctr"/>
            <a:r>
              <a:rPr lang="en-US" sz="1600" baseline="-25000" dirty="0"/>
              <a:t>~25x GHG effect</a:t>
            </a:r>
          </a:p>
        </p:txBody>
      </p:sp>
      <p:pic>
        <p:nvPicPr>
          <p:cNvPr id="14" name="Picture 2" descr="Can You Use Sawdust As Mulch: Information About Mulching With Sawdust">
            <a:extLst>
              <a:ext uri="{FF2B5EF4-FFF2-40B4-BE49-F238E27FC236}">
                <a16:creationId xmlns:a16="http://schemas.microsoft.com/office/drawing/2014/main" id="{60F7A0A7-4A35-4407-ADBB-180B95808FE1}"/>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69" t="8889" r="869"/>
          <a:stretch/>
        </p:blipFill>
        <p:spPr bwMode="auto">
          <a:xfrm>
            <a:off x="3950658" y="5005250"/>
            <a:ext cx="1524001" cy="104140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BFBAE605-0B30-47C4-9A2B-9E937E9B9AF8}"/>
              </a:ext>
            </a:extLst>
          </p:cNvPr>
          <p:cNvSpPr txBox="1"/>
          <p:nvPr/>
        </p:nvSpPr>
        <p:spPr>
          <a:xfrm>
            <a:off x="3456907" y="2570384"/>
            <a:ext cx="812792" cy="379656"/>
          </a:xfrm>
          <a:prstGeom prst="rect">
            <a:avLst/>
          </a:prstGeom>
          <a:noFill/>
        </p:spPr>
        <p:txBody>
          <a:bodyPr wrap="square" rtlCol="0">
            <a:spAutoFit/>
          </a:bodyPr>
          <a:lstStyle/>
          <a:p>
            <a:r>
              <a:rPr lang="en-US" sz="1867" dirty="0"/>
              <a:t>CO</a:t>
            </a:r>
            <a:r>
              <a:rPr lang="en-US" sz="1867" baseline="-25000" dirty="0"/>
              <a:t>2</a:t>
            </a:r>
          </a:p>
        </p:txBody>
      </p:sp>
      <p:sp>
        <p:nvSpPr>
          <p:cNvPr id="28" name="Lightning Bolt 27">
            <a:extLst>
              <a:ext uri="{FF2B5EF4-FFF2-40B4-BE49-F238E27FC236}">
                <a16:creationId xmlns:a16="http://schemas.microsoft.com/office/drawing/2014/main" id="{D16A107F-82EB-4AD7-9AAA-40D68E3D794B}"/>
              </a:ext>
            </a:extLst>
          </p:cNvPr>
          <p:cNvSpPr/>
          <p:nvPr/>
        </p:nvSpPr>
        <p:spPr>
          <a:xfrm>
            <a:off x="5191613" y="2951675"/>
            <a:ext cx="605388" cy="859672"/>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pic>
        <p:nvPicPr>
          <p:cNvPr id="30" name="Picture 2" descr="Can You Use Sawdust As Mulch: Information About Mulching With Sawdust">
            <a:extLst>
              <a:ext uri="{FF2B5EF4-FFF2-40B4-BE49-F238E27FC236}">
                <a16:creationId xmlns:a16="http://schemas.microsoft.com/office/drawing/2014/main" id="{5F78E353-D52B-4B6E-85FC-1AA8F48B5F4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2565" y="3601990"/>
            <a:ext cx="1524001" cy="1143001"/>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a:extLst>
              <a:ext uri="{FF2B5EF4-FFF2-40B4-BE49-F238E27FC236}">
                <a16:creationId xmlns:a16="http://schemas.microsoft.com/office/drawing/2014/main" id="{D147120C-50E4-4193-ABBE-F59E6152F8F6}"/>
              </a:ext>
            </a:extLst>
          </p:cNvPr>
          <p:cNvCxnSpPr>
            <a:cxnSpLocks/>
            <a:stCxn id="30" idx="3"/>
          </p:cNvCxnSpPr>
          <p:nvPr/>
        </p:nvCxnSpPr>
        <p:spPr>
          <a:xfrm>
            <a:off x="7756565" y="4173491"/>
            <a:ext cx="397379"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Explosion: 8 Points 31">
            <a:extLst>
              <a:ext uri="{FF2B5EF4-FFF2-40B4-BE49-F238E27FC236}">
                <a16:creationId xmlns:a16="http://schemas.microsoft.com/office/drawing/2014/main" id="{2E22ED81-E08E-4A0A-984C-8B4DC297E51B}"/>
              </a:ext>
            </a:extLst>
          </p:cNvPr>
          <p:cNvSpPr/>
          <p:nvPr/>
        </p:nvSpPr>
        <p:spPr>
          <a:xfrm>
            <a:off x="8184745" y="3629657"/>
            <a:ext cx="1073427" cy="1037513"/>
          </a:xfrm>
          <a:prstGeom prst="irregularSeal1">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 name="TextBox 33">
            <a:extLst>
              <a:ext uri="{FF2B5EF4-FFF2-40B4-BE49-F238E27FC236}">
                <a16:creationId xmlns:a16="http://schemas.microsoft.com/office/drawing/2014/main" id="{D6BD5657-53B4-4C5F-B055-6EC58CE5CCD7}"/>
              </a:ext>
            </a:extLst>
          </p:cNvPr>
          <p:cNvSpPr txBox="1"/>
          <p:nvPr/>
        </p:nvSpPr>
        <p:spPr>
          <a:xfrm>
            <a:off x="4641104" y="2626353"/>
            <a:ext cx="1567800" cy="379656"/>
          </a:xfrm>
          <a:prstGeom prst="rect">
            <a:avLst/>
          </a:prstGeom>
          <a:noFill/>
        </p:spPr>
        <p:txBody>
          <a:bodyPr wrap="square" rtlCol="0">
            <a:spAutoFit/>
          </a:bodyPr>
          <a:lstStyle/>
          <a:p>
            <a:r>
              <a:rPr lang="en-US" sz="1867" dirty="0"/>
              <a:t>Heat / Power</a:t>
            </a:r>
            <a:endParaRPr lang="en-US" sz="1867" baseline="-25000" dirty="0"/>
          </a:p>
        </p:txBody>
      </p:sp>
      <p:sp>
        <p:nvSpPr>
          <p:cNvPr id="36" name="TextBox 35">
            <a:extLst>
              <a:ext uri="{FF2B5EF4-FFF2-40B4-BE49-F238E27FC236}">
                <a16:creationId xmlns:a16="http://schemas.microsoft.com/office/drawing/2014/main" id="{0D28595C-7E73-4A73-9CAD-8BDB7DAC2037}"/>
              </a:ext>
            </a:extLst>
          </p:cNvPr>
          <p:cNvSpPr txBox="1"/>
          <p:nvPr/>
        </p:nvSpPr>
        <p:spPr>
          <a:xfrm>
            <a:off x="7811609" y="3287012"/>
            <a:ext cx="1567800" cy="379656"/>
          </a:xfrm>
          <a:prstGeom prst="rect">
            <a:avLst/>
          </a:prstGeom>
          <a:noFill/>
        </p:spPr>
        <p:txBody>
          <a:bodyPr wrap="square" rtlCol="0">
            <a:spAutoFit/>
          </a:bodyPr>
          <a:lstStyle/>
          <a:p>
            <a:pPr algn="ctr"/>
            <a:r>
              <a:rPr lang="en-US" sz="1867" dirty="0"/>
              <a:t>Pyrolysis</a:t>
            </a:r>
            <a:endParaRPr lang="en-US" sz="1867" baseline="-25000" dirty="0"/>
          </a:p>
        </p:txBody>
      </p:sp>
      <p:pic>
        <p:nvPicPr>
          <p:cNvPr id="40" name="Picture 5">
            <a:extLst>
              <a:ext uri="{FF2B5EF4-FFF2-40B4-BE49-F238E27FC236}">
                <a16:creationId xmlns:a16="http://schemas.microsoft.com/office/drawing/2014/main" id="{92C426E9-7862-4334-866A-8AE465948C0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354367" y="4986086"/>
            <a:ext cx="1351327" cy="10141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cxnSp>
        <p:nvCxnSpPr>
          <p:cNvPr id="42" name="Straight Arrow Connector 41">
            <a:extLst>
              <a:ext uri="{FF2B5EF4-FFF2-40B4-BE49-F238E27FC236}">
                <a16:creationId xmlns:a16="http://schemas.microsoft.com/office/drawing/2014/main" id="{33CD3A76-53FE-4F59-AF54-F9C0D9195050}"/>
              </a:ext>
            </a:extLst>
          </p:cNvPr>
          <p:cNvCxnSpPr>
            <a:cxnSpLocks/>
          </p:cNvCxnSpPr>
          <p:nvPr/>
        </p:nvCxnSpPr>
        <p:spPr>
          <a:xfrm>
            <a:off x="9205996" y="4139211"/>
            <a:ext cx="1676745" cy="5191"/>
          </a:xfrm>
          <a:prstGeom prst="straightConnector1">
            <a:avLst/>
          </a:prstGeom>
          <a:ln w="28575">
            <a:solidFill>
              <a:schemeClr val="accent3">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46" name="Picture 45">
            <a:extLst>
              <a:ext uri="{FF2B5EF4-FFF2-40B4-BE49-F238E27FC236}">
                <a16:creationId xmlns:a16="http://schemas.microsoft.com/office/drawing/2014/main" id="{20F400B3-BE8B-490A-AEDF-03C1F63EA313}"/>
              </a:ext>
            </a:extLst>
          </p:cNvPr>
          <p:cNvPicPr>
            <a:picLocks noChangeAspect="1"/>
          </p:cNvPicPr>
          <p:nvPr/>
        </p:nvPicPr>
        <p:blipFill>
          <a:blip r:embed="rId3"/>
          <a:stretch>
            <a:fillRect/>
          </a:stretch>
        </p:blipFill>
        <p:spPr>
          <a:xfrm>
            <a:off x="10886537" y="3246975"/>
            <a:ext cx="796967" cy="1073960"/>
          </a:xfrm>
          <a:prstGeom prst="rect">
            <a:avLst/>
          </a:prstGeom>
        </p:spPr>
      </p:pic>
      <p:sp>
        <p:nvSpPr>
          <p:cNvPr id="47" name="TextBox 46">
            <a:extLst>
              <a:ext uri="{FF2B5EF4-FFF2-40B4-BE49-F238E27FC236}">
                <a16:creationId xmlns:a16="http://schemas.microsoft.com/office/drawing/2014/main" id="{9BFEBCFF-CFEA-46CB-B591-8D8DCE83DAC4}"/>
              </a:ext>
            </a:extLst>
          </p:cNvPr>
          <p:cNvSpPr txBox="1"/>
          <p:nvPr/>
        </p:nvSpPr>
        <p:spPr>
          <a:xfrm>
            <a:off x="10545916" y="4125648"/>
            <a:ext cx="1567800" cy="666977"/>
          </a:xfrm>
          <a:prstGeom prst="rect">
            <a:avLst/>
          </a:prstGeom>
          <a:noFill/>
        </p:spPr>
        <p:txBody>
          <a:bodyPr wrap="square" rtlCol="0">
            <a:spAutoFit/>
          </a:bodyPr>
          <a:lstStyle/>
          <a:p>
            <a:pPr algn="ctr"/>
            <a:r>
              <a:rPr lang="en-US" sz="1867" dirty="0"/>
              <a:t>Vapor Combustion</a:t>
            </a:r>
            <a:endParaRPr lang="en-US" sz="1867" baseline="-25000" dirty="0"/>
          </a:p>
        </p:txBody>
      </p:sp>
      <p:sp>
        <p:nvSpPr>
          <p:cNvPr id="51" name="TextBox 50">
            <a:extLst>
              <a:ext uri="{FF2B5EF4-FFF2-40B4-BE49-F238E27FC236}">
                <a16:creationId xmlns:a16="http://schemas.microsoft.com/office/drawing/2014/main" id="{DBF6C01C-3893-49A1-AE6A-61B12B0017EF}"/>
              </a:ext>
            </a:extLst>
          </p:cNvPr>
          <p:cNvSpPr txBox="1"/>
          <p:nvPr/>
        </p:nvSpPr>
        <p:spPr>
          <a:xfrm>
            <a:off x="9837961" y="2102660"/>
            <a:ext cx="812792" cy="379656"/>
          </a:xfrm>
          <a:prstGeom prst="rect">
            <a:avLst/>
          </a:prstGeom>
          <a:noFill/>
        </p:spPr>
        <p:txBody>
          <a:bodyPr wrap="square" rtlCol="0">
            <a:spAutoFit/>
          </a:bodyPr>
          <a:lstStyle/>
          <a:p>
            <a:r>
              <a:rPr lang="en-US" sz="1867" dirty="0"/>
              <a:t>CO</a:t>
            </a:r>
            <a:r>
              <a:rPr lang="en-US" sz="1867" baseline="-25000" dirty="0"/>
              <a:t>2</a:t>
            </a:r>
          </a:p>
        </p:txBody>
      </p:sp>
      <p:sp>
        <p:nvSpPr>
          <p:cNvPr id="56" name="TextBox 55">
            <a:extLst>
              <a:ext uri="{FF2B5EF4-FFF2-40B4-BE49-F238E27FC236}">
                <a16:creationId xmlns:a16="http://schemas.microsoft.com/office/drawing/2014/main" id="{63C8DF1C-528D-4537-9847-3AFC2F1B6246}"/>
              </a:ext>
            </a:extLst>
          </p:cNvPr>
          <p:cNvSpPr txBox="1"/>
          <p:nvPr/>
        </p:nvSpPr>
        <p:spPr>
          <a:xfrm>
            <a:off x="10749385" y="1997412"/>
            <a:ext cx="1567800" cy="379656"/>
          </a:xfrm>
          <a:prstGeom prst="rect">
            <a:avLst/>
          </a:prstGeom>
          <a:noFill/>
        </p:spPr>
        <p:txBody>
          <a:bodyPr wrap="square" rtlCol="0">
            <a:spAutoFit/>
          </a:bodyPr>
          <a:lstStyle/>
          <a:p>
            <a:r>
              <a:rPr lang="en-US" sz="1867" dirty="0"/>
              <a:t>Heat / Power</a:t>
            </a:r>
            <a:endParaRPr lang="en-US" sz="1867" baseline="-25000" dirty="0"/>
          </a:p>
        </p:txBody>
      </p:sp>
      <p:sp>
        <p:nvSpPr>
          <p:cNvPr id="57" name="TextBox 56">
            <a:extLst>
              <a:ext uri="{FF2B5EF4-FFF2-40B4-BE49-F238E27FC236}">
                <a16:creationId xmlns:a16="http://schemas.microsoft.com/office/drawing/2014/main" id="{E1817A81-6509-459F-8552-F1E8EFAEB847}"/>
              </a:ext>
            </a:extLst>
          </p:cNvPr>
          <p:cNvSpPr txBox="1"/>
          <p:nvPr/>
        </p:nvSpPr>
        <p:spPr>
          <a:xfrm>
            <a:off x="1960413" y="4260518"/>
            <a:ext cx="2287456" cy="954300"/>
          </a:xfrm>
          <a:prstGeom prst="rect">
            <a:avLst/>
          </a:prstGeom>
          <a:noFill/>
          <a:ln w="12700">
            <a:solidFill>
              <a:schemeClr val="accent6">
                <a:lumMod val="75000"/>
              </a:schemeClr>
            </a:solidFill>
          </a:ln>
        </p:spPr>
        <p:txBody>
          <a:bodyPr wrap="square" rtlCol="0">
            <a:spAutoFit/>
          </a:bodyPr>
          <a:lstStyle/>
          <a:p>
            <a:pPr algn="ctr"/>
            <a:r>
              <a:rPr lang="en-US" sz="1867" b="1" u="sng" dirty="0"/>
              <a:t>~90%+ source carbon equivalent emitted to atmosphere</a:t>
            </a:r>
          </a:p>
        </p:txBody>
      </p:sp>
      <p:sp>
        <p:nvSpPr>
          <p:cNvPr id="61" name="TextBox 60">
            <a:extLst>
              <a:ext uri="{FF2B5EF4-FFF2-40B4-BE49-F238E27FC236}">
                <a16:creationId xmlns:a16="http://schemas.microsoft.com/office/drawing/2014/main" id="{C81FF5AE-B205-499E-8D5F-25CF27939923}"/>
              </a:ext>
            </a:extLst>
          </p:cNvPr>
          <p:cNvSpPr txBox="1"/>
          <p:nvPr/>
        </p:nvSpPr>
        <p:spPr>
          <a:xfrm>
            <a:off x="1297320" y="5940407"/>
            <a:ext cx="4029278" cy="666977"/>
          </a:xfrm>
          <a:prstGeom prst="rect">
            <a:avLst/>
          </a:prstGeom>
          <a:noFill/>
        </p:spPr>
        <p:txBody>
          <a:bodyPr wrap="square" rtlCol="0">
            <a:spAutoFit/>
          </a:bodyPr>
          <a:lstStyle/>
          <a:p>
            <a:pPr algn="ctr"/>
            <a:r>
              <a:rPr lang="en-US" sz="1867" dirty="0"/>
              <a:t>Waste Biomass: Sawdust, forestry slash, wood chips, ag residues, etc. </a:t>
            </a:r>
          </a:p>
        </p:txBody>
      </p:sp>
      <p:sp>
        <p:nvSpPr>
          <p:cNvPr id="62" name="TextBox 61">
            <a:extLst>
              <a:ext uri="{FF2B5EF4-FFF2-40B4-BE49-F238E27FC236}">
                <a16:creationId xmlns:a16="http://schemas.microsoft.com/office/drawing/2014/main" id="{1855A8B5-2AA5-40F2-858F-B4BC39E409A7}"/>
              </a:ext>
            </a:extLst>
          </p:cNvPr>
          <p:cNvSpPr txBox="1"/>
          <p:nvPr/>
        </p:nvSpPr>
        <p:spPr>
          <a:xfrm>
            <a:off x="6361494" y="2231873"/>
            <a:ext cx="1747447" cy="1241622"/>
          </a:xfrm>
          <a:prstGeom prst="rect">
            <a:avLst/>
          </a:prstGeom>
          <a:noFill/>
          <a:ln w="12700">
            <a:solidFill>
              <a:schemeClr val="accent6"/>
            </a:solidFill>
          </a:ln>
        </p:spPr>
        <p:txBody>
          <a:bodyPr wrap="square" rtlCol="0">
            <a:spAutoFit/>
          </a:bodyPr>
          <a:lstStyle/>
          <a:p>
            <a:pPr algn="ctr"/>
            <a:r>
              <a:rPr lang="en-US" sz="1867" b="1" u="sng" dirty="0"/>
              <a:t>~40% of the source carbon</a:t>
            </a:r>
            <a:br>
              <a:rPr lang="en-US" sz="1867" b="1" u="sng" dirty="0"/>
            </a:br>
            <a:r>
              <a:rPr lang="en-US" sz="1867" b="1" u="sng" dirty="0"/>
              <a:t>captured as biochar</a:t>
            </a:r>
          </a:p>
        </p:txBody>
      </p:sp>
      <p:sp>
        <p:nvSpPr>
          <p:cNvPr id="63" name="TextBox 62">
            <a:extLst>
              <a:ext uri="{FF2B5EF4-FFF2-40B4-BE49-F238E27FC236}">
                <a16:creationId xmlns:a16="http://schemas.microsoft.com/office/drawing/2014/main" id="{986C057A-91F1-4C5F-929D-2C31D4BA4B4D}"/>
              </a:ext>
            </a:extLst>
          </p:cNvPr>
          <p:cNvSpPr txBox="1"/>
          <p:nvPr/>
        </p:nvSpPr>
        <p:spPr>
          <a:xfrm>
            <a:off x="9590977" y="6059471"/>
            <a:ext cx="2583528" cy="379656"/>
          </a:xfrm>
          <a:prstGeom prst="rect">
            <a:avLst/>
          </a:prstGeom>
          <a:noFill/>
        </p:spPr>
        <p:txBody>
          <a:bodyPr wrap="square" rtlCol="0">
            <a:spAutoFit/>
          </a:bodyPr>
          <a:lstStyle/>
          <a:p>
            <a:pPr algn="ctr"/>
            <a:r>
              <a:rPr lang="en-US" sz="1867" dirty="0"/>
              <a:t>Biochar Carbon Removal</a:t>
            </a:r>
          </a:p>
        </p:txBody>
      </p:sp>
      <p:sp>
        <p:nvSpPr>
          <p:cNvPr id="64" name="TextBox 63">
            <a:extLst>
              <a:ext uri="{FF2B5EF4-FFF2-40B4-BE49-F238E27FC236}">
                <a16:creationId xmlns:a16="http://schemas.microsoft.com/office/drawing/2014/main" id="{D4924FE5-B62E-4EF7-BA75-0EBBB17EAD51}"/>
              </a:ext>
            </a:extLst>
          </p:cNvPr>
          <p:cNvSpPr txBox="1"/>
          <p:nvPr/>
        </p:nvSpPr>
        <p:spPr>
          <a:xfrm>
            <a:off x="9177271" y="3810213"/>
            <a:ext cx="1714308" cy="318100"/>
          </a:xfrm>
          <a:prstGeom prst="rect">
            <a:avLst/>
          </a:prstGeom>
          <a:noFill/>
        </p:spPr>
        <p:txBody>
          <a:bodyPr wrap="square" rtlCol="0">
            <a:spAutoFit/>
          </a:bodyPr>
          <a:lstStyle/>
          <a:p>
            <a:r>
              <a:rPr lang="en-US" sz="1467" dirty="0"/>
              <a:t>Vapors = ~60% of C</a:t>
            </a:r>
            <a:endParaRPr lang="en-US" sz="1467" baseline="-25000" dirty="0"/>
          </a:p>
        </p:txBody>
      </p:sp>
      <p:sp>
        <p:nvSpPr>
          <p:cNvPr id="67" name="TextBox 66">
            <a:extLst>
              <a:ext uri="{FF2B5EF4-FFF2-40B4-BE49-F238E27FC236}">
                <a16:creationId xmlns:a16="http://schemas.microsoft.com/office/drawing/2014/main" id="{CD808B31-5C7F-43BD-963F-A622D500E145}"/>
              </a:ext>
            </a:extLst>
          </p:cNvPr>
          <p:cNvSpPr txBox="1"/>
          <p:nvPr/>
        </p:nvSpPr>
        <p:spPr>
          <a:xfrm>
            <a:off x="8453407" y="4986085"/>
            <a:ext cx="1901357" cy="318100"/>
          </a:xfrm>
          <a:prstGeom prst="rect">
            <a:avLst/>
          </a:prstGeom>
          <a:noFill/>
        </p:spPr>
        <p:txBody>
          <a:bodyPr wrap="square" rtlCol="0">
            <a:spAutoFit/>
          </a:bodyPr>
          <a:lstStyle/>
          <a:p>
            <a:r>
              <a:rPr lang="en-US" sz="1467" dirty="0"/>
              <a:t>Biochar = ~40% of C</a:t>
            </a:r>
            <a:endParaRPr lang="en-US" sz="1467" baseline="-25000" dirty="0"/>
          </a:p>
        </p:txBody>
      </p:sp>
      <p:grpSp>
        <p:nvGrpSpPr>
          <p:cNvPr id="79" name="Group 78">
            <a:extLst>
              <a:ext uri="{FF2B5EF4-FFF2-40B4-BE49-F238E27FC236}">
                <a16:creationId xmlns:a16="http://schemas.microsoft.com/office/drawing/2014/main" id="{5FD3F7F8-7DF3-4D8B-842C-FAFB316E26D7}"/>
              </a:ext>
            </a:extLst>
          </p:cNvPr>
          <p:cNvGrpSpPr/>
          <p:nvPr/>
        </p:nvGrpSpPr>
        <p:grpSpPr>
          <a:xfrm>
            <a:off x="593028" y="3819405"/>
            <a:ext cx="355603" cy="238575"/>
            <a:chOff x="1845380" y="2142763"/>
            <a:chExt cx="414263" cy="258512"/>
          </a:xfrm>
        </p:grpSpPr>
        <p:cxnSp>
          <p:nvCxnSpPr>
            <p:cNvPr id="77" name="Straight Connector 76">
              <a:extLst>
                <a:ext uri="{FF2B5EF4-FFF2-40B4-BE49-F238E27FC236}">
                  <a16:creationId xmlns:a16="http://schemas.microsoft.com/office/drawing/2014/main" id="{DDF22D1A-5DDC-4070-9657-0045FD262993}"/>
                </a:ext>
              </a:extLst>
            </p:cNvPr>
            <p:cNvCxnSpPr>
              <a:cxnSpLocks/>
              <a:stCxn id="72" idx="1"/>
              <a:endCxn id="69" idx="5"/>
            </p:cNvCxnSpPr>
            <p:nvPr/>
          </p:nvCxnSpPr>
          <p:spPr>
            <a:xfrm flipH="1" flipV="1">
              <a:off x="2084840" y="2220812"/>
              <a:ext cx="57730"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55B75BE-94C7-4260-AD54-1B69F26056D4}"/>
                </a:ext>
              </a:extLst>
            </p:cNvPr>
            <p:cNvCxnSpPr>
              <a:cxnSpLocks/>
              <a:stCxn id="70" idx="7"/>
              <a:endCxn id="69" idx="3"/>
            </p:cNvCxnSpPr>
            <p:nvPr/>
          </p:nvCxnSpPr>
          <p:spPr>
            <a:xfrm flipV="1">
              <a:off x="1962453" y="2220812"/>
              <a:ext cx="57729"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69" name="Oval 68">
              <a:extLst>
                <a:ext uri="{FF2B5EF4-FFF2-40B4-BE49-F238E27FC236}">
                  <a16:creationId xmlns:a16="http://schemas.microsoft.com/office/drawing/2014/main" id="{BF84C856-EF6C-400B-A741-45A7BD218391}"/>
                </a:ext>
              </a:extLst>
            </p:cNvPr>
            <p:cNvSpPr/>
            <p:nvPr/>
          </p:nvSpPr>
          <p:spPr>
            <a:xfrm>
              <a:off x="2006791" y="2142763"/>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70" name="Oval 69">
              <a:extLst>
                <a:ext uri="{FF2B5EF4-FFF2-40B4-BE49-F238E27FC236}">
                  <a16:creationId xmlns:a16="http://schemas.microsoft.com/office/drawing/2014/main" id="{5CFA86C9-560F-4A8F-87D3-838D2C3208BD}"/>
                </a:ext>
              </a:extLst>
            </p:cNvPr>
            <p:cNvSpPr/>
            <p:nvPr/>
          </p:nvSpPr>
          <p:spPr>
            <a:xfrm>
              <a:off x="1845380"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2" name="Oval 71">
              <a:extLst>
                <a:ext uri="{FF2B5EF4-FFF2-40B4-BE49-F238E27FC236}">
                  <a16:creationId xmlns:a16="http://schemas.microsoft.com/office/drawing/2014/main" id="{7EB5FE7B-C526-443A-B46E-8AF7BC19FA50}"/>
                </a:ext>
              </a:extLst>
            </p:cNvPr>
            <p:cNvSpPr/>
            <p:nvPr/>
          </p:nvSpPr>
          <p:spPr>
            <a:xfrm>
              <a:off x="2122483"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49" name="Group 48">
            <a:extLst>
              <a:ext uri="{FF2B5EF4-FFF2-40B4-BE49-F238E27FC236}">
                <a16:creationId xmlns:a16="http://schemas.microsoft.com/office/drawing/2014/main" id="{689D3A7B-D952-41FA-B9F5-C65B846CB098}"/>
              </a:ext>
            </a:extLst>
          </p:cNvPr>
          <p:cNvGrpSpPr/>
          <p:nvPr/>
        </p:nvGrpSpPr>
        <p:grpSpPr>
          <a:xfrm rot="13422785">
            <a:off x="944727" y="3448840"/>
            <a:ext cx="355603" cy="238573"/>
            <a:chOff x="1845380" y="2142764"/>
            <a:chExt cx="414263" cy="258511"/>
          </a:xfrm>
        </p:grpSpPr>
        <p:cxnSp>
          <p:nvCxnSpPr>
            <p:cNvPr id="50" name="Straight Connector 49">
              <a:extLst>
                <a:ext uri="{FF2B5EF4-FFF2-40B4-BE49-F238E27FC236}">
                  <a16:creationId xmlns:a16="http://schemas.microsoft.com/office/drawing/2014/main" id="{50B3E5DB-A6CD-4ECA-9B62-1C54CAA9609C}"/>
                </a:ext>
              </a:extLst>
            </p:cNvPr>
            <p:cNvCxnSpPr>
              <a:cxnSpLocks/>
              <a:stCxn id="59" idx="1"/>
              <a:endCxn id="54" idx="5"/>
            </p:cNvCxnSpPr>
            <p:nvPr/>
          </p:nvCxnSpPr>
          <p:spPr>
            <a:xfrm flipH="1" flipV="1">
              <a:off x="2084840" y="2220812"/>
              <a:ext cx="57730"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B4BA4C01-81E2-4E64-BADF-F1F48CB4E6FB}"/>
                </a:ext>
              </a:extLst>
            </p:cNvPr>
            <p:cNvCxnSpPr>
              <a:cxnSpLocks/>
              <a:stCxn id="58" idx="7"/>
              <a:endCxn id="54" idx="3"/>
            </p:cNvCxnSpPr>
            <p:nvPr/>
          </p:nvCxnSpPr>
          <p:spPr>
            <a:xfrm flipV="1">
              <a:off x="1962453" y="2220812"/>
              <a:ext cx="57729"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4" name="Oval 53">
              <a:extLst>
                <a:ext uri="{FF2B5EF4-FFF2-40B4-BE49-F238E27FC236}">
                  <a16:creationId xmlns:a16="http://schemas.microsoft.com/office/drawing/2014/main" id="{C7C77C07-1350-463C-8FC9-3489B01340AE}"/>
                </a:ext>
              </a:extLst>
            </p:cNvPr>
            <p:cNvSpPr/>
            <p:nvPr/>
          </p:nvSpPr>
          <p:spPr>
            <a:xfrm>
              <a:off x="2006789" y="2142764"/>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58" name="Oval 57">
              <a:extLst>
                <a:ext uri="{FF2B5EF4-FFF2-40B4-BE49-F238E27FC236}">
                  <a16:creationId xmlns:a16="http://schemas.microsoft.com/office/drawing/2014/main" id="{EB4AE5A2-56D5-4FF3-82E5-F9AF73574AD2}"/>
                </a:ext>
              </a:extLst>
            </p:cNvPr>
            <p:cNvSpPr/>
            <p:nvPr/>
          </p:nvSpPr>
          <p:spPr>
            <a:xfrm>
              <a:off x="1845380"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9" name="Oval 58">
              <a:extLst>
                <a:ext uri="{FF2B5EF4-FFF2-40B4-BE49-F238E27FC236}">
                  <a16:creationId xmlns:a16="http://schemas.microsoft.com/office/drawing/2014/main" id="{3FFD0925-CEB2-48F2-8090-DE6FC5255A5B}"/>
                </a:ext>
              </a:extLst>
            </p:cNvPr>
            <p:cNvSpPr/>
            <p:nvPr/>
          </p:nvSpPr>
          <p:spPr>
            <a:xfrm>
              <a:off x="2122483"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75" name="Group 74">
            <a:extLst>
              <a:ext uri="{FF2B5EF4-FFF2-40B4-BE49-F238E27FC236}">
                <a16:creationId xmlns:a16="http://schemas.microsoft.com/office/drawing/2014/main" id="{07B8D762-2EB8-4232-9E93-00899E058A9F}"/>
              </a:ext>
            </a:extLst>
          </p:cNvPr>
          <p:cNvGrpSpPr/>
          <p:nvPr/>
        </p:nvGrpSpPr>
        <p:grpSpPr>
          <a:xfrm rot="2828726">
            <a:off x="481860" y="3376999"/>
            <a:ext cx="355603" cy="238575"/>
            <a:chOff x="1845380" y="2142763"/>
            <a:chExt cx="414263" cy="258512"/>
          </a:xfrm>
        </p:grpSpPr>
        <p:cxnSp>
          <p:nvCxnSpPr>
            <p:cNvPr id="76" name="Straight Connector 75">
              <a:extLst>
                <a:ext uri="{FF2B5EF4-FFF2-40B4-BE49-F238E27FC236}">
                  <a16:creationId xmlns:a16="http://schemas.microsoft.com/office/drawing/2014/main" id="{DC2637F9-4BDE-4F7D-93BF-28B2D9A3268B}"/>
                </a:ext>
              </a:extLst>
            </p:cNvPr>
            <p:cNvCxnSpPr>
              <a:cxnSpLocks/>
              <a:stCxn id="82" idx="1"/>
              <a:endCxn id="80" idx="5"/>
            </p:cNvCxnSpPr>
            <p:nvPr/>
          </p:nvCxnSpPr>
          <p:spPr>
            <a:xfrm flipH="1" flipV="1">
              <a:off x="2084840" y="2220812"/>
              <a:ext cx="57730"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B7A91EEF-1DA6-4F63-BBD2-415F201A1027}"/>
                </a:ext>
              </a:extLst>
            </p:cNvPr>
            <p:cNvCxnSpPr>
              <a:cxnSpLocks/>
              <a:stCxn id="81" idx="7"/>
              <a:endCxn id="80" idx="3"/>
            </p:cNvCxnSpPr>
            <p:nvPr/>
          </p:nvCxnSpPr>
          <p:spPr>
            <a:xfrm flipV="1">
              <a:off x="1962453" y="2220812"/>
              <a:ext cx="57729"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0" name="Oval 79">
              <a:extLst>
                <a:ext uri="{FF2B5EF4-FFF2-40B4-BE49-F238E27FC236}">
                  <a16:creationId xmlns:a16="http://schemas.microsoft.com/office/drawing/2014/main" id="{29F51094-FCD2-400F-A130-7B699710F6BE}"/>
                </a:ext>
              </a:extLst>
            </p:cNvPr>
            <p:cNvSpPr/>
            <p:nvPr/>
          </p:nvSpPr>
          <p:spPr>
            <a:xfrm>
              <a:off x="2006791" y="2142763"/>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81" name="Oval 80">
              <a:extLst>
                <a:ext uri="{FF2B5EF4-FFF2-40B4-BE49-F238E27FC236}">
                  <a16:creationId xmlns:a16="http://schemas.microsoft.com/office/drawing/2014/main" id="{F8DE0591-B764-4223-81C6-6FAABDA09569}"/>
                </a:ext>
              </a:extLst>
            </p:cNvPr>
            <p:cNvSpPr/>
            <p:nvPr/>
          </p:nvSpPr>
          <p:spPr>
            <a:xfrm>
              <a:off x="1845380"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2" name="Oval 81">
              <a:extLst>
                <a:ext uri="{FF2B5EF4-FFF2-40B4-BE49-F238E27FC236}">
                  <a16:creationId xmlns:a16="http://schemas.microsoft.com/office/drawing/2014/main" id="{982B964D-E3E1-4259-9FC3-8020FFBA1E65}"/>
                </a:ext>
              </a:extLst>
            </p:cNvPr>
            <p:cNvSpPr/>
            <p:nvPr/>
          </p:nvSpPr>
          <p:spPr>
            <a:xfrm>
              <a:off x="2122483"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3" name="Group 82">
            <a:extLst>
              <a:ext uri="{FF2B5EF4-FFF2-40B4-BE49-F238E27FC236}">
                <a16:creationId xmlns:a16="http://schemas.microsoft.com/office/drawing/2014/main" id="{C6F6C398-15E9-471D-8C3C-CB7FCB386B89}"/>
              </a:ext>
            </a:extLst>
          </p:cNvPr>
          <p:cNvGrpSpPr/>
          <p:nvPr/>
        </p:nvGrpSpPr>
        <p:grpSpPr>
          <a:xfrm rot="16395747">
            <a:off x="1126485" y="3934562"/>
            <a:ext cx="355603" cy="238575"/>
            <a:chOff x="1845380" y="2142763"/>
            <a:chExt cx="414263" cy="258512"/>
          </a:xfrm>
        </p:grpSpPr>
        <p:cxnSp>
          <p:nvCxnSpPr>
            <p:cNvPr id="84" name="Straight Connector 83">
              <a:extLst>
                <a:ext uri="{FF2B5EF4-FFF2-40B4-BE49-F238E27FC236}">
                  <a16:creationId xmlns:a16="http://schemas.microsoft.com/office/drawing/2014/main" id="{CC7CF9CC-B600-4671-BB0C-210710D4A8F8}"/>
                </a:ext>
              </a:extLst>
            </p:cNvPr>
            <p:cNvCxnSpPr>
              <a:cxnSpLocks/>
              <a:stCxn id="88" idx="1"/>
              <a:endCxn id="86" idx="5"/>
            </p:cNvCxnSpPr>
            <p:nvPr/>
          </p:nvCxnSpPr>
          <p:spPr>
            <a:xfrm flipH="1" flipV="1">
              <a:off x="2084840" y="2220812"/>
              <a:ext cx="57730"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F4E24FB8-B676-435F-833E-9D5A68983D56}"/>
                </a:ext>
              </a:extLst>
            </p:cNvPr>
            <p:cNvCxnSpPr>
              <a:cxnSpLocks/>
              <a:stCxn id="87" idx="7"/>
              <a:endCxn id="86" idx="3"/>
            </p:cNvCxnSpPr>
            <p:nvPr/>
          </p:nvCxnSpPr>
          <p:spPr>
            <a:xfrm flipV="1">
              <a:off x="1962453" y="2220812"/>
              <a:ext cx="57729"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86" name="Oval 85">
              <a:extLst>
                <a:ext uri="{FF2B5EF4-FFF2-40B4-BE49-F238E27FC236}">
                  <a16:creationId xmlns:a16="http://schemas.microsoft.com/office/drawing/2014/main" id="{95E814C0-233E-4C7A-884E-A6B91E145248}"/>
                </a:ext>
              </a:extLst>
            </p:cNvPr>
            <p:cNvSpPr/>
            <p:nvPr/>
          </p:nvSpPr>
          <p:spPr>
            <a:xfrm>
              <a:off x="2006791" y="2142763"/>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87" name="Oval 86">
              <a:extLst>
                <a:ext uri="{FF2B5EF4-FFF2-40B4-BE49-F238E27FC236}">
                  <a16:creationId xmlns:a16="http://schemas.microsoft.com/office/drawing/2014/main" id="{9FF8DA93-1DC5-43D5-A195-701271CFD449}"/>
                </a:ext>
              </a:extLst>
            </p:cNvPr>
            <p:cNvSpPr/>
            <p:nvPr/>
          </p:nvSpPr>
          <p:spPr>
            <a:xfrm>
              <a:off x="1845380"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88" name="Oval 87">
              <a:extLst>
                <a:ext uri="{FF2B5EF4-FFF2-40B4-BE49-F238E27FC236}">
                  <a16:creationId xmlns:a16="http://schemas.microsoft.com/office/drawing/2014/main" id="{E5D9BDC0-71C5-4EAB-B23A-7FD5B00737DF}"/>
                </a:ext>
              </a:extLst>
            </p:cNvPr>
            <p:cNvSpPr/>
            <p:nvPr/>
          </p:nvSpPr>
          <p:spPr>
            <a:xfrm>
              <a:off x="2122483"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9" name="Group 88">
            <a:extLst>
              <a:ext uri="{FF2B5EF4-FFF2-40B4-BE49-F238E27FC236}">
                <a16:creationId xmlns:a16="http://schemas.microsoft.com/office/drawing/2014/main" id="{3F8F0A71-3FE0-46BC-9AB4-78135155B6D5}"/>
              </a:ext>
            </a:extLst>
          </p:cNvPr>
          <p:cNvGrpSpPr/>
          <p:nvPr/>
        </p:nvGrpSpPr>
        <p:grpSpPr>
          <a:xfrm>
            <a:off x="4031171" y="3094170"/>
            <a:ext cx="355603" cy="238575"/>
            <a:chOff x="1845380" y="2142763"/>
            <a:chExt cx="414263" cy="258512"/>
          </a:xfrm>
        </p:grpSpPr>
        <p:cxnSp>
          <p:nvCxnSpPr>
            <p:cNvPr id="90" name="Straight Connector 89">
              <a:extLst>
                <a:ext uri="{FF2B5EF4-FFF2-40B4-BE49-F238E27FC236}">
                  <a16:creationId xmlns:a16="http://schemas.microsoft.com/office/drawing/2014/main" id="{E4F38F51-6F4E-4FEF-818A-6C6BC2BCAC9C}"/>
                </a:ext>
              </a:extLst>
            </p:cNvPr>
            <p:cNvCxnSpPr>
              <a:cxnSpLocks/>
              <a:stCxn id="94" idx="1"/>
              <a:endCxn id="92" idx="5"/>
            </p:cNvCxnSpPr>
            <p:nvPr/>
          </p:nvCxnSpPr>
          <p:spPr>
            <a:xfrm flipH="1" flipV="1">
              <a:off x="2084840" y="2220812"/>
              <a:ext cx="57730"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CB03291A-9B86-4EFC-8D9D-B59BE9FAD137}"/>
                </a:ext>
              </a:extLst>
            </p:cNvPr>
            <p:cNvCxnSpPr>
              <a:cxnSpLocks/>
              <a:stCxn id="93" idx="7"/>
              <a:endCxn id="92" idx="3"/>
            </p:cNvCxnSpPr>
            <p:nvPr/>
          </p:nvCxnSpPr>
          <p:spPr>
            <a:xfrm flipV="1">
              <a:off x="1962453" y="2220812"/>
              <a:ext cx="57729"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2" name="Oval 91">
              <a:extLst>
                <a:ext uri="{FF2B5EF4-FFF2-40B4-BE49-F238E27FC236}">
                  <a16:creationId xmlns:a16="http://schemas.microsoft.com/office/drawing/2014/main" id="{06818C72-CCCC-488C-BB07-D1534DC9C55F}"/>
                </a:ext>
              </a:extLst>
            </p:cNvPr>
            <p:cNvSpPr/>
            <p:nvPr/>
          </p:nvSpPr>
          <p:spPr>
            <a:xfrm>
              <a:off x="2006791" y="2142763"/>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93" name="Oval 92">
              <a:extLst>
                <a:ext uri="{FF2B5EF4-FFF2-40B4-BE49-F238E27FC236}">
                  <a16:creationId xmlns:a16="http://schemas.microsoft.com/office/drawing/2014/main" id="{CCBC67D9-0329-4326-B23B-D3C22EA2F01D}"/>
                </a:ext>
              </a:extLst>
            </p:cNvPr>
            <p:cNvSpPr/>
            <p:nvPr/>
          </p:nvSpPr>
          <p:spPr>
            <a:xfrm>
              <a:off x="1845380"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94" name="Oval 93">
              <a:extLst>
                <a:ext uri="{FF2B5EF4-FFF2-40B4-BE49-F238E27FC236}">
                  <a16:creationId xmlns:a16="http://schemas.microsoft.com/office/drawing/2014/main" id="{34A2E116-9776-4BC4-9159-B514D9AE57DA}"/>
                </a:ext>
              </a:extLst>
            </p:cNvPr>
            <p:cNvSpPr/>
            <p:nvPr/>
          </p:nvSpPr>
          <p:spPr>
            <a:xfrm>
              <a:off x="2122483"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95" name="Group 94">
            <a:extLst>
              <a:ext uri="{FF2B5EF4-FFF2-40B4-BE49-F238E27FC236}">
                <a16:creationId xmlns:a16="http://schemas.microsoft.com/office/drawing/2014/main" id="{EFDAA3FA-7D5E-406C-96B0-E3C0303BE406}"/>
              </a:ext>
            </a:extLst>
          </p:cNvPr>
          <p:cNvGrpSpPr/>
          <p:nvPr/>
        </p:nvGrpSpPr>
        <p:grpSpPr>
          <a:xfrm rot="14671449">
            <a:off x="4303151" y="2593685"/>
            <a:ext cx="355603" cy="238575"/>
            <a:chOff x="1845380" y="2142763"/>
            <a:chExt cx="414263" cy="258512"/>
          </a:xfrm>
        </p:grpSpPr>
        <p:cxnSp>
          <p:nvCxnSpPr>
            <p:cNvPr id="96" name="Straight Connector 95">
              <a:extLst>
                <a:ext uri="{FF2B5EF4-FFF2-40B4-BE49-F238E27FC236}">
                  <a16:creationId xmlns:a16="http://schemas.microsoft.com/office/drawing/2014/main" id="{2AA501F2-6720-4D3C-A404-EB690CDFFDF1}"/>
                </a:ext>
              </a:extLst>
            </p:cNvPr>
            <p:cNvCxnSpPr>
              <a:cxnSpLocks/>
              <a:stCxn id="100" idx="1"/>
              <a:endCxn id="98" idx="5"/>
            </p:cNvCxnSpPr>
            <p:nvPr/>
          </p:nvCxnSpPr>
          <p:spPr>
            <a:xfrm flipH="1" flipV="1">
              <a:off x="2084840" y="2220812"/>
              <a:ext cx="57730"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F50AC0CA-4AA1-46AB-A9FF-26D0798C2567}"/>
                </a:ext>
              </a:extLst>
            </p:cNvPr>
            <p:cNvCxnSpPr>
              <a:cxnSpLocks/>
              <a:stCxn id="99" idx="7"/>
              <a:endCxn id="98" idx="3"/>
            </p:cNvCxnSpPr>
            <p:nvPr/>
          </p:nvCxnSpPr>
          <p:spPr>
            <a:xfrm flipV="1">
              <a:off x="1962453" y="2220812"/>
              <a:ext cx="57729"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9D98C76A-131B-430B-861D-F5C1FE9586D3}"/>
                </a:ext>
              </a:extLst>
            </p:cNvPr>
            <p:cNvSpPr/>
            <p:nvPr/>
          </p:nvSpPr>
          <p:spPr>
            <a:xfrm>
              <a:off x="2006791" y="2142763"/>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99" name="Oval 98">
              <a:extLst>
                <a:ext uri="{FF2B5EF4-FFF2-40B4-BE49-F238E27FC236}">
                  <a16:creationId xmlns:a16="http://schemas.microsoft.com/office/drawing/2014/main" id="{55514DA4-1278-4347-9B55-40DA0AFC8E7D}"/>
                </a:ext>
              </a:extLst>
            </p:cNvPr>
            <p:cNvSpPr/>
            <p:nvPr/>
          </p:nvSpPr>
          <p:spPr>
            <a:xfrm>
              <a:off x="1845380"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0" name="Oval 99">
              <a:extLst>
                <a:ext uri="{FF2B5EF4-FFF2-40B4-BE49-F238E27FC236}">
                  <a16:creationId xmlns:a16="http://schemas.microsoft.com/office/drawing/2014/main" id="{AD813BA7-3A99-4124-8331-32C6EF9B6E91}"/>
                </a:ext>
              </a:extLst>
            </p:cNvPr>
            <p:cNvSpPr/>
            <p:nvPr/>
          </p:nvSpPr>
          <p:spPr>
            <a:xfrm>
              <a:off x="2122483"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07" name="Group 106">
            <a:extLst>
              <a:ext uri="{FF2B5EF4-FFF2-40B4-BE49-F238E27FC236}">
                <a16:creationId xmlns:a16="http://schemas.microsoft.com/office/drawing/2014/main" id="{EE9269A9-1870-4C13-8D41-0BB8AB8925A2}"/>
              </a:ext>
            </a:extLst>
          </p:cNvPr>
          <p:cNvGrpSpPr/>
          <p:nvPr/>
        </p:nvGrpSpPr>
        <p:grpSpPr>
          <a:xfrm rot="2828726">
            <a:off x="3955927" y="2669078"/>
            <a:ext cx="355603" cy="238575"/>
            <a:chOff x="1845380" y="2142763"/>
            <a:chExt cx="414263" cy="258512"/>
          </a:xfrm>
        </p:grpSpPr>
        <p:cxnSp>
          <p:nvCxnSpPr>
            <p:cNvPr id="108" name="Straight Connector 107">
              <a:extLst>
                <a:ext uri="{FF2B5EF4-FFF2-40B4-BE49-F238E27FC236}">
                  <a16:creationId xmlns:a16="http://schemas.microsoft.com/office/drawing/2014/main" id="{68C4F194-106F-40AA-8C5F-BB5F7543447F}"/>
                </a:ext>
              </a:extLst>
            </p:cNvPr>
            <p:cNvCxnSpPr>
              <a:cxnSpLocks/>
              <a:stCxn id="112" idx="1"/>
              <a:endCxn id="110" idx="5"/>
            </p:cNvCxnSpPr>
            <p:nvPr/>
          </p:nvCxnSpPr>
          <p:spPr>
            <a:xfrm flipH="1" flipV="1">
              <a:off x="2084840" y="2220812"/>
              <a:ext cx="57730"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8266D57-ECED-42D4-93CB-3FD45C71652F}"/>
                </a:ext>
              </a:extLst>
            </p:cNvPr>
            <p:cNvCxnSpPr>
              <a:cxnSpLocks/>
              <a:stCxn id="111" idx="7"/>
              <a:endCxn id="110" idx="3"/>
            </p:cNvCxnSpPr>
            <p:nvPr/>
          </p:nvCxnSpPr>
          <p:spPr>
            <a:xfrm flipV="1">
              <a:off x="1962453" y="2220812"/>
              <a:ext cx="57729"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0" name="Oval 109">
              <a:extLst>
                <a:ext uri="{FF2B5EF4-FFF2-40B4-BE49-F238E27FC236}">
                  <a16:creationId xmlns:a16="http://schemas.microsoft.com/office/drawing/2014/main" id="{B5CF0FCD-CF20-4F92-A207-88C7AF88433F}"/>
                </a:ext>
              </a:extLst>
            </p:cNvPr>
            <p:cNvSpPr/>
            <p:nvPr/>
          </p:nvSpPr>
          <p:spPr>
            <a:xfrm>
              <a:off x="2006791" y="2142763"/>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1" name="Oval 110">
              <a:extLst>
                <a:ext uri="{FF2B5EF4-FFF2-40B4-BE49-F238E27FC236}">
                  <a16:creationId xmlns:a16="http://schemas.microsoft.com/office/drawing/2014/main" id="{5FC22AC2-C41F-4D1D-800F-1F95B319EF8F}"/>
                </a:ext>
              </a:extLst>
            </p:cNvPr>
            <p:cNvSpPr/>
            <p:nvPr/>
          </p:nvSpPr>
          <p:spPr>
            <a:xfrm>
              <a:off x="1845380"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2" name="Oval 111">
              <a:extLst>
                <a:ext uri="{FF2B5EF4-FFF2-40B4-BE49-F238E27FC236}">
                  <a16:creationId xmlns:a16="http://schemas.microsoft.com/office/drawing/2014/main" id="{63DCBEFF-3FC7-4A81-B63B-EA2EAC322050}"/>
                </a:ext>
              </a:extLst>
            </p:cNvPr>
            <p:cNvSpPr/>
            <p:nvPr/>
          </p:nvSpPr>
          <p:spPr>
            <a:xfrm>
              <a:off x="2122483"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13" name="Group 112">
            <a:extLst>
              <a:ext uri="{FF2B5EF4-FFF2-40B4-BE49-F238E27FC236}">
                <a16:creationId xmlns:a16="http://schemas.microsoft.com/office/drawing/2014/main" id="{E74443E1-4998-45FC-B1F4-4CD6609A968E}"/>
              </a:ext>
            </a:extLst>
          </p:cNvPr>
          <p:cNvGrpSpPr/>
          <p:nvPr/>
        </p:nvGrpSpPr>
        <p:grpSpPr>
          <a:xfrm rot="16395747">
            <a:off x="4389888" y="3034551"/>
            <a:ext cx="355603" cy="238575"/>
            <a:chOff x="1845380" y="2142763"/>
            <a:chExt cx="414263" cy="258512"/>
          </a:xfrm>
        </p:grpSpPr>
        <p:cxnSp>
          <p:nvCxnSpPr>
            <p:cNvPr id="114" name="Straight Connector 113">
              <a:extLst>
                <a:ext uri="{FF2B5EF4-FFF2-40B4-BE49-F238E27FC236}">
                  <a16:creationId xmlns:a16="http://schemas.microsoft.com/office/drawing/2014/main" id="{6100E142-6E41-408D-B257-2897937DD210}"/>
                </a:ext>
              </a:extLst>
            </p:cNvPr>
            <p:cNvCxnSpPr>
              <a:cxnSpLocks/>
              <a:stCxn id="118" idx="1"/>
              <a:endCxn id="116" idx="5"/>
            </p:cNvCxnSpPr>
            <p:nvPr/>
          </p:nvCxnSpPr>
          <p:spPr>
            <a:xfrm flipH="1" flipV="1">
              <a:off x="2084840" y="2220812"/>
              <a:ext cx="57730"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0C62FE6D-4922-4A70-B93C-9217B3EFE22F}"/>
                </a:ext>
              </a:extLst>
            </p:cNvPr>
            <p:cNvCxnSpPr>
              <a:cxnSpLocks/>
              <a:stCxn id="117" idx="7"/>
              <a:endCxn id="116" idx="3"/>
            </p:cNvCxnSpPr>
            <p:nvPr/>
          </p:nvCxnSpPr>
          <p:spPr>
            <a:xfrm flipV="1">
              <a:off x="1962453" y="2220812"/>
              <a:ext cx="57729"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16" name="Oval 115">
              <a:extLst>
                <a:ext uri="{FF2B5EF4-FFF2-40B4-BE49-F238E27FC236}">
                  <a16:creationId xmlns:a16="http://schemas.microsoft.com/office/drawing/2014/main" id="{8DE9D6F6-49E5-449D-9DB1-CE54D9305632}"/>
                </a:ext>
              </a:extLst>
            </p:cNvPr>
            <p:cNvSpPr/>
            <p:nvPr/>
          </p:nvSpPr>
          <p:spPr>
            <a:xfrm>
              <a:off x="2006791" y="2142763"/>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17" name="Oval 116">
              <a:extLst>
                <a:ext uri="{FF2B5EF4-FFF2-40B4-BE49-F238E27FC236}">
                  <a16:creationId xmlns:a16="http://schemas.microsoft.com/office/drawing/2014/main" id="{BEE5264B-3D4E-4F2B-949C-75D2D97B73D3}"/>
                </a:ext>
              </a:extLst>
            </p:cNvPr>
            <p:cNvSpPr/>
            <p:nvPr/>
          </p:nvSpPr>
          <p:spPr>
            <a:xfrm>
              <a:off x="1845380"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8" name="Oval 117">
              <a:extLst>
                <a:ext uri="{FF2B5EF4-FFF2-40B4-BE49-F238E27FC236}">
                  <a16:creationId xmlns:a16="http://schemas.microsoft.com/office/drawing/2014/main" id="{EF8C2386-3EEB-4DD0-9C76-61549D512F10}"/>
                </a:ext>
              </a:extLst>
            </p:cNvPr>
            <p:cNvSpPr/>
            <p:nvPr/>
          </p:nvSpPr>
          <p:spPr>
            <a:xfrm>
              <a:off x="2122483"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6" name="Straight Arrow Connector 5">
            <a:extLst>
              <a:ext uri="{FF2B5EF4-FFF2-40B4-BE49-F238E27FC236}">
                <a16:creationId xmlns:a16="http://schemas.microsoft.com/office/drawing/2014/main" id="{046B6B5E-1BCE-42FE-A4DB-5942A2442EE1}"/>
              </a:ext>
            </a:extLst>
          </p:cNvPr>
          <p:cNvCxnSpPr>
            <a:cxnSpLocks/>
          </p:cNvCxnSpPr>
          <p:nvPr/>
        </p:nvCxnSpPr>
        <p:spPr>
          <a:xfrm flipH="1" flipV="1">
            <a:off x="1204385" y="4355496"/>
            <a:ext cx="274392" cy="753080"/>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9" name="Straight Arrow Connector 118">
            <a:extLst>
              <a:ext uri="{FF2B5EF4-FFF2-40B4-BE49-F238E27FC236}">
                <a16:creationId xmlns:a16="http://schemas.microsoft.com/office/drawing/2014/main" id="{8D441F46-CD58-49EC-9ACE-EFFC1DDC49AE}"/>
              </a:ext>
            </a:extLst>
          </p:cNvPr>
          <p:cNvCxnSpPr>
            <a:cxnSpLocks/>
          </p:cNvCxnSpPr>
          <p:nvPr/>
        </p:nvCxnSpPr>
        <p:spPr>
          <a:xfrm flipH="1" flipV="1">
            <a:off x="4446362" y="3386383"/>
            <a:ext cx="111932" cy="946159"/>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26" name="Group 125">
            <a:extLst>
              <a:ext uri="{FF2B5EF4-FFF2-40B4-BE49-F238E27FC236}">
                <a16:creationId xmlns:a16="http://schemas.microsoft.com/office/drawing/2014/main" id="{F1DD7DCC-60F1-4F59-BC60-352755C6118F}"/>
              </a:ext>
            </a:extLst>
          </p:cNvPr>
          <p:cNvGrpSpPr/>
          <p:nvPr/>
        </p:nvGrpSpPr>
        <p:grpSpPr>
          <a:xfrm rot="14671449">
            <a:off x="10396412" y="2277335"/>
            <a:ext cx="355603" cy="238575"/>
            <a:chOff x="1845380" y="2142763"/>
            <a:chExt cx="414263" cy="258512"/>
          </a:xfrm>
        </p:grpSpPr>
        <p:cxnSp>
          <p:nvCxnSpPr>
            <p:cNvPr id="127" name="Straight Connector 126">
              <a:extLst>
                <a:ext uri="{FF2B5EF4-FFF2-40B4-BE49-F238E27FC236}">
                  <a16:creationId xmlns:a16="http://schemas.microsoft.com/office/drawing/2014/main" id="{73AB1320-76B4-4A60-83CB-2FF7A23CAC4E}"/>
                </a:ext>
              </a:extLst>
            </p:cNvPr>
            <p:cNvCxnSpPr>
              <a:cxnSpLocks/>
              <a:stCxn id="131" idx="1"/>
              <a:endCxn id="129" idx="5"/>
            </p:cNvCxnSpPr>
            <p:nvPr/>
          </p:nvCxnSpPr>
          <p:spPr>
            <a:xfrm flipH="1" flipV="1">
              <a:off x="2084840" y="2220812"/>
              <a:ext cx="57730"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a:extLst>
                <a:ext uri="{FF2B5EF4-FFF2-40B4-BE49-F238E27FC236}">
                  <a16:creationId xmlns:a16="http://schemas.microsoft.com/office/drawing/2014/main" id="{FB88CD9D-1228-4CE1-88A7-302F58B41A45}"/>
                </a:ext>
              </a:extLst>
            </p:cNvPr>
            <p:cNvCxnSpPr>
              <a:cxnSpLocks/>
              <a:stCxn id="130" idx="7"/>
              <a:endCxn id="129" idx="3"/>
            </p:cNvCxnSpPr>
            <p:nvPr/>
          </p:nvCxnSpPr>
          <p:spPr>
            <a:xfrm flipV="1">
              <a:off x="1962453" y="2220812"/>
              <a:ext cx="57729"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29" name="Oval 128">
              <a:extLst>
                <a:ext uri="{FF2B5EF4-FFF2-40B4-BE49-F238E27FC236}">
                  <a16:creationId xmlns:a16="http://schemas.microsoft.com/office/drawing/2014/main" id="{C979C4E5-3C0B-4D34-AE3E-2AD8A0821B65}"/>
                </a:ext>
              </a:extLst>
            </p:cNvPr>
            <p:cNvSpPr/>
            <p:nvPr/>
          </p:nvSpPr>
          <p:spPr>
            <a:xfrm>
              <a:off x="2006791" y="2142763"/>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30" name="Oval 129">
              <a:extLst>
                <a:ext uri="{FF2B5EF4-FFF2-40B4-BE49-F238E27FC236}">
                  <a16:creationId xmlns:a16="http://schemas.microsoft.com/office/drawing/2014/main" id="{DDD71A62-986A-4D0A-9BAC-2744158A9EF1}"/>
                </a:ext>
              </a:extLst>
            </p:cNvPr>
            <p:cNvSpPr/>
            <p:nvPr/>
          </p:nvSpPr>
          <p:spPr>
            <a:xfrm>
              <a:off x="1845380"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31" name="Oval 130">
              <a:extLst>
                <a:ext uri="{FF2B5EF4-FFF2-40B4-BE49-F238E27FC236}">
                  <a16:creationId xmlns:a16="http://schemas.microsoft.com/office/drawing/2014/main" id="{FC2E2CA6-62EA-47C8-B8DF-8B3DD85C3DB5}"/>
                </a:ext>
              </a:extLst>
            </p:cNvPr>
            <p:cNvSpPr/>
            <p:nvPr/>
          </p:nvSpPr>
          <p:spPr>
            <a:xfrm>
              <a:off x="2122483"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8" name="Group 137">
            <a:extLst>
              <a:ext uri="{FF2B5EF4-FFF2-40B4-BE49-F238E27FC236}">
                <a16:creationId xmlns:a16="http://schemas.microsoft.com/office/drawing/2014/main" id="{EAFE7E12-84BD-438F-B693-261A202216AC}"/>
              </a:ext>
            </a:extLst>
          </p:cNvPr>
          <p:cNvGrpSpPr/>
          <p:nvPr/>
        </p:nvGrpSpPr>
        <p:grpSpPr>
          <a:xfrm rot="16395747">
            <a:off x="10187884" y="2643146"/>
            <a:ext cx="355603" cy="238575"/>
            <a:chOff x="1845380" y="2142763"/>
            <a:chExt cx="414263" cy="258512"/>
          </a:xfrm>
        </p:grpSpPr>
        <p:cxnSp>
          <p:nvCxnSpPr>
            <p:cNvPr id="139" name="Straight Connector 138">
              <a:extLst>
                <a:ext uri="{FF2B5EF4-FFF2-40B4-BE49-F238E27FC236}">
                  <a16:creationId xmlns:a16="http://schemas.microsoft.com/office/drawing/2014/main" id="{E70C04EB-5423-4CA6-A4CF-086926C12986}"/>
                </a:ext>
              </a:extLst>
            </p:cNvPr>
            <p:cNvCxnSpPr>
              <a:cxnSpLocks/>
              <a:stCxn id="143" idx="1"/>
              <a:endCxn id="141" idx="5"/>
            </p:cNvCxnSpPr>
            <p:nvPr/>
          </p:nvCxnSpPr>
          <p:spPr>
            <a:xfrm flipH="1" flipV="1">
              <a:off x="2084840" y="2220812"/>
              <a:ext cx="57730"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9A99175-1792-4D8F-BF36-67C1550E9C9F}"/>
                </a:ext>
              </a:extLst>
            </p:cNvPr>
            <p:cNvCxnSpPr>
              <a:cxnSpLocks/>
              <a:stCxn id="142" idx="7"/>
              <a:endCxn id="141" idx="3"/>
            </p:cNvCxnSpPr>
            <p:nvPr/>
          </p:nvCxnSpPr>
          <p:spPr>
            <a:xfrm flipV="1">
              <a:off x="1962453" y="2220812"/>
              <a:ext cx="57729"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1" name="Oval 140">
              <a:extLst>
                <a:ext uri="{FF2B5EF4-FFF2-40B4-BE49-F238E27FC236}">
                  <a16:creationId xmlns:a16="http://schemas.microsoft.com/office/drawing/2014/main" id="{20FD546A-5588-4EFC-B3DF-92FE51B3DB65}"/>
                </a:ext>
              </a:extLst>
            </p:cNvPr>
            <p:cNvSpPr/>
            <p:nvPr/>
          </p:nvSpPr>
          <p:spPr>
            <a:xfrm>
              <a:off x="2006791" y="2142763"/>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2" name="Oval 141">
              <a:extLst>
                <a:ext uri="{FF2B5EF4-FFF2-40B4-BE49-F238E27FC236}">
                  <a16:creationId xmlns:a16="http://schemas.microsoft.com/office/drawing/2014/main" id="{808DD4BB-36C0-40CD-94D9-E585C29A30E2}"/>
                </a:ext>
              </a:extLst>
            </p:cNvPr>
            <p:cNvSpPr/>
            <p:nvPr/>
          </p:nvSpPr>
          <p:spPr>
            <a:xfrm>
              <a:off x="1845380"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43" name="Oval 142">
              <a:extLst>
                <a:ext uri="{FF2B5EF4-FFF2-40B4-BE49-F238E27FC236}">
                  <a16:creationId xmlns:a16="http://schemas.microsoft.com/office/drawing/2014/main" id="{2EAEF964-5A60-42C2-B42D-F39F1962B0E5}"/>
                </a:ext>
              </a:extLst>
            </p:cNvPr>
            <p:cNvSpPr/>
            <p:nvPr/>
          </p:nvSpPr>
          <p:spPr>
            <a:xfrm>
              <a:off x="2122483"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144" name="Straight Arrow Connector 143">
            <a:extLst>
              <a:ext uri="{FF2B5EF4-FFF2-40B4-BE49-F238E27FC236}">
                <a16:creationId xmlns:a16="http://schemas.microsoft.com/office/drawing/2014/main" id="{AD04F8DB-DF0F-44A2-8338-890327F933A1}"/>
              </a:ext>
            </a:extLst>
          </p:cNvPr>
          <p:cNvCxnSpPr>
            <a:cxnSpLocks/>
          </p:cNvCxnSpPr>
          <p:nvPr/>
        </p:nvCxnSpPr>
        <p:spPr>
          <a:xfrm flipH="1" flipV="1">
            <a:off x="10559589" y="2784205"/>
            <a:ext cx="608437" cy="75920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45" name="Group 144">
            <a:extLst>
              <a:ext uri="{FF2B5EF4-FFF2-40B4-BE49-F238E27FC236}">
                <a16:creationId xmlns:a16="http://schemas.microsoft.com/office/drawing/2014/main" id="{3FAC1F44-EDD9-4B3D-AB6A-DF33497B9505}"/>
              </a:ext>
            </a:extLst>
          </p:cNvPr>
          <p:cNvGrpSpPr/>
          <p:nvPr/>
        </p:nvGrpSpPr>
        <p:grpSpPr>
          <a:xfrm rot="14671449">
            <a:off x="639635" y="3076826"/>
            <a:ext cx="355603" cy="238573"/>
            <a:chOff x="1845380" y="2142764"/>
            <a:chExt cx="414263" cy="258511"/>
          </a:xfrm>
        </p:grpSpPr>
        <p:cxnSp>
          <p:nvCxnSpPr>
            <p:cNvPr id="146" name="Straight Connector 145">
              <a:extLst>
                <a:ext uri="{FF2B5EF4-FFF2-40B4-BE49-F238E27FC236}">
                  <a16:creationId xmlns:a16="http://schemas.microsoft.com/office/drawing/2014/main" id="{84986935-9DDF-45B2-B729-6115EF2627A0}"/>
                </a:ext>
              </a:extLst>
            </p:cNvPr>
            <p:cNvCxnSpPr>
              <a:cxnSpLocks/>
              <a:stCxn id="150" idx="1"/>
              <a:endCxn id="148" idx="5"/>
            </p:cNvCxnSpPr>
            <p:nvPr/>
          </p:nvCxnSpPr>
          <p:spPr>
            <a:xfrm flipH="1" flipV="1">
              <a:off x="2084840" y="2220812"/>
              <a:ext cx="57730"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a:extLst>
                <a:ext uri="{FF2B5EF4-FFF2-40B4-BE49-F238E27FC236}">
                  <a16:creationId xmlns:a16="http://schemas.microsoft.com/office/drawing/2014/main" id="{4C7E3EC1-87C7-409E-AF12-18C478B03DA1}"/>
                </a:ext>
              </a:extLst>
            </p:cNvPr>
            <p:cNvCxnSpPr>
              <a:cxnSpLocks/>
              <a:stCxn id="149" idx="7"/>
              <a:endCxn id="148" idx="3"/>
            </p:cNvCxnSpPr>
            <p:nvPr/>
          </p:nvCxnSpPr>
          <p:spPr>
            <a:xfrm flipV="1">
              <a:off x="1962453" y="2220812"/>
              <a:ext cx="57729"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48" name="Oval 147">
              <a:extLst>
                <a:ext uri="{FF2B5EF4-FFF2-40B4-BE49-F238E27FC236}">
                  <a16:creationId xmlns:a16="http://schemas.microsoft.com/office/drawing/2014/main" id="{E6BD10C4-B636-450B-BE66-5325F93FCC16}"/>
                </a:ext>
              </a:extLst>
            </p:cNvPr>
            <p:cNvSpPr/>
            <p:nvPr/>
          </p:nvSpPr>
          <p:spPr>
            <a:xfrm>
              <a:off x="2006789" y="2142764"/>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49" name="Oval 148">
              <a:extLst>
                <a:ext uri="{FF2B5EF4-FFF2-40B4-BE49-F238E27FC236}">
                  <a16:creationId xmlns:a16="http://schemas.microsoft.com/office/drawing/2014/main" id="{2C1ED7F4-5136-4192-A57B-1644AAC6AB44}"/>
                </a:ext>
              </a:extLst>
            </p:cNvPr>
            <p:cNvSpPr/>
            <p:nvPr/>
          </p:nvSpPr>
          <p:spPr>
            <a:xfrm>
              <a:off x="1845380"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0" name="Oval 149">
              <a:extLst>
                <a:ext uri="{FF2B5EF4-FFF2-40B4-BE49-F238E27FC236}">
                  <a16:creationId xmlns:a16="http://schemas.microsoft.com/office/drawing/2014/main" id="{9D765B3F-9E74-40E9-A706-147F22EF1D60}"/>
                </a:ext>
              </a:extLst>
            </p:cNvPr>
            <p:cNvSpPr/>
            <p:nvPr/>
          </p:nvSpPr>
          <p:spPr>
            <a:xfrm>
              <a:off x="2122483"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57" name="Group 156">
            <a:extLst>
              <a:ext uri="{FF2B5EF4-FFF2-40B4-BE49-F238E27FC236}">
                <a16:creationId xmlns:a16="http://schemas.microsoft.com/office/drawing/2014/main" id="{E7079827-48E8-4D0A-956E-AD3B94C75350}"/>
              </a:ext>
            </a:extLst>
          </p:cNvPr>
          <p:cNvGrpSpPr/>
          <p:nvPr/>
        </p:nvGrpSpPr>
        <p:grpSpPr>
          <a:xfrm rot="6993077">
            <a:off x="3720565" y="2343671"/>
            <a:ext cx="355603" cy="238575"/>
            <a:chOff x="1845380" y="2142763"/>
            <a:chExt cx="414263" cy="258512"/>
          </a:xfrm>
        </p:grpSpPr>
        <p:cxnSp>
          <p:nvCxnSpPr>
            <p:cNvPr id="158" name="Straight Connector 157">
              <a:extLst>
                <a:ext uri="{FF2B5EF4-FFF2-40B4-BE49-F238E27FC236}">
                  <a16:creationId xmlns:a16="http://schemas.microsoft.com/office/drawing/2014/main" id="{F896A623-217A-4D9E-8C1E-83C4C70C126B}"/>
                </a:ext>
              </a:extLst>
            </p:cNvPr>
            <p:cNvCxnSpPr>
              <a:cxnSpLocks/>
              <a:stCxn id="162" idx="1"/>
              <a:endCxn id="160" idx="5"/>
            </p:cNvCxnSpPr>
            <p:nvPr/>
          </p:nvCxnSpPr>
          <p:spPr>
            <a:xfrm flipH="1" flipV="1">
              <a:off x="2084840" y="2220812"/>
              <a:ext cx="57730"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E7393171-DF10-4E01-9655-D54A36C75B91}"/>
                </a:ext>
              </a:extLst>
            </p:cNvPr>
            <p:cNvCxnSpPr>
              <a:cxnSpLocks/>
              <a:stCxn id="161" idx="7"/>
              <a:endCxn id="160" idx="3"/>
            </p:cNvCxnSpPr>
            <p:nvPr/>
          </p:nvCxnSpPr>
          <p:spPr>
            <a:xfrm flipV="1">
              <a:off x="1962453" y="2220812"/>
              <a:ext cx="57729"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0" name="Oval 159">
              <a:extLst>
                <a:ext uri="{FF2B5EF4-FFF2-40B4-BE49-F238E27FC236}">
                  <a16:creationId xmlns:a16="http://schemas.microsoft.com/office/drawing/2014/main" id="{EE98C575-6544-47B8-B34C-BC18BDFCCE1D}"/>
                </a:ext>
              </a:extLst>
            </p:cNvPr>
            <p:cNvSpPr/>
            <p:nvPr/>
          </p:nvSpPr>
          <p:spPr>
            <a:xfrm>
              <a:off x="2006791" y="2142763"/>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1" name="Oval 160">
              <a:extLst>
                <a:ext uri="{FF2B5EF4-FFF2-40B4-BE49-F238E27FC236}">
                  <a16:creationId xmlns:a16="http://schemas.microsoft.com/office/drawing/2014/main" id="{CCAD9A5E-B09B-406C-864F-F5F4EFAA8502}"/>
                </a:ext>
              </a:extLst>
            </p:cNvPr>
            <p:cNvSpPr/>
            <p:nvPr/>
          </p:nvSpPr>
          <p:spPr>
            <a:xfrm>
              <a:off x="1845380"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2" name="Oval 161">
              <a:extLst>
                <a:ext uri="{FF2B5EF4-FFF2-40B4-BE49-F238E27FC236}">
                  <a16:creationId xmlns:a16="http://schemas.microsoft.com/office/drawing/2014/main" id="{292987D3-944F-43F3-8663-165F2E10BCF2}"/>
                </a:ext>
              </a:extLst>
            </p:cNvPr>
            <p:cNvSpPr/>
            <p:nvPr/>
          </p:nvSpPr>
          <p:spPr>
            <a:xfrm>
              <a:off x="2122483"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63" name="Group 162">
            <a:extLst>
              <a:ext uri="{FF2B5EF4-FFF2-40B4-BE49-F238E27FC236}">
                <a16:creationId xmlns:a16="http://schemas.microsoft.com/office/drawing/2014/main" id="{F30B6D56-62A9-4B64-869C-7C814923E0BD}"/>
              </a:ext>
            </a:extLst>
          </p:cNvPr>
          <p:cNvGrpSpPr/>
          <p:nvPr/>
        </p:nvGrpSpPr>
        <p:grpSpPr>
          <a:xfrm rot="4679618">
            <a:off x="9806055" y="2582367"/>
            <a:ext cx="355603" cy="238575"/>
            <a:chOff x="1845380" y="2142763"/>
            <a:chExt cx="414263" cy="258512"/>
          </a:xfrm>
        </p:grpSpPr>
        <p:cxnSp>
          <p:nvCxnSpPr>
            <p:cNvPr id="164" name="Straight Connector 163">
              <a:extLst>
                <a:ext uri="{FF2B5EF4-FFF2-40B4-BE49-F238E27FC236}">
                  <a16:creationId xmlns:a16="http://schemas.microsoft.com/office/drawing/2014/main" id="{C780C513-388F-4224-94A9-2362B44503E1}"/>
                </a:ext>
              </a:extLst>
            </p:cNvPr>
            <p:cNvCxnSpPr>
              <a:cxnSpLocks/>
              <a:stCxn id="168" idx="1"/>
              <a:endCxn id="166" idx="5"/>
            </p:cNvCxnSpPr>
            <p:nvPr/>
          </p:nvCxnSpPr>
          <p:spPr>
            <a:xfrm flipH="1" flipV="1">
              <a:off x="2084840" y="2220812"/>
              <a:ext cx="57730"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2CE38B0B-E63E-4E25-A7D7-6F619B2E5237}"/>
                </a:ext>
              </a:extLst>
            </p:cNvPr>
            <p:cNvCxnSpPr>
              <a:cxnSpLocks/>
              <a:stCxn id="167" idx="7"/>
              <a:endCxn id="166" idx="3"/>
            </p:cNvCxnSpPr>
            <p:nvPr/>
          </p:nvCxnSpPr>
          <p:spPr>
            <a:xfrm flipV="1">
              <a:off x="1962453" y="2220812"/>
              <a:ext cx="57729" cy="6339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6" name="Oval 165">
              <a:extLst>
                <a:ext uri="{FF2B5EF4-FFF2-40B4-BE49-F238E27FC236}">
                  <a16:creationId xmlns:a16="http://schemas.microsoft.com/office/drawing/2014/main" id="{F338AAF0-B497-44EC-BD42-BB13452BD446}"/>
                </a:ext>
              </a:extLst>
            </p:cNvPr>
            <p:cNvSpPr/>
            <p:nvPr/>
          </p:nvSpPr>
          <p:spPr>
            <a:xfrm>
              <a:off x="2006791" y="2142763"/>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67" name="Oval 166">
              <a:extLst>
                <a:ext uri="{FF2B5EF4-FFF2-40B4-BE49-F238E27FC236}">
                  <a16:creationId xmlns:a16="http://schemas.microsoft.com/office/drawing/2014/main" id="{AF99563F-67F9-4066-AB48-1834F0632DDC}"/>
                </a:ext>
              </a:extLst>
            </p:cNvPr>
            <p:cNvSpPr/>
            <p:nvPr/>
          </p:nvSpPr>
          <p:spPr>
            <a:xfrm>
              <a:off x="1845380"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8" name="Oval 167">
              <a:extLst>
                <a:ext uri="{FF2B5EF4-FFF2-40B4-BE49-F238E27FC236}">
                  <a16:creationId xmlns:a16="http://schemas.microsoft.com/office/drawing/2014/main" id="{2B3D2F5B-2691-4871-B4B0-AA43E8B1A29D}"/>
                </a:ext>
              </a:extLst>
            </p:cNvPr>
            <p:cNvSpPr/>
            <p:nvPr/>
          </p:nvSpPr>
          <p:spPr>
            <a:xfrm>
              <a:off x="2122483" y="2264115"/>
              <a:ext cx="137160" cy="13716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169" name="Straight Arrow Connector 168">
            <a:extLst>
              <a:ext uri="{FF2B5EF4-FFF2-40B4-BE49-F238E27FC236}">
                <a16:creationId xmlns:a16="http://schemas.microsoft.com/office/drawing/2014/main" id="{90F14FA0-7B6C-4194-9AD2-2E85883746FF}"/>
              </a:ext>
            </a:extLst>
          </p:cNvPr>
          <p:cNvCxnSpPr>
            <a:cxnSpLocks/>
          </p:cNvCxnSpPr>
          <p:nvPr/>
        </p:nvCxnSpPr>
        <p:spPr>
          <a:xfrm flipV="1">
            <a:off x="4867285" y="3484487"/>
            <a:ext cx="459313" cy="961367"/>
          </a:xfrm>
          <a:prstGeom prst="straightConnector1">
            <a:avLst/>
          </a:prstGeom>
          <a:ln w="28575">
            <a:solidFill>
              <a:srgbClr val="385D8A"/>
            </a:solidFill>
            <a:tailEnd type="triangle"/>
          </a:ln>
        </p:spPr>
        <p:style>
          <a:lnRef idx="1">
            <a:schemeClr val="accent1"/>
          </a:lnRef>
          <a:fillRef idx="0">
            <a:schemeClr val="accent1"/>
          </a:fillRef>
          <a:effectRef idx="0">
            <a:schemeClr val="accent1"/>
          </a:effectRef>
          <a:fontRef idx="minor">
            <a:schemeClr val="tx1"/>
          </a:fontRef>
        </p:style>
      </p:cxnSp>
      <p:grpSp>
        <p:nvGrpSpPr>
          <p:cNvPr id="1024" name="Group 1023">
            <a:extLst>
              <a:ext uri="{FF2B5EF4-FFF2-40B4-BE49-F238E27FC236}">
                <a16:creationId xmlns:a16="http://schemas.microsoft.com/office/drawing/2014/main" id="{A612496E-DA4F-49E8-94DE-6608CF20B5F3}"/>
              </a:ext>
            </a:extLst>
          </p:cNvPr>
          <p:cNvGrpSpPr/>
          <p:nvPr/>
        </p:nvGrpSpPr>
        <p:grpSpPr>
          <a:xfrm rot="21113162">
            <a:off x="1777656" y="3258437"/>
            <a:ext cx="343625" cy="341127"/>
            <a:chOff x="1418062" y="2443294"/>
            <a:chExt cx="257719" cy="255845"/>
          </a:xfrm>
        </p:grpSpPr>
        <p:cxnSp>
          <p:nvCxnSpPr>
            <p:cNvPr id="175" name="Straight Connector 174">
              <a:extLst>
                <a:ext uri="{FF2B5EF4-FFF2-40B4-BE49-F238E27FC236}">
                  <a16:creationId xmlns:a16="http://schemas.microsoft.com/office/drawing/2014/main" id="{23CF5E64-864A-408B-84A3-300069B542DD}"/>
                </a:ext>
              </a:extLst>
            </p:cNvPr>
            <p:cNvCxnSpPr>
              <a:cxnSpLocks/>
              <a:stCxn id="39" idx="4"/>
              <a:endCxn id="172" idx="0"/>
            </p:cNvCxnSpPr>
            <p:nvPr/>
          </p:nvCxnSpPr>
          <p:spPr>
            <a:xfrm>
              <a:off x="1551263" y="2489013"/>
              <a:ext cx="0" cy="16440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AEA3EB15-5906-4B69-9645-8B9BF0930027}"/>
                </a:ext>
              </a:extLst>
            </p:cNvPr>
            <p:cNvCxnSpPr>
              <a:cxnSpLocks/>
              <a:stCxn id="173" idx="6"/>
              <a:endCxn id="171" idx="2"/>
            </p:cNvCxnSpPr>
            <p:nvPr/>
          </p:nvCxnSpPr>
          <p:spPr>
            <a:xfrm>
              <a:off x="1463781" y="2571750"/>
              <a:ext cx="166281"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70" name="Oval 169">
              <a:extLst>
                <a:ext uri="{FF2B5EF4-FFF2-40B4-BE49-F238E27FC236}">
                  <a16:creationId xmlns:a16="http://schemas.microsoft.com/office/drawing/2014/main" id="{CBC3C686-B8C2-4157-A058-AFC29DCC486F}"/>
                </a:ext>
              </a:extLst>
            </p:cNvPr>
            <p:cNvSpPr/>
            <p:nvPr/>
          </p:nvSpPr>
          <p:spPr>
            <a:xfrm rot="14671449">
              <a:off x="1505542" y="2526029"/>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39" name="Oval 38">
              <a:extLst>
                <a:ext uri="{FF2B5EF4-FFF2-40B4-BE49-F238E27FC236}">
                  <a16:creationId xmlns:a16="http://schemas.microsoft.com/office/drawing/2014/main" id="{30515347-B6F8-4C13-8999-A8439BA76231}"/>
                </a:ext>
              </a:extLst>
            </p:cNvPr>
            <p:cNvSpPr/>
            <p:nvPr/>
          </p:nvSpPr>
          <p:spPr>
            <a:xfrm>
              <a:off x="1528403" y="2443294"/>
              <a:ext cx="45719" cy="45719"/>
            </a:xfrm>
            <a:prstGeom prst="ellipse">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1" name="Oval 170">
              <a:extLst>
                <a:ext uri="{FF2B5EF4-FFF2-40B4-BE49-F238E27FC236}">
                  <a16:creationId xmlns:a16="http://schemas.microsoft.com/office/drawing/2014/main" id="{E6256F4D-25E1-4BEB-9E82-57CEC711231B}"/>
                </a:ext>
              </a:extLst>
            </p:cNvPr>
            <p:cNvSpPr/>
            <p:nvPr/>
          </p:nvSpPr>
          <p:spPr>
            <a:xfrm>
              <a:off x="1630062" y="2548890"/>
              <a:ext cx="45719" cy="45719"/>
            </a:xfrm>
            <a:prstGeom prst="ellipse">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2" name="Oval 171">
              <a:extLst>
                <a:ext uri="{FF2B5EF4-FFF2-40B4-BE49-F238E27FC236}">
                  <a16:creationId xmlns:a16="http://schemas.microsoft.com/office/drawing/2014/main" id="{3435759C-6142-444C-BE90-8C597DD7AA49}"/>
                </a:ext>
              </a:extLst>
            </p:cNvPr>
            <p:cNvSpPr/>
            <p:nvPr/>
          </p:nvSpPr>
          <p:spPr>
            <a:xfrm>
              <a:off x="1528403" y="2653420"/>
              <a:ext cx="45719" cy="45719"/>
            </a:xfrm>
            <a:prstGeom prst="ellipse">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3" name="Oval 172">
              <a:extLst>
                <a:ext uri="{FF2B5EF4-FFF2-40B4-BE49-F238E27FC236}">
                  <a16:creationId xmlns:a16="http://schemas.microsoft.com/office/drawing/2014/main" id="{E77873D5-A690-4B31-ABF5-D68A68898268}"/>
                </a:ext>
              </a:extLst>
            </p:cNvPr>
            <p:cNvSpPr/>
            <p:nvPr/>
          </p:nvSpPr>
          <p:spPr>
            <a:xfrm>
              <a:off x="1418062" y="2548890"/>
              <a:ext cx="45719" cy="45719"/>
            </a:xfrm>
            <a:prstGeom prst="ellipse">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78" name="Group 177">
            <a:extLst>
              <a:ext uri="{FF2B5EF4-FFF2-40B4-BE49-F238E27FC236}">
                <a16:creationId xmlns:a16="http://schemas.microsoft.com/office/drawing/2014/main" id="{B8AF873F-DD0F-4956-A2AE-ED75BBF5E827}"/>
              </a:ext>
            </a:extLst>
          </p:cNvPr>
          <p:cNvGrpSpPr/>
          <p:nvPr/>
        </p:nvGrpSpPr>
        <p:grpSpPr>
          <a:xfrm rot="1431140">
            <a:off x="2140862" y="3513499"/>
            <a:ext cx="343625" cy="341127"/>
            <a:chOff x="1418062" y="2443294"/>
            <a:chExt cx="257719" cy="255845"/>
          </a:xfrm>
        </p:grpSpPr>
        <p:cxnSp>
          <p:nvCxnSpPr>
            <p:cNvPr id="179" name="Straight Connector 178">
              <a:extLst>
                <a:ext uri="{FF2B5EF4-FFF2-40B4-BE49-F238E27FC236}">
                  <a16:creationId xmlns:a16="http://schemas.microsoft.com/office/drawing/2014/main" id="{4EAF6BE2-85B6-4BAA-BB04-FF72BE71C190}"/>
                </a:ext>
              </a:extLst>
            </p:cNvPr>
            <p:cNvCxnSpPr>
              <a:cxnSpLocks/>
              <a:stCxn id="182" idx="4"/>
              <a:endCxn id="184" idx="0"/>
            </p:cNvCxnSpPr>
            <p:nvPr/>
          </p:nvCxnSpPr>
          <p:spPr>
            <a:xfrm>
              <a:off x="1551263" y="2489013"/>
              <a:ext cx="0" cy="16440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FDA593D5-D27A-4020-B608-6193FEDC1E52}"/>
                </a:ext>
              </a:extLst>
            </p:cNvPr>
            <p:cNvCxnSpPr>
              <a:cxnSpLocks/>
              <a:stCxn id="185" idx="6"/>
              <a:endCxn id="183" idx="2"/>
            </p:cNvCxnSpPr>
            <p:nvPr/>
          </p:nvCxnSpPr>
          <p:spPr>
            <a:xfrm>
              <a:off x="1463781" y="2571750"/>
              <a:ext cx="166281"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81" name="Oval 180">
              <a:extLst>
                <a:ext uri="{FF2B5EF4-FFF2-40B4-BE49-F238E27FC236}">
                  <a16:creationId xmlns:a16="http://schemas.microsoft.com/office/drawing/2014/main" id="{151CE059-A191-44BD-9B6F-32E8B2AC387D}"/>
                </a:ext>
              </a:extLst>
            </p:cNvPr>
            <p:cNvSpPr/>
            <p:nvPr/>
          </p:nvSpPr>
          <p:spPr>
            <a:xfrm rot="14671449">
              <a:off x="1505542" y="2526029"/>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82" name="Oval 181">
              <a:extLst>
                <a:ext uri="{FF2B5EF4-FFF2-40B4-BE49-F238E27FC236}">
                  <a16:creationId xmlns:a16="http://schemas.microsoft.com/office/drawing/2014/main" id="{D93ACAB6-098C-4EC2-BA6D-F751CFDB8A91}"/>
                </a:ext>
              </a:extLst>
            </p:cNvPr>
            <p:cNvSpPr/>
            <p:nvPr/>
          </p:nvSpPr>
          <p:spPr>
            <a:xfrm>
              <a:off x="1528403" y="2443294"/>
              <a:ext cx="45719" cy="45719"/>
            </a:xfrm>
            <a:prstGeom prst="ellipse">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3" name="Oval 182">
              <a:extLst>
                <a:ext uri="{FF2B5EF4-FFF2-40B4-BE49-F238E27FC236}">
                  <a16:creationId xmlns:a16="http://schemas.microsoft.com/office/drawing/2014/main" id="{663E701D-7E94-4D9C-8A25-50CCE0200F10}"/>
                </a:ext>
              </a:extLst>
            </p:cNvPr>
            <p:cNvSpPr/>
            <p:nvPr/>
          </p:nvSpPr>
          <p:spPr>
            <a:xfrm>
              <a:off x="1630062" y="2548890"/>
              <a:ext cx="45719" cy="45719"/>
            </a:xfrm>
            <a:prstGeom prst="ellipse">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4" name="Oval 183">
              <a:extLst>
                <a:ext uri="{FF2B5EF4-FFF2-40B4-BE49-F238E27FC236}">
                  <a16:creationId xmlns:a16="http://schemas.microsoft.com/office/drawing/2014/main" id="{00348EDB-747B-49C7-85EB-DAEC767D69E3}"/>
                </a:ext>
              </a:extLst>
            </p:cNvPr>
            <p:cNvSpPr/>
            <p:nvPr/>
          </p:nvSpPr>
          <p:spPr>
            <a:xfrm>
              <a:off x="1528403" y="2653420"/>
              <a:ext cx="45719" cy="45719"/>
            </a:xfrm>
            <a:prstGeom prst="ellipse">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5" name="Oval 184">
              <a:extLst>
                <a:ext uri="{FF2B5EF4-FFF2-40B4-BE49-F238E27FC236}">
                  <a16:creationId xmlns:a16="http://schemas.microsoft.com/office/drawing/2014/main" id="{6D3DFE94-B178-4C2A-AFA0-C53F3F258576}"/>
                </a:ext>
              </a:extLst>
            </p:cNvPr>
            <p:cNvSpPr/>
            <p:nvPr/>
          </p:nvSpPr>
          <p:spPr>
            <a:xfrm>
              <a:off x="1418062" y="2548890"/>
              <a:ext cx="45719" cy="45719"/>
            </a:xfrm>
            <a:prstGeom prst="ellipse">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187" name="Straight Arrow Connector 186">
            <a:extLst>
              <a:ext uri="{FF2B5EF4-FFF2-40B4-BE49-F238E27FC236}">
                <a16:creationId xmlns:a16="http://schemas.microsoft.com/office/drawing/2014/main" id="{81719AB7-C289-4DD9-B106-50645173674F}"/>
              </a:ext>
            </a:extLst>
          </p:cNvPr>
          <p:cNvCxnSpPr>
            <a:cxnSpLocks/>
          </p:cNvCxnSpPr>
          <p:nvPr/>
        </p:nvCxnSpPr>
        <p:spPr>
          <a:xfrm flipV="1">
            <a:off x="11405290" y="3031551"/>
            <a:ext cx="138116" cy="412301"/>
          </a:xfrm>
          <a:prstGeom prst="straightConnector1">
            <a:avLst/>
          </a:prstGeom>
          <a:ln w="28575">
            <a:solidFill>
              <a:srgbClr val="385D8A"/>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Straight Arrow Connector 189">
            <a:extLst>
              <a:ext uri="{FF2B5EF4-FFF2-40B4-BE49-F238E27FC236}">
                <a16:creationId xmlns:a16="http://schemas.microsoft.com/office/drawing/2014/main" id="{15725ED4-A1DC-46CE-BB7F-333F9DB4F8AE}"/>
              </a:ext>
            </a:extLst>
          </p:cNvPr>
          <p:cNvCxnSpPr>
            <a:cxnSpLocks/>
          </p:cNvCxnSpPr>
          <p:nvPr/>
        </p:nvCxnSpPr>
        <p:spPr>
          <a:xfrm flipV="1">
            <a:off x="1505483" y="3780379"/>
            <a:ext cx="518869" cy="134954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51" name="TextBox 150">
            <a:extLst>
              <a:ext uri="{FF2B5EF4-FFF2-40B4-BE49-F238E27FC236}">
                <a16:creationId xmlns:a16="http://schemas.microsoft.com/office/drawing/2014/main" id="{21FC8FFE-BC49-4803-BD1C-DD5D12CF39A4}"/>
              </a:ext>
            </a:extLst>
          </p:cNvPr>
          <p:cNvSpPr txBox="1"/>
          <p:nvPr/>
        </p:nvSpPr>
        <p:spPr>
          <a:xfrm>
            <a:off x="2641600" y="3010665"/>
            <a:ext cx="1320715" cy="379656"/>
          </a:xfrm>
          <a:prstGeom prst="rect">
            <a:avLst/>
          </a:prstGeom>
          <a:noFill/>
        </p:spPr>
        <p:txBody>
          <a:bodyPr wrap="square" rtlCol="0">
            <a:spAutoFit/>
          </a:bodyPr>
          <a:lstStyle/>
          <a:p>
            <a:pPr algn="ctr"/>
            <a:r>
              <a:rPr lang="en-US" sz="1867" dirty="0"/>
              <a:t>CH</a:t>
            </a:r>
            <a:r>
              <a:rPr lang="en-US" sz="1867" baseline="-25000" dirty="0"/>
              <a:t>4</a:t>
            </a:r>
          </a:p>
        </p:txBody>
      </p:sp>
      <p:grpSp>
        <p:nvGrpSpPr>
          <p:cNvPr id="152" name="Group 151">
            <a:extLst>
              <a:ext uri="{FF2B5EF4-FFF2-40B4-BE49-F238E27FC236}">
                <a16:creationId xmlns:a16="http://schemas.microsoft.com/office/drawing/2014/main" id="{EB3B56D8-27AB-48C0-8823-E83EDBC895CC}"/>
              </a:ext>
            </a:extLst>
          </p:cNvPr>
          <p:cNvGrpSpPr/>
          <p:nvPr/>
        </p:nvGrpSpPr>
        <p:grpSpPr>
          <a:xfrm rot="1431140">
            <a:off x="3493973" y="3350106"/>
            <a:ext cx="343625" cy="341127"/>
            <a:chOff x="1418062" y="2443294"/>
            <a:chExt cx="257719" cy="255845"/>
          </a:xfrm>
        </p:grpSpPr>
        <p:cxnSp>
          <p:nvCxnSpPr>
            <p:cNvPr id="153" name="Straight Connector 152">
              <a:extLst>
                <a:ext uri="{FF2B5EF4-FFF2-40B4-BE49-F238E27FC236}">
                  <a16:creationId xmlns:a16="http://schemas.microsoft.com/office/drawing/2014/main" id="{0D34F08C-0089-4473-9796-5C1411C319E9}"/>
                </a:ext>
              </a:extLst>
            </p:cNvPr>
            <p:cNvCxnSpPr>
              <a:cxnSpLocks/>
              <a:stCxn id="156" idx="4"/>
              <a:endCxn id="177" idx="0"/>
            </p:cNvCxnSpPr>
            <p:nvPr/>
          </p:nvCxnSpPr>
          <p:spPr>
            <a:xfrm>
              <a:off x="1551263" y="2489013"/>
              <a:ext cx="0" cy="164407"/>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46DF817A-72A2-4F1A-ACD7-863C84E14BD8}"/>
                </a:ext>
              </a:extLst>
            </p:cNvPr>
            <p:cNvCxnSpPr>
              <a:cxnSpLocks/>
              <a:stCxn id="186" idx="6"/>
              <a:endCxn id="176" idx="2"/>
            </p:cNvCxnSpPr>
            <p:nvPr/>
          </p:nvCxnSpPr>
          <p:spPr>
            <a:xfrm>
              <a:off x="1463781" y="2571750"/>
              <a:ext cx="166281" cy="0"/>
            </a:xfrm>
            <a:prstGeom prst="line">
              <a:avLst/>
            </a:prstGeom>
            <a:ln>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55" name="Oval 154">
              <a:extLst>
                <a:ext uri="{FF2B5EF4-FFF2-40B4-BE49-F238E27FC236}">
                  <a16:creationId xmlns:a16="http://schemas.microsoft.com/office/drawing/2014/main" id="{62F11EDF-04DE-4558-965E-784170E2A182}"/>
                </a:ext>
              </a:extLst>
            </p:cNvPr>
            <p:cNvSpPr/>
            <p:nvPr/>
          </p:nvSpPr>
          <p:spPr>
            <a:xfrm rot="14671449">
              <a:off x="1505542" y="2526029"/>
              <a:ext cx="91440" cy="9144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endParaRPr>
            </a:p>
          </p:txBody>
        </p:sp>
        <p:sp>
          <p:nvSpPr>
            <p:cNvPr id="156" name="Oval 155">
              <a:extLst>
                <a:ext uri="{FF2B5EF4-FFF2-40B4-BE49-F238E27FC236}">
                  <a16:creationId xmlns:a16="http://schemas.microsoft.com/office/drawing/2014/main" id="{5955B4EA-08CC-42DD-8E9E-20B0870E38E9}"/>
                </a:ext>
              </a:extLst>
            </p:cNvPr>
            <p:cNvSpPr/>
            <p:nvPr/>
          </p:nvSpPr>
          <p:spPr>
            <a:xfrm>
              <a:off x="1528403" y="2443294"/>
              <a:ext cx="45719" cy="45719"/>
            </a:xfrm>
            <a:prstGeom prst="ellipse">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6" name="Oval 175">
              <a:extLst>
                <a:ext uri="{FF2B5EF4-FFF2-40B4-BE49-F238E27FC236}">
                  <a16:creationId xmlns:a16="http://schemas.microsoft.com/office/drawing/2014/main" id="{5F2FCC42-C9FA-4931-849C-A3BF58A2E2BD}"/>
                </a:ext>
              </a:extLst>
            </p:cNvPr>
            <p:cNvSpPr/>
            <p:nvPr/>
          </p:nvSpPr>
          <p:spPr>
            <a:xfrm>
              <a:off x="1630062" y="2548890"/>
              <a:ext cx="45719" cy="45719"/>
            </a:xfrm>
            <a:prstGeom prst="ellipse">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7" name="Oval 176">
              <a:extLst>
                <a:ext uri="{FF2B5EF4-FFF2-40B4-BE49-F238E27FC236}">
                  <a16:creationId xmlns:a16="http://schemas.microsoft.com/office/drawing/2014/main" id="{ABA7566B-9EE7-4141-97D7-BFBE79DBEC14}"/>
                </a:ext>
              </a:extLst>
            </p:cNvPr>
            <p:cNvSpPr/>
            <p:nvPr/>
          </p:nvSpPr>
          <p:spPr>
            <a:xfrm>
              <a:off x="1528403" y="2653420"/>
              <a:ext cx="45719" cy="45719"/>
            </a:xfrm>
            <a:prstGeom prst="ellipse">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86" name="Oval 185">
              <a:extLst>
                <a:ext uri="{FF2B5EF4-FFF2-40B4-BE49-F238E27FC236}">
                  <a16:creationId xmlns:a16="http://schemas.microsoft.com/office/drawing/2014/main" id="{38CF169D-26EC-451C-9CD1-9E9CFEFCFB55}"/>
                </a:ext>
              </a:extLst>
            </p:cNvPr>
            <p:cNvSpPr/>
            <p:nvPr/>
          </p:nvSpPr>
          <p:spPr>
            <a:xfrm>
              <a:off x="1418062" y="2548890"/>
              <a:ext cx="45719" cy="45719"/>
            </a:xfrm>
            <a:prstGeom prst="ellipse">
              <a:avLst/>
            </a:prstGeom>
            <a:solidFill>
              <a:schemeClr val="accent2">
                <a:lumMod val="40000"/>
                <a:lumOff val="6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cxnSp>
        <p:nvCxnSpPr>
          <p:cNvPr id="188" name="Straight Arrow Connector 187">
            <a:extLst>
              <a:ext uri="{FF2B5EF4-FFF2-40B4-BE49-F238E27FC236}">
                <a16:creationId xmlns:a16="http://schemas.microsoft.com/office/drawing/2014/main" id="{C06AD96A-D22B-435F-9730-FE46B6D81B7D}"/>
              </a:ext>
            </a:extLst>
          </p:cNvPr>
          <p:cNvCxnSpPr>
            <a:cxnSpLocks/>
          </p:cNvCxnSpPr>
          <p:nvPr/>
        </p:nvCxnSpPr>
        <p:spPr>
          <a:xfrm flipH="1" flipV="1">
            <a:off x="3766884" y="3683257"/>
            <a:ext cx="790160" cy="62292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Google Shape;58;p13">
            <a:extLst>
              <a:ext uri="{FF2B5EF4-FFF2-40B4-BE49-F238E27FC236}">
                <a16:creationId xmlns:a16="http://schemas.microsoft.com/office/drawing/2014/main" id="{AA5D5BF6-2305-146E-CB6E-7B5C72E7A306}"/>
              </a:ext>
            </a:extLst>
          </p:cNvPr>
          <p:cNvSpPr txBox="1">
            <a:spLocks/>
          </p:cNvSpPr>
          <p:nvPr/>
        </p:nvSpPr>
        <p:spPr>
          <a:xfrm>
            <a:off x="125944" y="330856"/>
            <a:ext cx="11828106" cy="1254968"/>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dirty="0">
                <a:latin typeface="+mn-lt"/>
                <a:ea typeface="Roboto Light"/>
                <a:cs typeface="Roboto Light"/>
                <a:sym typeface="Roboto Light"/>
              </a:rPr>
              <a:t>THE BIOCHAR APPROACH</a:t>
            </a:r>
            <a:br>
              <a:rPr lang="en-US" dirty="0">
                <a:latin typeface="+mn-lt"/>
                <a:ea typeface="Roboto Light"/>
                <a:cs typeface="Roboto Light"/>
                <a:sym typeface="Roboto Light"/>
              </a:rPr>
            </a:br>
            <a:r>
              <a:rPr lang="en-US" sz="4000" dirty="0">
                <a:latin typeface="+mn-lt"/>
                <a:ea typeface="Roboto Light"/>
                <a:cs typeface="Roboto Light"/>
                <a:sym typeface="Roboto Light"/>
              </a:rPr>
              <a:t>Sequestration of waste biogenic carbon </a:t>
            </a:r>
            <a:endParaRPr lang="en-US" sz="4000" dirty="0">
              <a:latin typeface="+mn-lt"/>
              <a:ea typeface="Roboto Medium"/>
              <a:cs typeface="Roboto Medium"/>
              <a:sym typeface="Roboto Medium"/>
            </a:endParaRPr>
          </a:p>
        </p:txBody>
      </p:sp>
      <p:pic>
        <p:nvPicPr>
          <p:cNvPr id="2" name="Picture 1" descr="Home">
            <a:extLst>
              <a:ext uri="{FF2B5EF4-FFF2-40B4-BE49-F238E27FC236}">
                <a16:creationId xmlns:a16="http://schemas.microsoft.com/office/drawing/2014/main" id="{52A5876B-650C-FA56-E721-962A0B17A5DB}"/>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6757" y="6372897"/>
            <a:ext cx="664755" cy="289168"/>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a:extLst>
              <a:ext uri="{FF2B5EF4-FFF2-40B4-BE49-F238E27FC236}">
                <a16:creationId xmlns:a16="http://schemas.microsoft.com/office/drawing/2014/main" id="{F6DF486B-7924-80C0-D3B1-0C6A79ADA938}"/>
              </a:ext>
            </a:extLst>
          </p:cNvPr>
          <p:cNvCxnSpPr>
            <a:cxnSpLocks/>
          </p:cNvCxnSpPr>
          <p:nvPr/>
        </p:nvCxnSpPr>
        <p:spPr>
          <a:xfrm>
            <a:off x="9197681" y="4411203"/>
            <a:ext cx="1188720" cy="718725"/>
          </a:xfrm>
          <a:prstGeom prst="straightConnector1">
            <a:avLst/>
          </a:prstGeom>
          <a:ln w="28575">
            <a:solidFill>
              <a:schemeClr val="accent6">
                <a:lumMod val="75000"/>
              </a:schemeClr>
            </a:solidFill>
            <a:tailEnd type="triangle"/>
          </a:ln>
          <a:effectLst>
            <a:outerShdw blurRad="50800" dist="50800" dir="5400000" sx="1000" sy="1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pic>
        <p:nvPicPr>
          <p:cNvPr id="16" name="Picture 15" descr="Icon&#10;&#10;Description automatically generated">
            <a:extLst>
              <a:ext uri="{FF2B5EF4-FFF2-40B4-BE49-F238E27FC236}">
                <a16:creationId xmlns:a16="http://schemas.microsoft.com/office/drawing/2014/main" id="{07316D37-9E94-899D-634E-5F5F6FBF99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48420" y="-13839"/>
            <a:ext cx="907831" cy="680541"/>
          </a:xfrm>
          <a:prstGeom prst="rect">
            <a:avLst/>
          </a:prstGeom>
        </p:spPr>
      </p:pic>
      <p:sp>
        <p:nvSpPr>
          <p:cNvPr id="3" name="TextBox 2">
            <a:extLst>
              <a:ext uri="{FF2B5EF4-FFF2-40B4-BE49-F238E27FC236}">
                <a16:creationId xmlns:a16="http://schemas.microsoft.com/office/drawing/2014/main" id="{111BA65E-A390-8EAE-234B-688AF47D2E26}"/>
              </a:ext>
            </a:extLst>
          </p:cNvPr>
          <p:cNvSpPr txBox="1"/>
          <p:nvPr/>
        </p:nvSpPr>
        <p:spPr>
          <a:xfrm>
            <a:off x="0" y="6527470"/>
            <a:ext cx="12192000" cy="276999"/>
          </a:xfrm>
          <a:prstGeom prst="rect">
            <a:avLst/>
          </a:prstGeom>
          <a:noFill/>
        </p:spPr>
        <p:txBody>
          <a:bodyPr wrap="square">
            <a:spAutoFit/>
          </a:bodyPr>
          <a:lstStyle/>
          <a:p>
            <a:pPr algn="ctr"/>
            <a:r>
              <a:rPr lang="en-US" sz="1200" dirty="0"/>
              <a:t>USBI – Oregon Association of Conservation Districts Annual Meeting – October 2023</a:t>
            </a:r>
          </a:p>
        </p:txBody>
      </p:sp>
      <p:sp>
        <p:nvSpPr>
          <p:cNvPr id="9" name="Lightning Bolt 8">
            <a:extLst>
              <a:ext uri="{FF2B5EF4-FFF2-40B4-BE49-F238E27FC236}">
                <a16:creationId xmlns:a16="http://schemas.microsoft.com/office/drawing/2014/main" id="{CB33778A-CAA0-1E20-5ACF-DF0248D7DA57}"/>
              </a:ext>
            </a:extLst>
          </p:cNvPr>
          <p:cNvSpPr/>
          <p:nvPr/>
        </p:nvSpPr>
        <p:spPr>
          <a:xfrm>
            <a:off x="11287593" y="2330336"/>
            <a:ext cx="605388" cy="859672"/>
          </a:xfrm>
          <a:prstGeom prst="lightningBol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Tree>
    <p:extLst>
      <p:ext uri="{BB962C8B-B14F-4D97-AF65-F5344CB8AC3E}">
        <p14:creationId xmlns:p14="http://schemas.microsoft.com/office/powerpoint/2010/main" val="21081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par>
                                <p:cTn id="20" presetID="10"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500"/>
                                        <p:tgtEl>
                                          <p:spTgt spid="40"/>
                                        </p:tgtEl>
                                      </p:cBhvr>
                                    </p:animEffect>
                                  </p:childTnLst>
                                </p:cTn>
                              </p:par>
                              <p:par>
                                <p:cTn id="23" presetID="10" presetClass="entr" presetSubtype="0" fill="hold" nodeType="with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500"/>
                                        <p:tgtEl>
                                          <p:spTgt spid="42"/>
                                        </p:tgtEl>
                                      </p:cBhvr>
                                    </p:animEffect>
                                  </p:childTnLst>
                                </p:cTn>
                              </p:par>
                              <p:par>
                                <p:cTn id="26" presetID="10" presetClass="entr" presetSubtype="0" fill="hold" nodeType="withEffect">
                                  <p:stCondLst>
                                    <p:cond delay="0"/>
                                  </p:stCondLst>
                                  <p:childTnLst>
                                    <p:set>
                                      <p:cBhvr>
                                        <p:cTn id="27" dur="1" fill="hold">
                                          <p:stCondLst>
                                            <p:cond delay="0"/>
                                          </p:stCondLst>
                                        </p:cTn>
                                        <p:tgtEl>
                                          <p:spTgt spid="46"/>
                                        </p:tgtEl>
                                        <p:attrNameLst>
                                          <p:attrName>style.visibility</p:attrName>
                                        </p:attrNameLst>
                                      </p:cBhvr>
                                      <p:to>
                                        <p:strVal val="visible"/>
                                      </p:to>
                                    </p:set>
                                    <p:animEffect transition="in" filter="fade">
                                      <p:cBhvr>
                                        <p:cTn id="28" dur="500"/>
                                        <p:tgtEl>
                                          <p:spTgt spid="4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1"/>
                                        </p:tgtEl>
                                        <p:attrNameLst>
                                          <p:attrName>style.visibility</p:attrName>
                                        </p:attrNameLst>
                                      </p:cBhvr>
                                      <p:to>
                                        <p:strVal val="visible"/>
                                      </p:to>
                                    </p:set>
                                    <p:animEffect transition="in" filter="fade">
                                      <p:cBhvr>
                                        <p:cTn id="34" dur="500"/>
                                        <p:tgtEl>
                                          <p:spTgt spid="51"/>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500"/>
                                        <p:tgtEl>
                                          <p:spTgt spid="5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2"/>
                                        </p:tgtEl>
                                        <p:attrNameLst>
                                          <p:attrName>style.visibility</p:attrName>
                                        </p:attrNameLst>
                                      </p:cBhvr>
                                      <p:to>
                                        <p:strVal val="visible"/>
                                      </p:to>
                                    </p:set>
                                    <p:animEffect transition="in" filter="fade">
                                      <p:cBhvr>
                                        <p:cTn id="40" dur="500"/>
                                        <p:tgtEl>
                                          <p:spTgt spid="6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
                                        </p:tgtEl>
                                        <p:attrNameLst>
                                          <p:attrName>style.visibility</p:attrName>
                                        </p:attrNameLst>
                                      </p:cBhvr>
                                      <p:to>
                                        <p:strVal val="visible"/>
                                      </p:to>
                                    </p:set>
                                    <p:animEffect transition="in" filter="fade">
                                      <p:cBhvr>
                                        <p:cTn id="43" dur="500"/>
                                        <p:tgtEl>
                                          <p:spTgt spid="6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4"/>
                                        </p:tgtEl>
                                        <p:attrNameLst>
                                          <p:attrName>style.visibility</p:attrName>
                                        </p:attrNameLst>
                                      </p:cBhvr>
                                      <p:to>
                                        <p:strVal val="visible"/>
                                      </p:to>
                                    </p:set>
                                    <p:animEffect transition="in" filter="fade">
                                      <p:cBhvr>
                                        <p:cTn id="46" dur="500"/>
                                        <p:tgtEl>
                                          <p:spTgt spid="64"/>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67"/>
                                        </p:tgtEl>
                                        <p:attrNameLst>
                                          <p:attrName>style.visibility</p:attrName>
                                        </p:attrNameLst>
                                      </p:cBhvr>
                                      <p:to>
                                        <p:strVal val="visible"/>
                                      </p:to>
                                    </p:set>
                                    <p:animEffect transition="in" filter="fade">
                                      <p:cBhvr>
                                        <p:cTn id="49" dur="500"/>
                                        <p:tgtEl>
                                          <p:spTgt spid="67"/>
                                        </p:tgtEl>
                                      </p:cBhvr>
                                    </p:animEffect>
                                  </p:childTnLst>
                                </p:cTn>
                              </p:par>
                              <p:par>
                                <p:cTn id="50" presetID="10" presetClass="entr" presetSubtype="0" fill="hold" nodeType="withEffect">
                                  <p:stCondLst>
                                    <p:cond delay="0"/>
                                  </p:stCondLst>
                                  <p:childTnLst>
                                    <p:set>
                                      <p:cBhvr>
                                        <p:cTn id="51" dur="1" fill="hold">
                                          <p:stCondLst>
                                            <p:cond delay="0"/>
                                          </p:stCondLst>
                                        </p:cTn>
                                        <p:tgtEl>
                                          <p:spTgt spid="126"/>
                                        </p:tgtEl>
                                        <p:attrNameLst>
                                          <p:attrName>style.visibility</p:attrName>
                                        </p:attrNameLst>
                                      </p:cBhvr>
                                      <p:to>
                                        <p:strVal val="visible"/>
                                      </p:to>
                                    </p:set>
                                    <p:animEffect transition="in" filter="fade">
                                      <p:cBhvr>
                                        <p:cTn id="52" dur="500"/>
                                        <p:tgtEl>
                                          <p:spTgt spid="126"/>
                                        </p:tgtEl>
                                      </p:cBhvr>
                                    </p:animEffect>
                                  </p:childTnLst>
                                </p:cTn>
                              </p:par>
                              <p:par>
                                <p:cTn id="53" presetID="10" presetClass="entr" presetSubtype="0" fill="hold" nodeType="withEffect">
                                  <p:stCondLst>
                                    <p:cond delay="0"/>
                                  </p:stCondLst>
                                  <p:childTnLst>
                                    <p:set>
                                      <p:cBhvr>
                                        <p:cTn id="54" dur="1" fill="hold">
                                          <p:stCondLst>
                                            <p:cond delay="0"/>
                                          </p:stCondLst>
                                        </p:cTn>
                                        <p:tgtEl>
                                          <p:spTgt spid="138"/>
                                        </p:tgtEl>
                                        <p:attrNameLst>
                                          <p:attrName>style.visibility</p:attrName>
                                        </p:attrNameLst>
                                      </p:cBhvr>
                                      <p:to>
                                        <p:strVal val="visible"/>
                                      </p:to>
                                    </p:set>
                                    <p:animEffect transition="in" filter="fade">
                                      <p:cBhvr>
                                        <p:cTn id="55" dur="500"/>
                                        <p:tgtEl>
                                          <p:spTgt spid="138"/>
                                        </p:tgtEl>
                                      </p:cBhvr>
                                    </p:animEffect>
                                  </p:childTnLst>
                                </p:cTn>
                              </p:par>
                              <p:par>
                                <p:cTn id="56" presetID="10" presetClass="entr" presetSubtype="0" fill="hold" nodeType="withEffect">
                                  <p:stCondLst>
                                    <p:cond delay="0"/>
                                  </p:stCondLst>
                                  <p:childTnLst>
                                    <p:set>
                                      <p:cBhvr>
                                        <p:cTn id="57" dur="1" fill="hold">
                                          <p:stCondLst>
                                            <p:cond delay="0"/>
                                          </p:stCondLst>
                                        </p:cTn>
                                        <p:tgtEl>
                                          <p:spTgt spid="144"/>
                                        </p:tgtEl>
                                        <p:attrNameLst>
                                          <p:attrName>style.visibility</p:attrName>
                                        </p:attrNameLst>
                                      </p:cBhvr>
                                      <p:to>
                                        <p:strVal val="visible"/>
                                      </p:to>
                                    </p:set>
                                    <p:animEffect transition="in" filter="fade">
                                      <p:cBhvr>
                                        <p:cTn id="58" dur="500"/>
                                        <p:tgtEl>
                                          <p:spTgt spid="144"/>
                                        </p:tgtEl>
                                      </p:cBhvr>
                                    </p:animEffect>
                                  </p:childTnLst>
                                </p:cTn>
                              </p:par>
                              <p:par>
                                <p:cTn id="59" presetID="10" presetClass="entr" presetSubtype="0" fill="hold" nodeType="withEffect">
                                  <p:stCondLst>
                                    <p:cond delay="0"/>
                                  </p:stCondLst>
                                  <p:childTnLst>
                                    <p:set>
                                      <p:cBhvr>
                                        <p:cTn id="60" dur="1" fill="hold">
                                          <p:stCondLst>
                                            <p:cond delay="0"/>
                                          </p:stCondLst>
                                        </p:cTn>
                                        <p:tgtEl>
                                          <p:spTgt spid="163"/>
                                        </p:tgtEl>
                                        <p:attrNameLst>
                                          <p:attrName>style.visibility</p:attrName>
                                        </p:attrNameLst>
                                      </p:cBhvr>
                                      <p:to>
                                        <p:strVal val="visible"/>
                                      </p:to>
                                    </p:set>
                                    <p:animEffect transition="in" filter="fade">
                                      <p:cBhvr>
                                        <p:cTn id="61" dur="500"/>
                                        <p:tgtEl>
                                          <p:spTgt spid="163"/>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par>
                                <p:cTn id="65" presetID="10" presetClass="entr" presetSubtype="0" fill="hold" nodeType="withEffect">
                                  <p:stCondLst>
                                    <p:cond delay="0"/>
                                  </p:stCondLst>
                                  <p:childTnLst>
                                    <p:set>
                                      <p:cBhvr>
                                        <p:cTn id="66" dur="1" fill="hold">
                                          <p:stCondLst>
                                            <p:cond delay="0"/>
                                          </p:stCondLst>
                                        </p:cTn>
                                        <p:tgtEl>
                                          <p:spTgt spid="187"/>
                                        </p:tgtEl>
                                        <p:attrNameLst>
                                          <p:attrName>style.visibility</p:attrName>
                                        </p:attrNameLst>
                                      </p:cBhvr>
                                      <p:to>
                                        <p:strVal val="visible"/>
                                      </p:to>
                                    </p:set>
                                    <p:animEffect transition="in" filter="fade">
                                      <p:cBhvr>
                                        <p:cTn id="67" dur="500"/>
                                        <p:tgtEl>
                                          <p:spTgt spid="187"/>
                                        </p:tgtEl>
                                      </p:cBhvr>
                                    </p:animEffect>
                                  </p:childTnLst>
                                </p:cTn>
                              </p:par>
                              <p:par>
                                <p:cTn id="68" presetID="10" presetClass="entr" presetSubtype="0" fill="hold" nodeType="with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2" grpId="0" animBg="1"/>
      <p:bldP spid="36" grpId="0"/>
      <p:bldP spid="47" grpId="0"/>
      <p:bldP spid="51" grpId="0"/>
      <p:bldP spid="56" grpId="0"/>
      <p:bldP spid="62" grpId="0" animBg="1"/>
      <p:bldP spid="63" grpId="0"/>
      <p:bldP spid="64" grpId="0"/>
      <p:bldP spid="67" grpId="0"/>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8;p13">
            <a:extLst>
              <a:ext uri="{FF2B5EF4-FFF2-40B4-BE49-F238E27FC236}">
                <a16:creationId xmlns:a16="http://schemas.microsoft.com/office/drawing/2014/main" id="{AA5D5BF6-2305-146E-CB6E-7B5C72E7A306}"/>
              </a:ext>
            </a:extLst>
          </p:cNvPr>
          <p:cNvSpPr txBox="1">
            <a:spLocks/>
          </p:cNvSpPr>
          <p:nvPr/>
        </p:nvSpPr>
        <p:spPr>
          <a:xfrm>
            <a:off x="125944" y="330856"/>
            <a:ext cx="11828106" cy="1254968"/>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dirty="0">
                <a:latin typeface="+mn-lt"/>
                <a:ea typeface="Roboto Light"/>
                <a:cs typeface="Roboto Light"/>
                <a:sym typeface="Roboto Light"/>
              </a:rPr>
              <a:t>BIOCHAR PRODUCTION</a:t>
            </a:r>
            <a:br>
              <a:rPr lang="en-US" dirty="0">
                <a:latin typeface="+mn-lt"/>
                <a:ea typeface="Roboto Light"/>
                <a:cs typeface="Roboto Light"/>
                <a:sym typeface="Roboto Light"/>
              </a:rPr>
            </a:br>
            <a:r>
              <a:rPr lang="en-US" sz="4000" dirty="0">
                <a:latin typeface="+mn-lt"/>
                <a:ea typeface="Roboto Light"/>
                <a:cs typeface="Roboto Light"/>
                <a:sym typeface="Roboto Light"/>
              </a:rPr>
              <a:t>From In-Woods to On-Farm to Industrial</a:t>
            </a:r>
            <a:endParaRPr lang="en-US" sz="4000" dirty="0">
              <a:latin typeface="+mn-lt"/>
              <a:ea typeface="Roboto Medium"/>
              <a:cs typeface="Roboto Medium"/>
              <a:sym typeface="Roboto Medium"/>
            </a:endParaRPr>
          </a:p>
        </p:txBody>
      </p:sp>
      <p:pic>
        <p:nvPicPr>
          <p:cNvPr id="16" name="Picture 15" descr="Icon&#10;&#10;Description automatically generated">
            <a:extLst>
              <a:ext uri="{FF2B5EF4-FFF2-40B4-BE49-F238E27FC236}">
                <a16:creationId xmlns:a16="http://schemas.microsoft.com/office/drawing/2014/main" id="{07316D37-9E94-899D-634E-5F5F6FBF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8420" y="-13839"/>
            <a:ext cx="907831" cy="680541"/>
          </a:xfrm>
          <a:prstGeom prst="rect">
            <a:avLst/>
          </a:prstGeom>
        </p:spPr>
      </p:pic>
      <p:pic>
        <p:nvPicPr>
          <p:cNvPr id="38" name="18CE26E5-DBC9-44C1-A314-09C46B09334E" descr="Image">
            <a:extLst>
              <a:ext uri="{FF2B5EF4-FFF2-40B4-BE49-F238E27FC236}">
                <a16:creationId xmlns:a16="http://schemas.microsoft.com/office/drawing/2014/main" id="{ABC8DBBB-ADA7-2D1C-ABAA-E8983A15EF6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5535" b="-4"/>
          <a:stretch/>
        </p:blipFill>
        <p:spPr bwMode="auto">
          <a:xfrm>
            <a:off x="3360218" y="1815410"/>
            <a:ext cx="1896051" cy="12722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Picture 4" descr="https://www.pyreg.de/wp-content/uploads/p500_bs_klein_02.jpg">
            <a:extLst>
              <a:ext uri="{FF2B5EF4-FFF2-40B4-BE49-F238E27FC236}">
                <a16:creationId xmlns:a16="http://schemas.microsoft.com/office/drawing/2014/main" id="{E5002D2B-3356-55E6-FDBD-D2DDB0560AD2}"/>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8282333" y="1810502"/>
            <a:ext cx="3041646" cy="131866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a:extLst>
              <a:ext uri="{FF2B5EF4-FFF2-40B4-BE49-F238E27FC236}">
                <a16:creationId xmlns:a16="http://schemas.microsoft.com/office/drawing/2014/main" id="{74D04482-608B-9E01-D069-7D12F2795AA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445" r="12359" b="15867"/>
          <a:stretch/>
        </p:blipFill>
        <p:spPr bwMode="auto">
          <a:xfrm>
            <a:off x="5768582" y="1815411"/>
            <a:ext cx="2230098" cy="127228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a:extLst>
              <a:ext uri="{FF2B5EF4-FFF2-40B4-BE49-F238E27FC236}">
                <a16:creationId xmlns:a16="http://schemas.microsoft.com/office/drawing/2014/main" id="{2B993998-1010-4324-91E6-1100803CD0B0}"/>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18798" y="3867962"/>
            <a:ext cx="2192043" cy="1836979"/>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4" descr="A blue sign in front of a building&#10;&#10;Description generated with very high confidence">
            <a:extLst>
              <a:ext uri="{FF2B5EF4-FFF2-40B4-BE49-F238E27FC236}">
                <a16:creationId xmlns:a16="http://schemas.microsoft.com/office/drawing/2014/main" id="{383122C9-E506-0B15-000B-1521D1675E84}"/>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l="21945" t="25208" r="15880" b="27477"/>
          <a:stretch/>
        </p:blipFill>
        <p:spPr>
          <a:xfrm>
            <a:off x="7426425" y="3867962"/>
            <a:ext cx="3695583" cy="1874840"/>
          </a:xfrm>
          <a:prstGeom prst="rect">
            <a:avLst/>
          </a:prstGeom>
        </p:spPr>
      </p:pic>
      <p:pic>
        <p:nvPicPr>
          <p:cNvPr id="48" name="Picture 2" descr="image210">
            <a:extLst>
              <a:ext uri="{FF2B5EF4-FFF2-40B4-BE49-F238E27FC236}">
                <a16:creationId xmlns:a16="http://schemas.microsoft.com/office/drawing/2014/main" id="{E1C7EEE1-C756-202F-D72E-3A6A78AB2A5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4332" y="1815410"/>
            <a:ext cx="2325242" cy="1162621"/>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1" descr="A screen shot of a computer&#10;&#10;Description automatically generated">
            <a:extLst>
              <a:ext uri="{FF2B5EF4-FFF2-40B4-BE49-F238E27FC236}">
                <a16:creationId xmlns:a16="http://schemas.microsoft.com/office/drawing/2014/main" id="{A4969BCC-D2A8-D753-CF38-12AF4141E9CB}"/>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010538" y="3867962"/>
            <a:ext cx="2365358" cy="1836979"/>
          </a:xfrm>
          <a:prstGeom prst="rect">
            <a:avLst/>
          </a:prstGeom>
        </p:spPr>
      </p:pic>
      <p:sp>
        <p:nvSpPr>
          <p:cNvPr id="60" name="TextBox 59">
            <a:extLst>
              <a:ext uri="{FF2B5EF4-FFF2-40B4-BE49-F238E27FC236}">
                <a16:creationId xmlns:a16="http://schemas.microsoft.com/office/drawing/2014/main" id="{AA80F15F-59E1-DD3D-C9B5-3191239A534F}"/>
              </a:ext>
            </a:extLst>
          </p:cNvPr>
          <p:cNvSpPr txBox="1"/>
          <p:nvPr/>
        </p:nvSpPr>
        <p:spPr>
          <a:xfrm>
            <a:off x="663064" y="3129170"/>
            <a:ext cx="2147777" cy="523220"/>
          </a:xfrm>
          <a:prstGeom prst="rect">
            <a:avLst/>
          </a:prstGeom>
          <a:noFill/>
        </p:spPr>
        <p:txBody>
          <a:bodyPr wrap="square" rtlCol="0">
            <a:spAutoFit/>
          </a:bodyPr>
          <a:lstStyle/>
          <a:p>
            <a:r>
              <a:rPr lang="en-US" sz="1400" b="1" dirty="0"/>
              <a:t>“Ring of Fire”</a:t>
            </a:r>
          </a:p>
          <a:p>
            <a:r>
              <a:rPr lang="en-US" sz="1400" b="1" dirty="0"/>
              <a:t>Wilsonbiochar.com</a:t>
            </a:r>
          </a:p>
        </p:txBody>
      </p:sp>
      <p:sp>
        <p:nvSpPr>
          <p:cNvPr id="65" name="TextBox 64">
            <a:extLst>
              <a:ext uri="{FF2B5EF4-FFF2-40B4-BE49-F238E27FC236}">
                <a16:creationId xmlns:a16="http://schemas.microsoft.com/office/drawing/2014/main" id="{B344B0C8-646D-4E97-8B4D-859D640BCE2D}"/>
              </a:ext>
            </a:extLst>
          </p:cNvPr>
          <p:cNvSpPr txBox="1"/>
          <p:nvPr/>
        </p:nvSpPr>
        <p:spPr>
          <a:xfrm>
            <a:off x="5768582" y="3129170"/>
            <a:ext cx="2147777" cy="523220"/>
          </a:xfrm>
          <a:prstGeom prst="rect">
            <a:avLst/>
          </a:prstGeom>
          <a:noFill/>
        </p:spPr>
        <p:txBody>
          <a:bodyPr wrap="square" rtlCol="0">
            <a:spAutoFit/>
          </a:bodyPr>
          <a:lstStyle/>
          <a:p>
            <a:r>
              <a:rPr lang="en-US" sz="1400" b="1" dirty="0" err="1"/>
              <a:t>ARTIchar</a:t>
            </a:r>
            <a:endParaRPr lang="en-US" sz="1400" b="1" dirty="0"/>
          </a:p>
          <a:p>
            <a:r>
              <a:rPr lang="en-US" sz="1400" b="1" dirty="0"/>
              <a:t>artichar.com</a:t>
            </a:r>
          </a:p>
        </p:txBody>
      </p:sp>
      <p:sp>
        <p:nvSpPr>
          <p:cNvPr id="66" name="TextBox 65">
            <a:extLst>
              <a:ext uri="{FF2B5EF4-FFF2-40B4-BE49-F238E27FC236}">
                <a16:creationId xmlns:a16="http://schemas.microsoft.com/office/drawing/2014/main" id="{665A962D-D05A-39FF-F7E9-859ACD369974}"/>
              </a:ext>
            </a:extLst>
          </p:cNvPr>
          <p:cNvSpPr txBox="1"/>
          <p:nvPr/>
        </p:nvSpPr>
        <p:spPr>
          <a:xfrm>
            <a:off x="3361360" y="3129170"/>
            <a:ext cx="2147777" cy="523220"/>
          </a:xfrm>
          <a:prstGeom prst="rect">
            <a:avLst/>
          </a:prstGeom>
          <a:noFill/>
        </p:spPr>
        <p:txBody>
          <a:bodyPr wrap="square" rtlCol="0">
            <a:spAutoFit/>
          </a:bodyPr>
          <a:lstStyle/>
          <a:p>
            <a:r>
              <a:rPr lang="en-US" sz="1400" b="1" dirty="0"/>
              <a:t>Carbonator 6050</a:t>
            </a:r>
          </a:p>
          <a:p>
            <a:r>
              <a:rPr lang="en-US" sz="1400" b="1" dirty="0"/>
              <a:t>tigercat.com</a:t>
            </a:r>
          </a:p>
        </p:txBody>
      </p:sp>
      <p:sp>
        <p:nvSpPr>
          <p:cNvPr id="68" name="TextBox 67">
            <a:extLst>
              <a:ext uri="{FF2B5EF4-FFF2-40B4-BE49-F238E27FC236}">
                <a16:creationId xmlns:a16="http://schemas.microsoft.com/office/drawing/2014/main" id="{ABAE9521-B2BC-1B79-BD5F-AD2D654DA5E9}"/>
              </a:ext>
            </a:extLst>
          </p:cNvPr>
          <p:cNvSpPr txBox="1"/>
          <p:nvPr/>
        </p:nvSpPr>
        <p:spPr>
          <a:xfrm>
            <a:off x="9300643" y="3129170"/>
            <a:ext cx="2147777" cy="523220"/>
          </a:xfrm>
          <a:prstGeom prst="rect">
            <a:avLst/>
          </a:prstGeom>
          <a:noFill/>
        </p:spPr>
        <p:txBody>
          <a:bodyPr wrap="square" rtlCol="0">
            <a:spAutoFit/>
          </a:bodyPr>
          <a:lstStyle/>
          <a:p>
            <a:r>
              <a:rPr lang="en-US" sz="1400" b="1" dirty="0" err="1"/>
              <a:t>Pyreg</a:t>
            </a:r>
            <a:r>
              <a:rPr lang="en-US" sz="1400" b="1" dirty="0"/>
              <a:t> 500</a:t>
            </a:r>
          </a:p>
          <a:p>
            <a:r>
              <a:rPr lang="en-US" sz="1400" b="1" dirty="0"/>
              <a:t>Pyreg.de</a:t>
            </a:r>
          </a:p>
        </p:txBody>
      </p:sp>
      <p:sp>
        <p:nvSpPr>
          <p:cNvPr id="71" name="TextBox 70">
            <a:extLst>
              <a:ext uri="{FF2B5EF4-FFF2-40B4-BE49-F238E27FC236}">
                <a16:creationId xmlns:a16="http://schemas.microsoft.com/office/drawing/2014/main" id="{8724B197-F42A-1B9A-B9D0-FE78509364E1}"/>
              </a:ext>
            </a:extLst>
          </p:cNvPr>
          <p:cNvSpPr txBox="1"/>
          <p:nvPr/>
        </p:nvSpPr>
        <p:spPr>
          <a:xfrm>
            <a:off x="761334" y="5845417"/>
            <a:ext cx="2147777" cy="523220"/>
          </a:xfrm>
          <a:prstGeom prst="rect">
            <a:avLst/>
          </a:prstGeom>
          <a:noFill/>
        </p:spPr>
        <p:txBody>
          <a:bodyPr wrap="square" rtlCol="0">
            <a:spAutoFit/>
          </a:bodyPr>
          <a:lstStyle/>
          <a:p>
            <a:r>
              <a:rPr lang="en-US" sz="1400" b="1" dirty="0" err="1"/>
              <a:t>CharBoss</a:t>
            </a:r>
            <a:endParaRPr lang="en-US" sz="1400" b="1" dirty="0"/>
          </a:p>
          <a:p>
            <a:r>
              <a:rPr lang="en-US" sz="1400" b="1" dirty="0"/>
              <a:t>airburners.com</a:t>
            </a:r>
          </a:p>
        </p:txBody>
      </p:sp>
      <p:sp>
        <p:nvSpPr>
          <p:cNvPr id="74" name="TextBox 73">
            <a:extLst>
              <a:ext uri="{FF2B5EF4-FFF2-40B4-BE49-F238E27FC236}">
                <a16:creationId xmlns:a16="http://schemas.microsoft.com/office/drawing/2014/main" id="{8B69810A-53CF-A26B-3D3A-C9502750C591}"/>
              </a:ext>
            </a:extLst>
          </p:cNvPr>
          <p:cNvSpPr txBox="1"/>
          <p:nvPr/>
        </p:nvSpPr>
        <p:spPr>
          <a:xfrm>
            <a:off x="8639373" y="5851141"/>
            <a:ext cx="2147777" cy="523220"/>
          </a:xfrm>
          <a:prstGeom prst="rect">
            <a:avLst/>
          </a:prstGeom>
          <a:noFill/>
        </p:spPr>
        <p:txBody>
          <a:bodyPr wrap="square" rtlCol="0">
            <a:spAutoFit/>
          </a:bodyPr>
          <a:lstStyle/>
          <a:p>
            <a:r>
              <a:rPr lang="en-US" sz="1400" b="1" dirty="0"/>
              <a:t>Oregon Biochar Solutions</a:t>
            </a:r>
          </a:p>
          <a:p>
            <a:r>
              <a:rPr lang="en-US" sz="1400" b="1" dirty="0"/>
              <a:t>Chardirect.com</a:t>
            </a:r>
          </a:p>
        </p:txBody>
      </p:sp>
      <p:sp>
        <p:nvSpPr>
          <p:cNvPr id="101" name="TextBox 100">
            <a:extLst>
              <a:ext uri="{FF2B5EF4-FFF2-40B4-BE49-F238E27FC236}">
                <a16:creationId xmlns:a16="http://schemas.microsoft.com/office/drawing/2014/main" id="{BB98E5E0-18FA-C8E0-2229-70DBB51AD46A}"/>
              </a:ext>
            </a:extLst>
          </p:cNvPr>
          <p:cNvSpPr txBox="1"/>
          <p:nvPr/>
        </p:nvSpPr>
        <p:spPr>
          <a:xfrm>
            <a:off x="4912058" y="5887780"/>
            <a:ext cx="1373868" cy="523220"/>
          </a:xfrm>
          <a:prstGeom prst="rect">
            <a:avLst/>
          </a:prstGeom>
          <a:noFill/>
        </p:spPr>
        <p:txBody>
          <a:bodyPr wrap="square" rtlCol="0">
            <a:spAutoFit/>
          </a:bodyPr>
          <a:lstStyle/>
          <a:p>
            <a:r>
              <a:rPr lang="en-US" sz="1400" b="1" dirty="0" err="1"/>
              <a:t>Biomacon</a:t>
            </a:r>
            <a:endParaRPr lang="en-US" sz="1400" b="1" dirty="0"/>
          </a:p>
          <a:p>
            <a:r>
              <a:rPr lang="en-US" sz="1400" b="1" dirty="0"/>
              <a:t>Biomacon.com</a:t>
            </a:r>
          </a:p>
        </p:txBody>
      </p:sp>
      <p:pic>
        <p:nvPicPr>
          <p:cNvPr id="102" name="Picture 101" descr="Home">
            <a:extLst>
              <a:ext uri="{FF2B5EF4-FFF2-40B4-BE49-F238E27FC236}">
                <a16:creationId xmlns:a16="http://schemas.microsoft.com/office/drawing/2014/main" id="{EFA66BD1-E892-FF8F-6A2F-6C7864598002}"/>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36757" y="6372897"/>
            <a:ext cx="664755" cy="289168"/>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B264F108-608F-41D9-FAAC-94297C50FF0C}"/>
              </a:ext>
            </a:extLst>
          </p:cNvPr>
          <p:cNvSpPr txBox="1"/>
          <p:nvPr/>
        </p:nvSpPr>
        <p:spPr>
          <a:xfrm>
            <a:off x="0" y="6527470"/>
            <a:ext cx="12192000" cy="276999"/>
          </a:xfrm>
          <a:prstGeom prst="rect">
            <a:avLst/>
          </a:prstGeom>
          <a:noFill/>
        </p:spPr>
        <p:txBody>
          <a:bodyPr wrap="square">
            <a:spAutoFit/>
          </a:bodyPr>
          <a:lstStyle/>
          <a:p>
            <a:pPr algn="ctr"/>
            <a:r>
              <a:rPr lang="en-US" sz="1200" dirty="0"/>
              <a:t>USBI – Oregon Association of Conservation Districts Annual Meeting – October 2023</a:t>
            </a:r>
          </a:p>
        </p:txBody>
      </p:sp>
    </p:spTree>
    <p:extLst>
      <p:ext uri="{BB962C8B-B14F-4D97-AF65-F5344CB8AC3E}">
        <p14:creationId xmlns:p14="http://schemas.microsoft.com/office/powerpoint/2010/main" val="2693427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df500 1kx 5kv_3 copy.jpg">
            <a:extLst>
              <a:ext uri="{FF2B5EF4-FFF2-40B4-BE49-F238E27FC236}">
                <a16:creationId xmlns:a16="http://schemas.microsoft.com/office/drawing/2014/main" id="{285582E1-0484-44A0-8E46-4E085243ED9B}"/>
              </a:ext>
            </a:extLst>
          </p:cNvPr>
          <p:cNvPicPr>
            <a:picLocks noChangeAspect="1"/>
          </p:cNvPicPr>
          <p:nvPr/>
        </p:nvPicPr>
        <p:blipFill rotWithShape="1">
          <a:blip r:embed="rId2" cstate="print"/>
          <a:srcRect l="21608" b="17143"/>
          <a:stretch/>
        </p:blipFill>
        <p:spPr>
          <a:xfrm>
            <a:off x="2594489" y="1840537"/>
            <a:ext cx="1859945" cy="2352718"/>
          </a:xfrm>
          <a:prstGeom prst="rect">
            <a:avLst/>
          </a:prstGeom>
        </p:spPr>
      </p:pic>
      <p:pic>
        <p:nvPicPr>
          <p:cNvPr id="35" name="Picture 34" descr="df500 5kx 5kv_3 copy.jpg">
            <a:extLst>
              <a:ext uri="{FF2B5EF4-FFF2-40B4-BE49-F238E27FC236}">
                <a16:creationId xmlns:a16="http://schemas.microsoft.com/office/drawing/2014/main" id="{80149E6E-EFFE-49A3-895D-A59B2A020F9E}"/>
              </a:ext>
            </a:extLst>
          </p:cNvPr>
          <p:cNvPicPr>
            <a:picLocks noChangeAspect="1"/>
          </p:cNvPicPr>
          <p:nvPr/>
        </p:nvPicPr>
        <p:blipFill rotWithShape="1">
          <a:blip r:embed="rId3" cstate="print"/>
          <a:srcRect l="-617" r="21605" b="17478"/>
          <a:stretch/>
        </p:blipFill>
        <p:spPr>
          <a:xfrm>
            <a:off x="2594489" y="4273261"/>
            <a:ext cx="1859374" cy="2352718"/>
          </a:xfrm>
          <a:prstGeom prst="rect">
            <a:avLst/>
          </a:prstGeom>
        </p:spPr>
      </p:pic>
      <p:pic>
        <p:nvPicPr>
          <p:cNvPr id="36" name="Picture 35" descr="df620 1kx 5kv_3 copy.jpg">
            <a:extLst>
              <a:ext uri="{FF2B5EF4-FFF2-40B4-BE49-F238E27FC236}">
                <a16:creationId xmlns:a16="http://schemas.microsoft.com/office/drawing/2014/main" id="{775E56FA-FA37-411A-B53E-5EBFD0E47F86}"/>
              </a:ext>
            </a:extLst>
          </p:cNvPr>
          <p:cNvPicPr>
            <a:picLocks noChangeAspect="1"/>
          </p:cNvPicPr>
          <p:nvPr/>
        </p:nvPicPr>
        <p:blipFill rotWithShape="1">
          <a:blip r:embed="rId4" cstate="print"/>
          <a:srcRect l="10228" r="11403" b="17022"/>
          <a:stretch/>
        </p:blipFill>
        <p:spPr>
          <a:xfrm>
            <a:off x="4513798" y="1840537"/>
            <a:ext cx="1859374" cy="2356140"/>
          </a:xfrm>
          <a:prstGeom prst="rect">
            <a:avLst/>
          </a:prstGeom>
        </p:spPr>
      </p:pic>
      <p:pic>
        <p:nvPicPr>
          <p:cNvPr id="37" name="Picture 36" descr="df620 5kx 5kv_3 copy.jpg">
            <a:extLst>
              <a:ext uri="{FF2B5EF4-FFF2-40B4-BE49-F238E27FC236}">
                <a16:creationId xmlns:a16="http://schemas.microsoft.com/office/drawing/2014/main" id="{43CA1AA0-17C7-4203-8761-D601AA372CD5}"/>
              </a:ext>
            </a:extLst>
          </p:cNvPr>
          <p:cNvPicPr>
            <a:picLocks noChangeAspect="1"/>
          </p:cNvPicPr>
          <p:nvPr/>
        </p:nvPicPr>
        <p:blipFill rotWithShape="1">
          <a:blip r:embed="rId5" cstate="print"/>
          <a:srcRect r="21633" b="17022"/>
          <a:stretch/>
        </p:blipFill>
        <p:spPr>
          <a:xfrm>
            <a:off x="4513798" y="4273261"/>
            <a:ext cx="1859374" cy="2356140"/>
          </a:xfrm>
          <a:prstGeom prst="rect">
            <a:avLst/>
          </a:prstGeom>
        </p:spPr>
      </p:pic>
      <p:pic>
        <p:nvPicPr>
          <p:cNvPr id="38" name="Picture 37" descr="hz620 5kx 5kv copy.jpg">
            <a:extLst>
              <a:ext uri="{FF2B5EF4-FFF2-40B4-BE49-F238E27FC236}">
                <a16:creationId xmlns:a16="http://schemas.microsoft.com/office/drawing/2014/main" id="{687372D6-55CF-4C2A-9EA5-B91401FB7CF1}"/>
              </a:ext>
            </a:extLst>
          </p:cNvPr>
          <p:cNvPicPr>
            <a:picLocks noChangeAspect="1"/>
          </p:cNvPicPr>
          <p:nvPr/>
        </p:nvPicPr>
        <p:blipFill rotWithShape="1">
          <a:blip r:embed="rId6" cstate="print"/>
          <a:srcRect l="-1" r="21491" b="16871"/>
          <a:stretch/>
        </p:blipFill>
        <p:spPr>
          <a:xfrm>
            <a:off x="8449823" y="4273261"/>
            <a:ext cx="1859374" cy="2356140"/>
          </a:xfrm>
          <a:prstGeom prst="rect">
            <a:avLst/>
          </a:prstGeom>
        </p:spPr>
      </p:pic>
      <p:pic>
        <p:nvPicPr>
          <p:cNvPr id="39" name="Picture 38" descr="hz620 1kx 5kv copy.jpg">
            <a:extLst>
              <a:ext uri="{FF2B5EF4-FFF2-40B4-BE49-F238E27FC236}">
                <a16:creationId xmlns:a16="http://schemas.microsoft.com/office/drawing/2014/main" id="{DB96BD13-7F30-4343-AB2F-AC601E85A41F}"/>
              </a:ext>
            </a:extLst>
          </p:cNvPr>
          <p:cNvPicPr>
            <a:picLocks noChangeAspect="1"/>
          </p:cNvPicPr>
          <p:nvPr/>
        </p:nvPicPr>
        <p:blipFill rotWithShape="1">
          <a:blip r:embed="rId7" cstate="print"/>
          <a:srcRect l="18317" r="3172" b="16872"/>
          <a:stretch/>
        </p:blipFill>
        <p:spPr>
          <a:xfrm>
            <a:off x="8449823" y="1837115"/>
            <a:ext cx="1859374" cy="2356140"/>
          </a:xfrm>
          <a:prstGeom prst="rect">
            <a:avLst/>
          </a:prstGeom>
        </p:spPr>
      </p:pic>
      <p:pic>
        <p:nvPicPr>
          <p:cNvPr id="40" name="Picture 39" descr="hz500 5kx 5kv copy.jpg">
            <a:extLst>
              <a:ext uri="{FF2B5EF4-FFF2-40B4-BE49-F238E27FC236}">
                <a16:creationId xmlns:a16="http://schemas.microsoft.com/office/drawing/2014/main" id="{1146DF51-8D1A-42D1-B9EC-B56799566C0D}"/>
              </a:ext>
            </a:extLst>
          </p:cNvPr>
          <p:cNvPicPr>
            <a:picLocks noChangeAspect="1"/>
          </p:cNvPicPr>
          <p:nvPr/>
        </p:nvPicPr>
        <p:blipFill rotWithShape="1">
          <a:blip r:embed="rId8" cstate="print"/>
          <a:srcRect r="21490" b="16964"/>
          <a:stretch/>
        </p:blipFill>
        <p:spPr>
          <a:xfrm>
            <a:off x="6531086" y="4273262"/>
            <a:ext cx="1859374" cy="2353512"/>
          </a:xfrm>
          <a:prstGeom prst="rect">
            <a:avLst/>
          </a:prstGeom>
        </p:spPr>
      </p:pic>
      <p:pic>
        <p:nvPicPr>
          <p:cNvPr id="41" name="Picture 40" descr="hz500 1kx 5kv copy.jpg">
            <a:extLst>
              <a:ext uri="{FF2B5EF4-FFF2-40B4-BE49-F238E27FC236}">
                <a16:creationId xmlns:a16="http://schemas.microsoft.com/office/drawing/2014/main" id="{D5F6E3A1-C152-4581-930F-97C0A4AFCE66}"/>
              </a:ext>
            </a:extLst>
          </p:cNvPr>
          <p:cNvPicPr>
            <a:picLocks noChangeAspect="1"/>
          </p:cNvPicPr>
          <p:nvPr/>
        </p:nvPicPr>
        <p:blipFill rotWithShape="1">
          <a:blip r:embed="rId9" cstate="print"/>
          <a:srcRect r="21490" b="16871"/>
          <a:stretch/>
        </p:blipFill>
        <p:spPr>
          <a:xfrm>
            <a:off x="6531086" y="1837115"/>
            <a:ext cx="1859374" cy="2356140"/>
          </a:xfrm>
          <a:prstGeom prst="rect">
            <a:avLst/>
          </a:prstGeom>
        </p:spPr>
      </p:pic>
      <p:sp>
        <p:nvSpPr>
          <p:cNvPr id="42" name="TextBox 13">
            <a:extLst>
              <a:ext uri="{FF2B5EF4-FFF2-40B4-BE49-F238E27FC236}">
                <a16:creationId xmlns:a16="http://schemas.microsoft.com/office/drawing/2014/main" id="{CBD7A77F-8DAA-4D65-90AA-A56D59E3C40C}"/>
              </a:ext>
            </a:extLst>
          </p:cNvPr>
          <p:cNvSpPr txBox="1"/>
          <p:nvPr/>
        </p:nvSpPr>
        <p:spPr>
          <a:xfrm>
            <a:off x="2594432" y="1506812"/>
            <a:ext cx="1858568" cy="318100"/>
          </a:xfrm>
          <a:prstGeom prst="rect">
            <a:avLst/>
          </a:prstGeom>
          <a:noFill/>
        </p:spPr>
        <p:txBody>
          <a:bodyPr wrap="square" rtlCol="0">
            <a:spAutoFit/>
          </a:bodyPr>
          <a:lstStyle/>
          <a:p>
            <a:r>
              <a:rPr lang="en-US" sz="1467" dirty="0">
                <a:solidFill>
                  <a:srgbClr val="000000"/>
                </a:solidFill>
                <a:latin typeface="Arial" panose="020B0604020202020204" pitchFamily="34" charset="0"/>
                <a:ea typeface="Times New Roman" panose="02020603050405020304" pitchFamily="18" charset="0"/>
                <a:cs typeface="Arial" panose="020B0604020202020204" pitchFamily="34" charset="0"/>
              </a:rPr>
              <a:t>Douglas-fir 500 °C </a:t>
            </a:r>
            <a:endParaRPr lang="en-US" sz="1600" dirty="0">
              <a:latin typeface="Arial" panose="020B0604020202020204" pitchFamily="34" charset="0"/>
              <a:ea typeface="Times New Roman" panose="02020603050405020304" pitchFamily="18" charset="0"/>
              <a:cs typeface="Arial" panose="020B0604020202020204" pitchFamily="34" charset="0"/>
            </a:endParaRPr>
          </a:p>
        </p:txBody>
      </p:sp>
      <p:sp>
        <p:nvSpPr>
          <p:cNvPr id="43" name="TextBox 14">
            <a:extLst>
              <a:ext uri="{FF2B5EF4-FFF2-40B4-BE49-F238E27FC236}">
                <a16:creationId xmlns:a16="http://schemas.microsoft.com/office/drawing/2014/main" id="{84688D49-58C1-4344-8A1F-FDF020B54B0E}"/>
              </a:ext>
            </a:extLst>
          </p:cNvPr>
          <p:cNvSpPr txBox="1"/>
          <p:nvPr/>
        </p:nvSpPr>
        <p:spPr>
          <a:xfrm>
            <a:off x="4512364" y="1513034"/>
            <a:ext cx="1860952" cy="318100"/>
          </a:xfrm>
          <a:prstGeom prst="rect">
            <a:avLst/>
          </a:prstGeom>
          <a:noFill/>
        </p:spPr>
        <p:txBody>
          <a:bodyPr wrap="square" rtlCol="0">
            <a:spAutoFit/>
          </a:bodyPr>
          <a:lstStyle/>
          <a:p>
            <a:r>
              <a:rPr lang="en-US" sz="1467" dirty="0">
                <a:solidFill>
                  <a:srgbClr val="000000"/>
                </a:solidFill>
                <a:latin typeface="Arial" panose="020B0604020202020204" pitchFamily="34" charset="0"/>
                <a:ea typeface="Times New Roman" panose="02020603050405020304" pitchFamily="18" charset="0"/>
                <a:cs typeface="Arial" panose="020B0604020202020204" pitchFamily="34" charset="0"/>
              </a:rPr>
              <a:t>Douglas-fir 650 °C </a:t>
            </a:r>
            <a:endParaRPr lang="en-US" sz="1600" dirty="0">
              <a:latin typeface="Arial" panose="020B0604020202020204" pitchFamily="34" charset="0"/>
              <a:ea typeface="Times New Roman" panose="02020603050405020304" pitchFamily="18" charset="0"/>
              <a:cs typeface="Arial" panose="020B0604020202020204" pitchFamily="34" charset="0"/>
            </a:endParaRPr>
          </a:p>
        </p:txBody>
      </p:sp>
      <p:sp>
        <p:nvSpPr>
          <p:cNvPr id="44" name="TextBox 15">
            <a:extLst>
              <a:ext uri="{FF2B5EF4-FFF2-40B4-BE49-F238E27FC236}">
                <a16:creationId xmlns:a16="http://schemas.microsoft.com/office/drawing/2014/main" id="{36FB179D-62C9-4C30-BE58-5CBD891C4A17}"/>
              </a:ext>
            </a:extLst>
          </p:cNvPr>
          <p:cNvSpPr txBox="1"/>
          <p:nvPr/>
        </p:nvSpPr>
        <p:spPr>
          <a:xfrm>
            <a:off x="6373172" y="1503389"/>
            <a:ext cx="2185761" cy="318100"/>
          </a:xfrm>
          <a:prstGeom prst="rect">
            <a:avLst/>
          </a:prstGeom>
          <a:noFill/>
        </p:spPr>
        <p:txBody>
          <a:bodyPr wrap="square" rtlCol="0">
            <a:spAutoFit/>
          </a:bodyPr>
          <a:lstStyle/>
          <a:p>
            <a:r>
              <a:rPr lang="en-US" sz="1467" dirty="0">
                <a:solidFill>
                  <a:srgbClr val="000000"/>
                </a:solidFill>
                <a:latin typeface="Arial" panose="020B0604020202020204" pitchFamily="34" charset="0"/>
                <a:ea typeface="Times New Roman" panose="02020603050405020304" pitchFamily="18" charset="0"/>
                <a:cs typeface="Arial" panose="020B0604020202020204" pitchFamily="34" charset="0"/>
              </a:rPr>
              <a:t>Hazelnut shells 500 °C </a:t>
            </a:r>
            <a:endParaRPr lang="en-US" sz="1600" dirty="0">
              <a:latin typeface="Arial" panose="020B0604020202020204" pitchFamily="34" charset="0"/>
              <a:ea typeface="Times New Roman" panose="02020603050405020304" pitchFamily="18" charset="0"/>
              <a:cs typeface="Arial" panose="020B0604020202020204" pitchFamily="34" charset="0"/>
            </a:endParaRPr>
          </a:p>
        </p:txBody>
      </p:sp>
      <p:sp>
        <p:nvSpPr>
          <p:cNvPr id="45" name="TextBox 16">
            <a:extLst>
              <a:ext uri="{FF2B5EF4-FFF2-40B4-BE49-F238E27FC236}">
                <a16:creationId xmlns:a16="http://schemas.microsoft.com/office/drawing/2014/main" id="{1EB97288-6CC3-4132-8EB4-A9E175D7F7D9}"/>
              </a:ext>
            </a:extLst>
          </p:cNvPr>
          <p:cNvSpPr txBox="1"/>
          <p:nvPr/>
        </p:nvSpPr>
        <p:spPr>
          <a:xfrm>
            <a:off x="8390460" y="1515379"/>
            <a:ext cx="2185761" cy="318100"/>
          </a:xfrm>
          <a:prstGeom prst="rect">
            <a:avLst/>
          </a:prstGeom>
          <a:noFill/>
        </p:spPr>
        <p:txBody>
          <a:bodyPr wrap="square" rtlCol="0">
            <a:spAutoFit/>
          </a:bodyPr>
          <a:lstStyle/>
          <a:p>
            <a:r>
              <a:rPr lang="en-US" sz="1467" dirty="0">
                <a:solidFill>
                  <a:srgbClr val="000000"/>
                </a:solidFill>
                <a:latin typeface="Arial" panose="020B0604020202020204" pitchFamily="34" charset="0"/>
                <a:ea typeface="Times New Roman" panose="02020603050405020304" pitchFamily="18" charset="0"/>
                <a:cs typeface="Arial" panose="020B0604020202020204" pitchFamily="34" charset="0"/>
              </a:rPr>
              <a:t>Hazelnut shells 650 °C </a:t>
            </a:r>
            <a:endParaRPr lang="en-US" sz="1600" dirty="0">
              <a:latin typeface="Arial" panose="020B0604020202020204" pitchFamily="34" charset="0"/>
              <a:ea typeface="Times New Roman" panose="02020603050405020304" pitchFamily="18" charset="0"/>
              <a:cs typeface="Arial" panose="020B0604020202020204" pitchFamily="34" charset="0"/>
            </a:endParaRPr>
          </a:p>
        </p:txBody>
      </p:sp>
      <p:grpSp>
        <p:nvGrpSpPr>
          <p:cNvPr id="46" name="Group 45">
            <a:extLst>
              <a:ext uri="{FF2B5EF4-FFF2-40B4-BE49-F238E27FC236}">
                <a16:creationId xmlns:a16="http://schemas.microsoft.com/office/drawing/2014/main" id="{037F4DE0-1D84-47EB-B633-B58BE6F193A2}"/>
              </a:ext>
            </a:extLst>
          </p:cNvPr>
          <p:cNvGrpSpPr/>
          <p:nvPr/>
        </p:nvGrpSpPr>
        <p:grpSpPr>
          <a:xfrm>
            <a:off x="1133219" y="2681391"/>
            <a:ext cx="1578391" cy="788860"/>
            <a:chOff x="-108693" y="1110932"/>
            <a:chExt cx="1490340" cy="743946"/>
          </a:xfrm>
        </p:grpSpPr>
        <p:grpSp>
          <p:nvGrpSpPr>
            <p:cNvPr id="53" name="Group 52">
              <a:extLst>
                <a:ext uri="{FF2B5EF4-FFF2-40B4-BE49-F238E27FC236}">
                  <a16:creationId xmlns:a16="http://schemas.microsoft.com/office/drawing/2014/main" id="{82A03F1B-5505-4EC6-A166-61F50A14CE60}"/>
                </a:ext>
              </a:extLst>
            </p:cNvPr>
            <p:cNvGrpSpPr/>
            <p:nvPr/>
          </p:nvGrpSpPr>
          <p:grpSpPr>
            <a:xfrm>
              <a:off x="271183" y="1763438"/>
              <a:ext cx="601980" cy="91440"/>
              <a:chOff x="271183" y="1763438"/>
              <a:chExt cx="601980" cy="91440"/>
            </a:xfrm>
          </p:grpSpPr>
          <p:cxnSp>
            <p:nvCxnSpPr>
              <p:cNvPr id="55" name="Straight Connector 54">
                <a:extLst>
                  <a:ext uri="{FF2B5EF4-FFF2-40B4-BE49-F238E27FC236}">
                    <a16:creationId xmlns:a16="http://schemas.microsoft.com/office/drawing/2014/main" id="{60DA32FB-1214-41D9-9357-A3EC1BB0A270}"/>
                  </a:ext>
                </a:extLst>
              </p:cNvPr>
              <p:cNvCxnSpPr/>
              <p:nvPr/>
            </p:nvCxnSpPr>
            <p:spPr>
              <a:xfrm>
                <a:off x="271183" y="1806543"/>
                <a:ext cx="601980" cy="38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726BBF0A-41F7-4BFF-B032-DDB3372922C4}"/>
                  </a:ext>
                </a:extLst>
              </p:cNvPr>
              <p:cNvCxnSpPr/>
              <p:nvPr/>
            </p:nvCxnSpPr>
            <p:spPr>
              <a:xfrm flipH="1" flipV="1">
                <a:off x="873163" y="1763438"/>
                <a:ext cx="0" cy="914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F6375BFB-8B48-4F9E-9969-EC4D69489517}"/>
                  </a:ext>
                </a:extLst>
              </p:cNvPr>
              <p:cNvCxnSpPr/>
              <p:nvPr/>
            </p:nvCxnSpPr>
            <p:spPr>
              <a:xfrm flipH="1" flipV="1">
                <a:off x="271183" y="1763438"/>
                <a:ext cx="0" cy="914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54" name="TextBox 34">
              <a:extLst>
                <a:ext uri="{FF2B5EF4-FFF2-40B4-BE49-F238E27FC236}">
                  <a16:creationId xmlns:a16="http://schemas.microsoft.com/office/drawing/2014/main" id="{780C2757-02C0-4958-8DAE-A0A755F962F7}"/>
                </a:ext>
              </a:extLst>
            </p:cNvPr>
            <p:cNvSpPr txBox="1"/>
            <p:nvPr/>
          </p:nvSpPr>
          <p:spPr>
            <a:xfrm>
              <a:off x="-108693" y="1110932"/>
              <a:ext cx="1490340" cy="493430"/>
            </a:xfrm>
            <a:prstGeom prst="rect">
              <a:avLst/>
            </a:prstGeom>
            <a:noFill/>
          </p:spPr>
          <p:txBody>
            <a:bodyPr wrap="square" rtlCol="0">
              <a:spAutoFit/>
            </a:bodyPr>
            <a:lstStyle/>
            <a:p>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Top Row Scale</a:t>
              </a:r>
              <a:endParaRPr lang="en-US" sz="1467" dirty="0">
                <a:latin typeface="Arial" panose="020B0604020202020204" pitchFamily="34" charset="0"/>
                <a:ea typeface="Times New Roman" panose="02020603050405020304" pitchFamily="18" charset="0"/>
                <a:cs typeface="Arial" panose="020B0604020202020204" pitchFamily="34" charset="0"/>
              </a:endParaRPr>
            </a:p>
            <a:p>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100 µm</a:t>
              </a:r>
              <a:endParaRPr lang="en-US" sz="1467" dirty="0">
                <a:latin typeface="Arial" panose="020B0604020202020204" pitchFamily="34" charset="0"/>
                <a:ea typeface="Times New Roman" panose="02020603050405020304" pitchFamily="18" charset="0"/>
                <a:cs typeface="Arial" panose="020B0604020202020204" pitchFamily="34" charset="0"/>
              </a:endParaRPr>
            </a:p>
          </p:txBody>
        </p:sp>
      </p:grpSp>
      <p:grpSp>
        <p:nvGrpSpPr>
          <p:cNvPr id="47" name="Group 46">
            <a:extLst>
              <a:ext uri="{FF2B5EF4-FFF2-40B4-BE49-F238E27FC236}">
                <a16:creationId xmlns:a16="http://schemas.microsoft.com/office/drawing/2014/main" id="{DF4D9BF6-91BE-4ADF-8242-751B3AFC7DA4}"/>
              </a:ext>
            </a:extLst>
          </p:cNvPr>
          <p:cNvGrpSpPr/>
          <p:nvPr/>
        </p:nvGrpSpPr>
        <p:grpSpPr>
          <a:xfrm>
            <a:off x="981512" y="4903322"/>
            <a:ext cx="1729918" cy="772701"/>
            <a:chOff x="-238037" y="3206642"/>
            <a:chExt cx="1543295" cy="727188"/>
          </a:xfrm>
        </p:grpSpPr>
        <p:grpSp>
          <p:nvGrpSpPr>
            <p:cNvPr id="48" name="Group 47">
              <a:extLst>
                <a:ext uri="{FF2B5EF4-FFF2-40B4-BE49-F238E27FC236}">
                  <a16:creationId xmlns:a16="http://schemas.microsoft.com/office/drawing/2014/main" id="{A761271D-C3AB-40B5-8CD8-D0C906295E97}"/>
                </a:ext>
              </a:extLst>
            </p:cNvPr>
            <p:cNvGrpSpPr/>
            <p:nvPr/>
          </p:nvGrpSpPr>
          <p:grpSpPr>
            <a:xfrm>
              <a:off x="257388" y="3842390"/>
              <a:ext cx="601980" cy="91440"/>
              <a:chOff x="257388" y="3842390"/>
              <a:chExt cx="601980" cy="91440"/>
            </a:xfrm>
          </p:grpSpPr>
          <p:cxnSp>
            <p:nvCxnSpPr>
              <p:cNvPr id="50" name="Straight Connector 49">
                <a:extLst>
                  <a:ext uri="{FF2B5EF4-FFF2-40B4-BE49-F238E27FC236}">
                    <a16:creationId xmlns:a16="http://schemas.microsoft.com/office/drawing/2014/main" id="{011783D3-6F06-46B6-AE0C-BD76BF587BC0}"/>
                  </a:ext>
                </a:extLst>
              </p:cNvPr>
              <p:cNvCxnSpPr/>
              <p:nvPr/>
            </p:nvCxnSpPr>
            <p:spPr>
              <a:xfrm>
                <a:off x="257388" y="3885494"/>
                <a:ext cx="601980" cy="381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1C3489D6-5885-4C5C-AC70-12E20AC0B87A}"/>
                  </a:ext>
                </a:extLst>
              </p:cNvPr>
              <p:cNvCxnSpPr/>
              <p:nvPr/>
            </p:nvCxnSpPr>
            <p:spPr>
              <a:xfrm flipH="1" flipV="1">
                <a:off x="859368" y="3842390"/>
                <a:ext cx="0" cy="914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39A673D5-C2A4-41F5-948E-16695456D1FE}"/>
                  </a:ext>
                </a:extLst>
              </p:cNvPr>
              <p:cNvCxnSpPr/>
              <p:nvPr/>
            </p:nvCxnSpPr>
            <p:spPr>
              <a:xfrm flipH="1" flipV="1">
                <a:off x="257388" y="3842390"/>
                <a:ext cx="0" cy="9144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49" name="TextBox 43">
              <a:extLst>
                <a:ext uri="{FF2B5EF4-FFF2-40B4-BE49-F238E27FC236}">
                  <a16:creationId xmlns:a16="http://schemas.microsoft.com/office/drawing/2014/main" id="{E07F5E8C-51FD-4308-8C53-AC4BC58753E1}"/>
                </a:ext>
              </a:extLst>
            </p:cNvPr>
            <p:cNvSpPr txBox="1"/>
            <p:nvPr/>
          </p:nvSpPr>
          <p:spPr>
            <a:xfrm>
              <a:off x="-238037" y="3206642"/>
              <a:ext cx="1543295" cy="492402"/>
            </a:xfrm>
            <a:prstGeom prst="rect">
              <a:avLst/>
            </a:prstGeom>
            <a:noFill/>
          </p:spPr>
          <p:txBody>
            <a:bodyPr wrap="square" rtlCol="0">
              <a:spAutoFit/>
            </a:bodyPr>
            <a:lstStyle/>
            <a:p>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Bottom Row Scale</a:t>
              </a:r>
              <a:endParaRPr lang="en-US" sz="1400" dirty="0">
                <a:latin typeface="Arial" panose="020B0604020202020204" pitchFamily="34" charset="0"/>
                <a:ea typeface="Times New Roman" panose="02020603050405020304" pitchFamily="18" charset="0"/>
                <a:cs typeface="Arial" panose="020B0604020202020204" pitchFamily="34" charset="0"/>
              </a:endParaRPr>
            </a:p>
            <a:p>
              <a:r>
                <a:rPr lang="en-US" sz="1400" dirty="0">
                  <a:solidFill>
                    <a:srgbClr val="000000"/>
                  </a:solidFill>
                  <a:latin typeface="Arial" panose="020B0604020202020204" pitchFamily="34" charset="0"/>
                  <a:ea typeface="Times New Roman" panose="02020603050405020304" pitchFamily="18" charset="0"/>
                  <a:cs typeface="Arial" panose="020B0604020202020204" pitchFamily="34" charset="0"/>
                </a:rPr>
                <a:t>          20 µm</a:t>
              </a:r>
              <a:endParaRPr lang="en-US" sz="1400" dirty="0">
                <a:latin typeface="Arial" panose="020B0604020202020204" pitchFamily="34" charset="0"/>
                <a:ea typeface="Times New Roman" panose="02020603050405020304" pitchFamily="18" charset="0"/>
                <a:cs typeface="Arial" panose="020B0604020202020204" pitchFamily="34" charset="0"/>
              </a:endParaRPr>
            </a:p>
          </p:txBody>
        </p:sp>
      </p:grpSp>
      <p:sp>
        <p:nvSpPr>
          <p:cNvPr id="5" name="Google Shape;58;p13">
            <a:extLst>
              <a:ext uri="{FF2B5EF4-FFF2-40B4-BE49-F238E27FC236}">
                <a16:creationId xmlns:a16="http://schemas.microsoft.com/office/drawing/2014/main" id="{B934256E-FFD8-0CA0-E3E7-78DE5E10CDAA}"/>
              </a:ext>
            </a:extLst>
          </p:cNvPr>
          <p:cNvSpPr txBox="1">
            <a:spLocks/>
          </p:cNvSpPr>
          <p:nvPr/>
        </p:nvSpPr>
        <p:spPr>
          <a:xfrm>
            <a:off x="152400" y="228599"/>
            <a:ext cx="11828106" cy="1254968"/>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dirty="0">
                <a:latin typeface="+mn-lt"/>
                <a:ea typeface="Roboto Light"/>
                <a:cs typeface="Roboto Light"/>
                <a:sym typeface="Roboto Light"/>
              </a:rPr>
              <a:t>BIOCHAR IS NOT CREATED EQUAL</a:t>
            </a:r>
            <a:br>
              <a:rPr lang="en-US" dirty="0">
                <a:latin typeface="+mn-lt"/>
                <a:ea typeface="Roboto Light"/>
                <a:cs typeface="Roboto Light"/>
                <a:sym typeface="Roboto Light"/>
              </a:rPr>
            </a:br>
            <a:r>
              <a:rPr lang="en-US" sz="4000" dirty="0">
                <a:latin typeface="+mn-lt"/>
                <a:ea typeface="Roboto Light"/>
                <a:cs typeface="Roboto Light"/>
                <a:sym typeface="Roboto Light"/>
              </a:rPr>
              <a:t>Properties depend on feedstock and production process</a:t>
            </a:r>
            <a:endParaRPr lang="en-US" sz="4000" dirty="0">
              <a:latin typeface="+mn-lt"/>
              <a:ea typeface="Roboto Medium"/>
              <a:cs typeface="Roboto Medium"/>
              <a:sym typeface="Roboto Medium"/>
            </a:endParaRPr>
          </a:p>
        </p:txBody>
      </p:sp>
      <p:pic>
        <p:nvPicPr>
          <p:cNvPr id="2" name="Picture 1" descr="Home">
            <a:extLst>
              <a:ext uri="{FF2B5EF4-FFF2-40B4-BE49-F238E27FC236}">
                <a16:creationId xmlns:a16="http://schemas.microsoft.com/office/drawing/2014/main" id="{31262D5E-E796-0D30-1731-A8C20F847AF8}"/>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36757" y="6372897"/>
            <a:ext cx="664755" cy="2891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Icon&#10;&#10;Description automatically generated">
            <a:extLst>
              <a:ext uri="{FF2B5EF4-FFF2-40B4-BE49-F238E27FC236}">
                <a16:creationId xmlns:a16="http://schemas.microsoft.com/office/drawing/2014/main" id="{9EA4A30C-1D86-64F3-7E06-90B87EAC94C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448420" y="-13839"/>
            <a:ext cx="907831" cy="680541"/>
          </a:xfrm>
          <a:prstGeom prst="rect">
            <a:avLst/>
          </a:prstGeom>
        </p:spPr>
      </p:pic>
      <p:sp>
        <p:nvSpPr>
          <p:cNvPr id="3" name="TextBox 2">
            <a:extLst>
              <a:ext uri="{FF2B5EF4-FFF2-40B4-BE49-F238E27FC236}">
                <a16:creationId xmlns:a16="http://schemas.microsoft.com/office/drawing/2014/main" id="{003F8E3F-2D60-8814-B2BF-BE77CC152C41}"/>
              </a:ext>
            </a:extLst>
          </p:cNvPr>
          <p:cNvSpPr txBox="1"/>
          <p:nvPr/>
        </p:nvSpPr>
        <p:spPr>
          <a:xfrm>
            <a:off x="0" y="6593572"/>
            <a:ext cx="12192000" cy="276999"/>
          </a:xfrm>
          <a:prstGeom prst="rect">
            <a:avLst/>
          </a:prstGeom>
          <a:noFill/>
        </p:spPr>
        <p:txBody>
          <a:bodyPr wrap="square">
            <a:spAutoFit/>
          </a:bodyPr>
          <a:lstStyle/>
          <a:p>
            <a:pPr algn="ctr"/>
            <a:r>
              <a:rPr lang="en-US" sz="1200" dirty="0"/>
              <a:t>USBI – Oregon Association of Conservation Districts Annual Meeting – October 2023</a:t>
            </a:r>
          </a:p>
        </p:txBody>
      </p:sp>
    </p:spTree>
    <p:extLst>
      <p:ext uri="{BB962C8B-B14F-4D97-AF65-F5344CB8AC3E}">
        <p14:creationId xmlns:p14="http://schemas.microsoft.com/office/powerpoint/2010/main" val="29588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par>
                                <p:cTn id="11" presetID="10" presetClass="entr" presetSubtype="0" fill="hold" nodeType="withEffect">
                                  <p:stCondLst>
                                    <p:cond delay="0"/>
                                  </p:stCondLst>
                                  <p:childTnLst>
                                    <p:set>
                                      <p:cBhvr>
                                        <p:cTn id="12" dur="1" fill="hold">
                                          <p:stCondLst>
                                            <p:cond delay="0"/>
                                          </p:stCondLst>
                                        </p:cTn>
                                        <p:tgtEl>
                                          <p:spTgt spid="37"/>
                                        </p:tgtEl>
                                        <p:attrNameLst>
                                          <p:attrName>style.visibility</p:attrName>
                                        </p:attrNameLst>
                                      </p:cBhvr>
                                      <p:to>
                                        <p:strVal val="visible"/>
                                      </p:to>
                                    </p:set>
                                    <p:animEffect transition="in" filter="fade">
                                      <p:cBhvr>
                                        <p:cTn id="13" dur="500"/>
                                        <p:tgtEl>
                                          <p:spTgt spid="3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5"/>
                                        </p:tgtEl>
                                        <p:attrNameLst>
                                          <p:attrName>style.visibility</p:attrName>
                                        </p:attrNameLst>
                                      </p:cBhvr>
                                      <p:to>
                                        <p:strVal val="visible"/>
                                      </p:to>
                                    </p:set>
                                    <p:animEffect transition="in" filter="fade">
                                      <p:cBhvr>
                                        <p:cTn id="16" dur="500"/>
                                        <p:tgtEl>
                                          <p:spTgt spid="45"/>
                                        </p:tgtEl>
                                      </p:cBhvr>
                                    </p:animEffect>
                                  </p:childTnLst>
                                </p:cTn>
                              </p:par>
                              <p:par>
                                <p:cTn id="17" presetID="10" presetClass="entr" presetSubtype="0" fill="hold" nodeType="with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par>
                                <p:cTn id="20" presetID="10"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8;p13">
            <a:extLst>
              <a:ext uri="{FF2B5EF4-FFF2-40B4-BE49-F238E27FC236}">
                <a16:creationId xmlns:a16="http://schemas.microsoft.com/office/drawing/2014/main" id="{AA5D5BF6-2305-146E-CB6E-7B5C72E7A306}"/>
              </a:ext>
            </a:extLst>
          </p:cNvPr>
          <p:cNvSpPr txBox="1">
            <a:spLocks/>
          </p:cNvSpPr>
          <p:nvPr/>
        </p:nvSpPr>
        <p:spPr>
          <a:xfrm>
            <a:off x="125944" y="330856"/>
            <a:ext cx="11828106" cy="1254968"/>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dirty="0">
                <a:latin typeface="+mn-lt"/>
                <a:ea typeface="Roboto Light"/>
                <a:cs typeface="Roboto Light"/>
                <a:sym typeface="Roboto Light"/>
              </a:rPr>
              <a:t>BIOCHAR AS A SOIL AMENDMENT</a:t>
            </a:r>
            <a:br>
              <a:rPr lang="en-US" dirty="0">
                <a:latin typeface="+mn-lt"/>
                <a:ea typeface="Roboto Light"/>
                <a:cs typeface="Roboto Light"/>
                <a:sym typeface="Roboto Light"/>
              </a:rPr>
            </a:br>
            <a:r>
              <a:rPr lang="en-US" sz="4000" dirty="0">
                <a:latin typeface="+mn-lt"/>
                <a:ea typeface="Roboto Light"/>
                <a:cs typeface="Roboto Light"/>
                <a:sym typeface="Roboto Light"/>
              </a:rPr>
              <a:t>A Climate-Smart Soil Health Practice</a:t>
            </a:r>
            <a:endParaRPr lang="en-US" sz="4000" dirty="0">
              <a:latin typeface="+mn-lt"/>
              <a:ea typeface="Roboto Medium"/>
              <a:cs typeface="Roboto Medium"/>
              <a:sym typeface="Roboto Medium"/>
            </a:endParaRPr>
          </a:p>
        </p:txBody>
      </p:sp>
      <p:pic>
        <p:nvPicPr>
          <p:cNvPr id="16" name="Picture 15" descr="Icon&#10;&#10;Description automatically generated">
            <a:extLst>
              <a:ext uri="{FF2B5EF4-FFF2-40B4-BE49-F238E27FC236}">
                <a16:creationId xmlns:a16="http://schemas.microsoft.com/office/drawing/2014/main" id="{07316D37-9E94-899D-634E-5F5F6FBF99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8420" y="-13839"/>
            <a:ext cx="907831" cy="680541"/>
          </a:xfrm>
          <a:prstGeom prst="rect">
            <a:avLst/>
          </a:prstGeom>
        </p:spPr>
      </p:pic>
      <p:pic>
        <p:nvPicPr>
          <p:cNvPr id="102" name="Picture 101" descr="Home">
            <a:extLst>
              <a:ext uri="{FF2B5EF4-FFF2-40B4-BE49-F238E27FC236}">
                <a16:creationId xmlns:a16="http://schemas.microsoft.com/office/drawing/2014/main" id="{EFA66BD1-E892-FF8F-6A2F-6C786459800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757" y="6372897"/>
            <a:ext cx="664755" cy="289168"/>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B264F108-608F-41D9-FAAC-94297C50FF0C}"/>
              </a:ext>
            </a:extLst>
          </p:cNvPr>
          <p:cNvSpPr txBox="1"/>
          <p:nvPr/>
        </p:nvSpPr>
        <p:spPr>
          <a:xfrm>
            <a:off x="0" y="6527470"/>
            <a:ext cx="12192000" cy="276999"/>
          </a:xfrm>
          <a:prstGeom prst="rect">
            <a:avLst/>
          </a:prstGeom>
          <a:noFill/>
        </p:spPr>
        <p:txBody>
          <a:bodyPr wrap="square">
            <a:spAutoFit/>
          </a:bodyPr>
          <a:lstStyle/>
          <a:p>
            <a:pPr algn="ctr"/>
            <a:r>
              <a:rPr lang="en-US" sz="1200" dirty="0"/>
              <a:t>USBI – Oregon Association of Conservation Districts Annual Meeting – October 2023</a:t>
            </a:r>
          </a:p>
        </p:txBody>
      </p:sp>
      <p:sp>
        <p:nvSpPr>
          <p:cNvPr id="2" name="Content Placeholder 6">
            <a:extLst>
              <a:ext uri="{FF2B5EF4-FFF2-40B4-BE49-F238E27FC236}">
                <a16:creationId xmlns:a16="http://schemas.microsoft.com/office/drawing/2014/main" id="{A7BE0200-C48D-FF5D-B9EA-5AEFBA0A6D02}"/>
              </a:ext>
            </a:extLst>
          </p:cNvPr>
          <p:cNvSpPr>
            <a:spLocks noGrp="1"/>
          </p:cNvSpPr>
          <p:nvPr>
            <p:ph idx="1"/>
          </p:nvPr>
        </p:nvSpPr>
        <p:spPr>
          <a:xfrm>
            <a:off x="236757" y="1774058"/>
            <a:ext cx="5249643" cy="3876922"/>
          </a:xfrm>
        </p:spPr>
        <p:txBody>
          <a:bodyPr vert="horz" lIns="91440" tIns="45720" rIns="91440" bIns="45720" rtlCol="0">
            <a:normAutofit lnSpcReduction="10000"/>
          </a:bodyPr>
          <a:lstStyle/>
          <a:p>
            <a:r>
              <a:rPr lang="en-US" sz="2200" dirty="0"/>
              <a:t>Improved Soil Health:</a:t>
            </a:r>
          </a:p>
          <a:p>
            <a:pPr lvl="1"/>
            <a:r>
              <a:rPr lang="en-US" sz="1800" dirty="0"/>
              <a:t>Direct and indirect increases in soil carbon</a:t>
            </a:r>
          </a:p>
          <a:p>
            <a:pPr lvl="1"/>
            <a:r>
              <a:rPr lang="en-US" sz="1800" dirty="0"/>
              <a:t>Reduced bulk density</a:t>
            </a:r>
          </a:p>
          <a:p>
            <a:pPr lvl="1"/>
            <a:r>
              <a:rPr lang="en-US" sz="1800" dirty="0"/>
              <a:t>Increased water holding</a:t>
            </a:r>
          </a:p>
          <a:p>
            <a:pPr lvl="1"/>
            <a:r>
              <a:rPr lang="en-US" sz="1800" dirty="0"/>
              <a:t>Reduced nitrate leaching</a:t>
            </a:r>
          </a:p>
          <a:p>
            <a:pPr lvl="1"/>
            <a:r>
              <a:rPr lang="en-US" sz="1800" dirty="0"/>
              <a:t>Compatible with high disturbance crops</a:t>
            </a:r>
          </a:p>
          <a:p>
            <a:r>
              <a:rPr lang="en-US" sz="2200" dirty="0"/>
              <a:t>Increased crop yields</a:t>
            </a:r>
          </a:p>
          <a:p>
            <a:r>
              <a:rPr lang="en-US" sz="2200" dirty="0"/>
              <a:t>Increase nutrient use efficiency and reduced fertilizer demand</a:t>
            </a:r>
          </a:p>
          <a:p>
            <a:r>
              <a:rPr lang="en-US" sz="2200" dirty="0"/>
              <a:t>Reduced agricultural GHG emissions (N</a:t>
            </a:r>
            <a:r>
              <a:rPr lang="en-US" sz="2200" baseline="-25000" dirty="0"/>
              <a:t>2</a:t>
            </a:r>
            <a:r>
              <a:rPr lang="en-US" sz="2200" dirty="0"/>
              <a:t>O)</a:t>
            </a:r>
          </a:p>
          <a:p>
            <a:r>
              <a:rPr lang="en-US" sz="2200" dirty="0"/>
              <a:t>Liming benefit from ash content</a:t>
            </a:r>
          </a:p>
        </p:txBody>
      </p:sp>
      <p:pic>
        <p:nvPicPr>
          <p:cNvPr id="4" name="Picture 3">
            <a:extLst>
              <a:ext uri="{FF2B5EF4-FFF2-40B4-BE49-F238E27FC236}">
                <a16:creationId xmlns:a16="http://schemas.microsoft.com/office/drawing/2014/main" id="{83A2765F-F64F-2F6D-3584-3E71075228D0}"/>
              </a:ext>
            </a:extLst>
          </p:cNvPr>
          <p:cNvPicPr>
            <a:picLocks noChangeAspect="1"/>
          </p:cNvPicPr>
          <p:nvPr/>
        </p:nvPicPr>
        <p:blipFill rotWithShape="1">
          <a:blip r:embed="rId5">
            <a:extLst>
              <a:ext uri="{28A0092B-C50C-407E-A947-70E740481C1C}">
                <a14:useLocalDpi xmlns:a14="http://schemas.microsoft.com/office/drawing/2010/main" val="0"/>
              </a:ext>
            </a:extLst>
          </a:blip>
          <a:srcRect l="5020" t="16386" r="5341" b="13092"/>
          <a:stretch/>
        </p:blipFill>
        <p:spPr>
          <a:xfrm>
            <a:off x="5740968" y="2069899"/>
            <a:ext cx="6069113" cy="3581081"/>
          </a:xfrm>
          <a:prstGeom prst="rect">
            <a:avLst/>
          </a:prstGeom>
        </p:spPr>
      </p:pic>
      <p:sp>
        <p:nvSpPr>
          <p:cNvPr id="3" name="object 24">
            <a:extLst>
              <a:ext uri="{FF2B5EF4-FFF2-40B4-BE49-F238E27FC236}">
                <a16:creationId xmlns:a16="http://schemas.microsoft.com/office/drawing/2014/main" id="{76C62364-526C-CB47-6C53-1AC589FA460C}"/>
              </a:ext>
            </a:extLst>
          </p:cNvPr>
          <p:cNvSpPr txBox="1"/>
          <p:nvPr/>
        </p:nvSpPr>
        <p:spPr>
          <a:xfrm>
            <a:off x="312956" y="5645513"/>
            <a:ext cx="5533367" cy="443711"/>
          </a:xfrm>
          <a:prstGeom prst="rect">
            <a:avLst/>
          </a:prstGeom>
        </p:spPr>
        <p:txBody>
          <a:bodyPr vert="horz" wrap="square" lIns="0" tIns="12700" rIns="0" bIns="0" rtlCol="0">
            <a:spAutoFit/>
          </a:bodyPr>
          <a:lstStyle/>
          <a:p>
            <a:pPr marL="12700">
              <a:lnSpc>
                <a:spcPct val="100000"/>
              </a:lnSpc>
              <a:spcBef>
                <a:spcPts val="100"/>
              </a:spcBef>
            </a:pPr>
            <a:r>
              <a:rPr lang="en-US" sz="2800" dirty="0">
                <a:solidFill>
                  <a:srgbClr val="385723"/>
                </a:solidFill>
                <a:cs typeface="Calibri" panose="020F0502020204030204" pitchFamily="34" charset="0"/>
              </a:rPr>
              <a:t>Biochar is a long-term investment</a:t>
            </a:r>
            <a:endParaRPr sz="2800" dirty="0">
              <a:cs typeface="Calibri" panose="020F0502020204030204" pitchFamily="34" charset="0"/>
            </a:endParaRPr>
          </a:p>
        </p:txBody>
      </p:sp>
    </p:spTree>
    <p:extLst>
      <p:ext uri="{BB962C8B-B14F-4D97-AF65-F5344CB8AC3E}">
        <p14:creationId xmlns:p14="http://schemas.microsoft.com/office/powerpoint/2010/main" val="4130307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58;p13">
            <a:extLst>
              <a:ext uri="{FF2B5EF4-FFF2-40B4-BE49-F238E27FC236}">
                <a16:creationId xmlns:a16="http://schemas.microsoft.com/office/drawing/2014/main" id="{AA5D5BF6-2305-146E-CB6E-7B5C72E7A306}"/>
              </a:ext>
            </a:extLst>
          </p:cNvPr>
          <p:cNvSpPr txBox="1">
            <a:spLocks/>
          </p:cNvSpPr>
          <p:nvPr/>
        </p:nvSpPr>
        <p:spPr>
          <a:xfrm>
            <a:off x="125944" y="330855"/>
            <a:ext cx="5061990" cy="2070821"/>
          </a:xfrm>
          <a:prstGeom prst="rect">
            <a:avLst/>
          </a:prstGeom>
        </p:spPr>
        <p:txBody>
          <a:bodyPr spcFirstLastPara="1" vert="horz" wrap="square" lIns="91425" tIns="91425" rIns="91425" bIns="91425"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dirty="0">
                <a:latin typeface="+mn-lt"/>
                <a:ea typeface="Roboto Light"/>
                <a:cs typeface="Roboto Light"/>
                <a:sym typeface="Roboto Light"/>
              </a:rPr>
              <a:t>BIOCHAR AS A SOIL AMENDMENT</a:t>
            </a:r>
            <a:br>
              <a:rPr lang="en-US" dirty="0">
                <a:latin typeface="+mn-lt"/>
                <a:ea typeface="Roboto Light"/>
                <a:cs typeface="Roboto Light"/>
                <a:sym typeface="Roboto Light"/>
              </a:rPr>
            </a:br>
            <a:r>
              <a:rPr lang="en-US" sz="4000" dirty="0">
                <a:latin typeface="+mn-lt"/>
                <a:ea typeface="Roboto Light"/>
                <a:cs typeface="Roboto Light"/>
                <a:sym typeface="Roboto Light"/>
              </a:rPr>
              <a:t>Research Summary</a:t>
            </a:r>
            <a:endParaRPr lang="en-US" sz="4000" dirty="0">
              <a:latin typeface="+mn-lt"/>
              <a:ea typeface="Roboto Medium"/>
              <a:cs typeface="Roboto Medium"/>
              <a:sym typeface="Roboto Medium"/>
            </a:endParaRPr>
          </a:p>
        </p:txBody>
      </p:sp>
      <p:pic>
        <p:nvPicPr>
          <p:cNvPr id="102" name="Picture 101" descr="Home">
            <a:extLst>
              <a:ext uri="{FF2B5EF4-FFF2-40B4-BE49-F238E27FC236}">
                <a16:creationId xmlns:a16="http://schemas.microsoft.com/office/drawing/2014/main" id="{EFA66BD1-E892-FF8F-6A2F-6C786459800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6757" y="6372897"/>
            <a:ext cx="664755" cy="289168"/>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B264F108-608F-41D9-FAAC-94297C50FF0C}"/>
              </a:ext>
            </a:extLst>
          </p:cNvPr>
          <p:cNvSpPr txBox="1"/>
          <p:nvPr/>
        </p:nvSpPr>
        <p:spPr>
          <a:xfrm>
            <a:off x="0" y="6527470"/>
            <a:ext cx="12192000" cy="276999"/>
          </a:xfrm>
          <a:prstGeom prst="rect">
            <a:avLst/>
          </a:prstGeom>
          <a:noFill/>
        </p:spPr>
        <p:txBody>
          <a:bodyPr wrap="square">
            <a:spAutoFit/>
          </a:bodyPr>
          <a:lstStyle/>
          <a:p>
            <a:pPr algn="ctr"/>
            <a:r>
              <a:rPr lang="en-US" sz="1200" dirty="0"/>
              <a:t>USBI – Oregon Association of Conservation Districts Annual Meeting – October 2023</a:t>
            </a:r>
          </a:p>
        </p:txBody>
      </p:sp>
      <p:pic>
        <p:nvPicPr>
          <p:cNvPr id="2" name="Picture 1">
            <a:extLst>
              <a:ext uri="{FF2B5EF4-FFF2-40B4-BE49-F238E27FC236}">
                <a16:creationId xmlns:a16="http://schemas.microsoft.com/office/drawing/2014/main" id="{BBB04277-B69A-6055-2FEF-076AB272A828}"/>
              </a:ext>
            </a:extLst>
          </p:cNvPr>
          <p:cNvPicPr>
            <a:picLocks noChangeAspect="1"/>
          </p:cNvPicPr>
          <p:nvPr/>
        </p:nvPicPr>
        <p:blipFill rotWithShape="1">
          <a:blip r:embed="rId4">
            <a:extLst>
              <a:ext uri="{28A0092B-C50C-407E-A947-70E740481C1C}">
                <a14:useLocalDpi xmlns:a14="http://schemas.microsoft.com/office/drawing/2010/main" val="0"/>
              </a:ext>
            </a:extLst>
          </a:blip>
          <a:srcRect t="1010"/>
          <a:stretch/>
        </p:blipFill>
        <p:spPr>
          <a:xfrm>
            <a:off x="4548047" y="166205"/>
            <a:ext cx="7518009" cy="6283811"/>
          </a:xfrm>
          <a:prstGeom prst="rect">
            <a:avLst/>
          </a:prstGeom>
        </p:spPr>
      </p:pic>
      <p:sp>
        <p:nvSpPr>
          <p:cNvPr id="3" name="Content Placeholder 6">
            <a:extLst>
              <a:ext uri="{FF2B5EF4-FFF2-40B4-BE49-F238E27FC236}">
                <a16:creationId xmlns:a16="http://schemas.microsoft.com/office/drawing/2014/main" id="{1DDAC74B-9FAF-6C0A-7773-3C5FC0ED3822}"/>
              </a:ext>
            </a:extLst>
          </p:cNvPr>
          <p:cNvSpPr>
            <a:spLocks noGrp="1"/>
          </p:cNvSpPr>
          <p:nvPr>
            <p:ph idx="1"/>
          </p:nvPr>
        </p:nvSpPr>
        <p:spPr>
          <a:xfrm>
            <a:off x="236759" y="2401676"/>
            <a:ext cx="4225072" cy="3664351"/>
          </a:xfrm>
        </p:spPr>
        <p:txBody>
          <a:bodyPr vert="horz" lIns="91440" tIns="45720" rIns="91440" bIns="45720" rtlCol="0">
            <a:normAutofit/>
          </a:bodyPr>
          <a:lstStyle/>
          <a:p>
            <a:r>
              <a:rPr lang="en-US" sz="2200" dirty="0"/>
              <a:t>Thousands of research papers published since ~2005</a:t>
            </a:r>
          </a:p>
          <a:p>
            <a:r>
              <a:rPr lang="en-US" sz="2200" dirty="0"/>
              <a:t>Dozens of meta-analyses</a:t>
            </a:r>
          </a:p>
          <a:p>
            <a:r>
              <a:rPr lang="en-US" sz="2200" dirty="0"/>
              <a:t>Data presented from Schmidt et al., 2021: “Biochar in Agriculture: A Systematic Review of 26 Global Meta-Analyses”</a:t>
            </a:r>
          </a:p>
          <a:p>
            <a:pPr lvl="1"/>
            <a:endParaRPr lang="en-US" sz="1800" dirty="0"/>
          </a:p>
          <a:p>
            <a:pPr lvl="1"/>
            <a:endParaRPr lang="en-US" sz="1700" dirty="0"/>
          </a:p>
        </p:txBody>
      </p:sp>
    </p:spTree>
    <p:extLst>
      <p:ext uri="{BB962C8B-B14F-4D97-AF65-F5344CB8AC3E}">
        <p14:creationId xmlns:p14="http://schemas.microsoft.com/office/powerpoint/2010/main" val="19833890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ap of the united states of america&#10;&#10;Description automatically generated">
            <a:extLst>
              <a:ext uri="{FF2B5EF4-FFF2-40B4-BE49-F238E27FC236}">
                <a16:creationId xmlns:a16="http://schemas.microsoft.com/office/drawing/2014/main" id="{F664A63A-7C30-6CA9-433C-B4AEFE3D228C}"/>
              </a:ext>
            </a:extLst>
          </p:cNvPr>
          <p:cNvPicPr>
            <a:picLocks noChangeAspect="1"/>
          </p:cNvPicPr>
          <p:nvPr/>
        </p:nvPicPr>
        <p:blipFill rotWithShape="1">
          <a:blip r:embed="rId3">
            <a:extLst>
              <a:ext uri="{28A0092B-C50C-407E-A947-70E740481C1C}">
                <a14:useLocalDpi xmlns:a14="http://schemas.microsoft.com/office/drawing/2010/main" val="0"/>
              </a:ext>
            </a:extLst>
          </a:blip>
          <a:srcRect l="81167" t="32365" r="401" b="54733"/>
          <a:stretch/>
        </p:blipFill>
        <p:spPr>
          <a:xfrm>
            <a:off x="6039997" y="4792144"/>
            <a:ext cx="2704694" cy="1338716"/>
          </a:xfrm>
          <a:prstGeom prst="rect">
            <a:avLst/>
          </a:prstGeom>
        </p:spPr>
      </p:pic>
      <p:sp>
        <p:nvSpPr>
          <p:cNvPr id="10" name="Google Shape;58;p13">
            <a:extLst>
              <a:ext uri="{FF2B5EF4-FFF2-40B4-BE49-F238E27FC236}">
                <a16:creationId xmlns:a16="http://schemas.microsoft.com/office/drawing/2014/main" id="{AA5D5BF6-2305-146E-CB6E-7B5C72E7A306}"/>
              </a:ext>
            </a:extLst>
          </p:cNvPr>
          <p:cNvSpPr txBox="1">
            <a:spLocks/>
          </p:cNvSpPr>
          <p:nvPr/>
        </p:nvSpPr>
        <p:spPr>
          <a:xfrm>
            <a:off x="125944" y="330856"/>
            <a:ext cx="11828106" cy="1254968"/>
          </a:xfrm>
          <a:prstGeom prst="rect">
            <a:avLst/>
          </a:prstGeom>
        </p:spPr>
        <p:txBody>
          <a:bodyPr spcFirstLastPara="1" vert="horz" wrap="square" lIns="91425" tIns="91425" rIns="91425" bIns="91425"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SzPts val="990"/>
            </a:pPr>
            <a:r>
              <a:rPr lang="en-US" dirty="0">
                <a:latin typeface="+mn-lt"/>
                <a:ea typeface="Roboto Light"/>
                <a:cs typeface="Roboto Light"/>
                <a:sym typeface="Roboto Light"/>
              </a:rPr>
              <a:t>BIOCHAR FOR CONSERVATION DISTRICTS</a:t>
            </a:r>
            <a:br>
              <a:rPr lang="en-US" dirty="0">
                <a:latin typeface="+mn-lt"/>
                <a:ea typeface="Roboto Light"/>
                <a:cs typeface="Roboto Light"/>
                <a:sym typeface="Roboto Light"/>
              </a:rPr>
            </a:br>
            <a:r>
              <a:rPr lang="en-US" sz="4000" dirty="0">
                <a:latin typeface="+mn-lt"/>
                <a:ea typeface="Roboto Light"/>
                <a:cs typeface="Roboto Light"/>
                <a:sym typeface="Roboto Light"/>
              </a:rPr>
              <a:t>NRCS Conservation Practice Standard 336</a:t>
            </a:r>
            <a:endParaRPr lang="en-US" sz="4000" dirty="0">
              <a:latin typeface="+mn-lt"/>
              <a:ea typeface="Roboto Medium"/>
              <a:cs typeface="Roboto Medium"/>
              <a:sym typeface="Roboto Medium"/>
            </a:endParaRPr>
          </a:p>
        </p:txBody>
      </p:sp>
      <p:pic>
        <p:nvPicPr>
          <p:cNvPr id="16" name="Picture 15" descr="Icon&#10;&#10;Description automatically generated">
            <a:extLst>
              <a:ext uri="{FF2B5EF4-FFF2-40B4-BE49-F238E27FC236}">
                <a16:creationId xmlns:a16="http://schemas.microsoft.com/office/drawing/2014/main" id="{07316D37-9E94-899D-634E-5F5F6FBF99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8420" y="-13839"/>
            <a:ext cx="907831" cy="680541"/>
          </a:xfrm>
          <a:prstGeom prst="rect">
            <a:avLst/>
          </a:prstGeom>
        </p:spPr>
      </p:pic>
      <p:pic>
        <p:nvPicPr>
          <p:cNvPr id="102" name="Picture 101" descr="Home">
            <a:extLst>
              <a:ext uri="{FF2B5EF4-FFF2-40B4-BE49-F238E27FC236}">
                <a16:creationId xmlns:a16="http://schemas.microsoft.com/office/drawing/2014/main" id="{EFA66BD1-E892-FF8F-6A2F-6C786459800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36757" y="6372897"/>
            <a:ext cx="664755" cy="289168"/>
          </a:xfrm>
          <a:prstGeom prst="rect">
            <a:avLst/>
          </a:prstGeom>
          <a:noFill/>
          <a:extLst>
            <a:ext uri="{909E8E84-426E-40DD-AFC4-6F175D3DCCD1}">
              <a14:hiddenFill xmlns:a14="http://schemas.microsoft.com/office/drawing/2010/main">
                <a:solidFill>
                  <a:srgbClr val="FFFFFF"/>
                </a:solidFill>
              </a14:hiddenFill>
            </a:ext>
          </a:extLst>
        </p:spPr>
      </p:pic>
      <p:sp>
        <p:nvSpPr>
          <p:cNvPr id="103" name="TextBox 102">
            <a:extLst>
              <a:ext uri="{FF2B5EF4-FFF2-40B4-BE49-F238E27FC236}">
                <a16:creationId xmlns:a16="http://schemas.microsoft.com/office/drawing/2014/main" id="{B264F108-608F-41D9-FAAC-94297C50FF0C}"/>
              </a:ext>
            </a:extLst>
          </p:cNvPr>
          <p:cNvSpPr txBox="1"/>
          <p:nvPr/>
        </p:nvSpPr>
        <p:spPr>
          <a:xfrm>
            <a:off x="0" y="6527470"/>
            <a:ext cx="12192000" cy="276999"/>
          </a:xfrm>
          <a:prstGeom prst="rect">
            <a:avLst/>
          </a:prstGeom>
          <a:noFill/>
        </p:spPr>
        <p:txBody>
          <a:bodyPr wrap="square">
            <a:spAutoFit/>
          </a:bodyPr>
          <a:lstStyle/>
          <a:p>
            <a:pPr algn="ctr"/>
            <a:r>
              <a:rPr lang="en-US" sz="1200" dirty="0"/>
              <a:t>USBI – Oregon Association of Conservation Districts Annual Meeting – October 2023</a:t>
            </a:r>
          </a:p>
        </p:txBody>
      </p:sp>
      <p:pic>
        <p:nvPicPr>
          <p:cNvPr id="11" name="Picture 10" descr="A map of the united states of america&#10;&#10;Description automatically generated">
            <a:extLst>
              <a:ext uri="{FF2B5EF4-FFF2-40B4-BE49-F238E27FC236}">
                <a16:creationId xmlns:a16="http://schemas.microsoft.com/office/drawing/2014/main" id="{CAF5D2F4-FFDA-2471-463B-4278814CD539}"/>
              </a:ext>
            </a:extLst>
          </p:cNvPr>
          <p:cNvPicPr>
            <a:picLocks noChangeAspect="1"/>
          </p:cNvPicPr>
          <p:nvPr/>
        </p:nvPicPr>
        <p:blipFill>
          <a:blip r:embed="rId3">
            <a:extLst>
              <a:ext uri="{28A0092B-C50C-407E-A947-70E740481C1C}">
                <a14:useLocalDpi xmlns:a14="http://schemas.microsoft.com/office/drawing/2010/main" val="0"/>
              </a:ext>
            </a:extLst>
          </a:blip>
          <a:srcRect l="3221" t="9640" r="16248" b="15626"/>
          <a:stretch>
            <a:fillRect/>
          </a:stretch>
        </p:blipFill>
        <p:spPr>
          <a:xfrm>
            <a:off x="5819827" y="1509260"/>
            <a:ext cx="6246229" cy="4099088"/>
          </a:xfrm>
          <a:custGeom>
            <a:avLst/>
            <a:gdLst>
              <a:gd name="connsiteX0" fmla="*/ 235390 w 5504507"/>
              <a:gd name="connsiteY0" fmla="*/ 0 h 3612333"/>
              <a:gd name="connsiteX1" fmla="*/ 5504507 w 5504507"/>
              <a:gd name="connsiteY1" fmla="*/ 90535 h 3612333"/>
              <a:gd name="connsiteX2" fmla="*/ 5395865 w 5504507"/>
              <a:gd name="connsiteY2" fmla="*/ 1077363 h 3612333"/>
              <a:gd name="connsiteX3" fmla="*/ 5042780 w 5504507"/>
              <a:gd name="connsiteY3" fmla="*/ 1738266 h 3612333"/>
              <a:gd name="connsiteX4" fmla="*/ 5051833 w 5504507"/>
              <a:gd name="connsiteY4" fmla="*/ 2145672 h 3612333"/>
              <a:gd name="connsiteX5" fmla="*/ 4734962 w 5504507"/>
              <a:gd name="connsiteY5" fmla="*/ 2453489 h 3612333"/>
              <a:gd name="connsiteX6" fmla="*/ 4753069 w 5504507"/>
              <a:gd name="connsiteY6" fmla="*/ 3612333 h 3612333"/>
              <a:gd name="connsiteX7" fmla="*/ 2670772 w 5504507"/>
              <a:gd name="connsiteY7" fmla="*/ 3440317 h 3612333"/>
              <a:gd name="connsiteX8" fmla="*/ 126748 w 5504507"/>
              <a:gd name="connsiteY8" fmla="*/ 2281474 h 3612333"/>
              <a:gd name="connsiteX9" fmla="*/ 0 w 5504507"/>
              <a:gd name="connsiteY9" fmla="*/ 869133 h 3612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04507" h="3612333">
                <a:moveTo>
                  <a:pt x="235390" y="0"/>
                </a:moveTo>
                <a:lnTo>
                  <a:pt x="5504507" y="90535"/>
                </a:lnTo>
                <a:lnTo>
                  <a:pt x="5395865" y="1077363"/>
                </a:lnTo>
                <a:lnTo>
                  <a:pt x="5042780" y="1738266"/>
                </a:lnTo>
                <a:lnTo>
                  <a:pt x="5051833" y="2145672"/>
                </a:lnTo>
                <a:lnTo>
                  <a:pt x="4734962" y="2453489"/>
                </a:lnTo>
                <a:lnTo>
                  <a:pt x="4753069" y="3612333"/>
                </a:lnTo>
                <a:lnTo>
                  <a:pt x="2670772" y="3440317"/>
                </a:lnTo>
                <a:lnTo>
                  <a:pt x="126748" y="2281474"/>
                </a:lnTo>
                <a:lnTo>
                  <a:pt x="0" y="869133"/>
                </a:lnTo>
                <a:close/>
              </a:path>
            </a:pathLst>
          </a:custGeom>
        </p:spPr>
      </p:pic>
      <p:sp>
        <p:nvSpPr>
          <p:cNvPr id="6" name="Content Placeholder 6">
            <a:extLst>
              <a:ext uri="{FF2B5EF4-FFF2-40B4-BE49-F238E27FC236}">
                <a16:creationId xmlns:a16="http://schemas.microsoft.com/office/drawing/2014/main" id="{6684A53D-6BBD-0DC6-A7D0-37F73A1EDD13}"/>
              </a:ext>
            </a:extLst>
          </p:cNvPr>
          <p:cNvSpPr>
            <a:spLocks noGrp="1"/>
          </p:cNvSpPr>
          <p:nvPr>
            <p:ph idx="1"/>
          </p:nvPr>
        </p:nvSpPr>
        <p:spPr>
          <a:xfrm>
            <a:off x="236757" y="2069899"/>
            <a:ext cx="5447947" cy="3664351"/>
          </a:xfrm>
        </p:spPr>
        <p:txBody>
          <a:bodyPr vert="horz" lIns="91440" tIns="45720" rIns="91440" bIns="45720" rtlCol="0">
            <a:normAutofit/>
          </a:bodyPr>
          <a:lstStyle/>
          <a:p>
            <a:r>
              <a:rPr lang="en-US" sz="2200" dirty="0"/>
              <a:t>Soil Carbon Amendment (336) provides direct funding to growers to deploy biochar and/or compost</a:t>
            </a:r>
          </a:p>
          <a:p>
            <a:r>
              <a:rPr lang="en-US" sz="2200" dirty="0"/>
              <a:t>Intent is to increase soil carbon and increase microbial habitat (resource concerns)</a:t>
            </a:r>
          </a:p>
          <a:p>
            <a:r>
              <a:rPr lang="en-US" sz="2200" dirty="0"/>
              <a:t>336 is new, but has been adopted in Oregon</a:t>
            </a:r>
          </a:p>
          <a:p>
            <a:r>
              <a:rPr lang="en-US" sz="2200" dirty="0"/>
              <a:t>USBI and USDA ARS are building out the Biochar Atlas decision-support tool for NRCS, CDs, and growers</a:t>
            </a:r>
          </a:p>
          <a:p>
            <a:endParaRPr lang="en-US" sz="1400" dirty="0"/>
          </a:p>
          <a:p>
            <a:pPr lvl="1"/>
            <a:endParaRPr lang="en-US" sz="1800" dirty="0"/>
          </a:p>
          <a:p>
            <a:pPr lvl="1"/>
            <a:endParaRPr lang="en-US" sz="1700" dirty="0"/>
          </a:p>
        </p:txBody>
      </p:sp>
    </p:spTree>
    <p:extLst>
      <p:ext uri="{BB962C8B-B14F-4D97-AF65-F5344CB8AC3E}">
        <p14:creationId xmlns:p14="http://schemas.microsoft.com/office/powerpoint/2010/main" val="6290872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10072</TotalTime>
  <Words>1074</Words>
  <Application>Microsoft Office PowerPoint</Application>
  <PresentationFormat>Widescreen</PresentationFormat>
  <Paragraphs>148</Paragraphs>
  <Slides>14</Slides>
  <Notes>9</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BIOCHAR 101 FOR CONSERVATION DISTRICTS: Production and Applications Overview</vt:lpstr>
      <vt:lpstr>ABOUT USBI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lpstr>Connect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BIOCHAR IN STORMWATER MANAGEMENT Applications for Filtration and Green Infrastructure</dc:title>
  <dc:creator>Myles Gray</dc:creator>
  <cp:lastModifiedBy>Andrea Kreiner</cp:lastModifiedBy>
  <cp:revision>29</cp:revision>
  <dcterms:created xsi:type="dcterms:W3CDTF">2023-06-21T23:32:35Z</dcterms:created>
  <dcterms:modified xsi:type="dcterms:W3CDTF">2023-11-01T15:52:28Z</dcterms:modified>
</cp:coreProperties>
</file>